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tags/tag227.xml" ContentType="application/vnd.openxmlformats-officedocument.presentationml.tags+xml"/>
  <Override PartName="/ppt/tags/tag22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29.xml" ContentType="application/vnd.openxmlformats-officedocument.presentationml.tags+xml"/>
  <Override PartName="/ppt/tags/tag23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37.xml" ContentType="application/vnd.openxmlformats-officedocument.presentationml.tags+xml"/>
  <Override PartName="/ppt/tags/tag238.xml" ContentType="application/vnd.openxmlformats-officedocument.presentationml.tags+xml"/>
  <Override PartName="/ppt/notesSlides/notesSlide7.xml" ContentType="application/vnd.openxmlformats-officedocument.presentationml.notesSlide+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notesSlides/notesSlide8.xml" ContentType="application/vnd.openxmlformats-officedocument.presentationml.notesSlide+xml"/>
  <Override PartName="/ppt/tags/tag248.xml" ContentType="application/vnd.openxmlformats-officedocument.presentationml.tags+xml"/>
  <Override PartName="/ppt/tags/tag249.xml" ContentType="application/vnd.openxmlformats-officedocument.presentationml.tags+xml"/>
  <Override PartName="/ppt/notesSlides/notesSlide9.xml" ContentType="application/vnd.openxmlformats-officedocument.presentationml.notesSlide+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notesSlides/notesSlide10.xml" ContentType="application/vnd.openxmlformats-officedocument.presentationml.notesSlide+xml"/>
  <Override PartName="/ppt/tags/tag281.xml" ContentType="application/vnd.openxmlformats-officedocument.presentationml.tags+xml"/>
  <Override PartName="/ppt/tags/tag282.xml" ContentType="application/vnd.openxmlformats-officedocument.presentationml.tags+xml"/>
  <Override PartName="/ppt/notesSlides/notesSlide11.xml" ContentType="application/vnd.openxmlformats-officedocument.presentationml.notesSlide+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5" r:id="rId2"/>
    <p:sldMasterId id="2147483686" r:id="rId3"/>
    <p:sldMasterId id="2147483697" r:id="rId4"/>
    <p:sldMasterId id="2147483708" r:id="rId5"/>
    <p:sldMasterId id="2147483719" r:id="rId6"/>
    <p:sldMasterId id="2147483731" r:id="rId7"/>
  </p:sldMasterIdLst>
  <p:notesMasterIdLst>
    <p:notesMasterId r:id="rId48"/>
  </p:notesMasterIdLst>
  <p:handoutMasterIdLst>
    <p:handoutMasterId r:id="rId49"/>
  </p:handoutMasterIdLst>
  <p:sldIdLst>
    <p:sldId id="421" r:id="rId8"/>
    <p:sldId id="528" r:id="rId9"/>
    <p:sldId id="468" r:id="rId10"/>
    <p:sldId id="461" r:id="rId11"/>
    <p:sldId id="530" r:id="rId12"/>
    <p:sldId id="531" r:id="rId13"/>
    <p:sldId id="538" r:id="rId14"/>
    <p:sldId id="427" r:id="rId15"/>
    <p:sldId id="532" r:id="rId16"/>
    <p:sldId id="536" r:id="rId17"/>
    <p:sldId id="537" r:id="rId18"/>
    <p:sldId id="469" r:id="rId19"/>
    <p:sldId id="539" r:id="rId20"/>
    <p:sldId id="424" r:id="rId21"/>
    <p:sldId id="541" r:id="rId22"/>
    <p:sldId id="429" r:id="rId23"/>
    <p:sldId id="533" r:id="rId24"/>
    <p:sldId id="495" r:id="rId25"/>
    <p:sldId id="545" r:id="rId26"/>
    <p:sldId id="546" r:id="rId27"/>
    <p:sldId id="549" r:id="rId28"/>
    <p:sldId id="430" r:id="rId29"/>
    <p:sldId id="548" r:id="rId30"/>
    <p:sldId id="550" r:id="rId31"/>
    <p:sldId id="432" r:id="rId32"/>
    <p:sldId id="544" r:id="rId33"/>
    <p:sldId id="551" r:id="rId34"/>
    <p:sldId id="547" r:id="rId35"/>
    <p:sldId id="552" r:id="rId36"/>
    <p:sldId id="499" r:id="rId37"/>
    <p:sldId id="554" r:id="rId38"/>
    <p:sldId id="503" r:id="rId39"/>
    <p:sldId id="558" r:id="rId40"/>
    <p:sldId id="555" r:id="rId41"/>
    <p:sldId id="523" r:id="rId42"/>
    <p:sldId id="504" r:id="rId43"/>
    <p:sldId id="525" r:id="rId44"/>
    <p:sldId id="556" r:id="rId45"/>
    <p:sldId id="443" r:id="rId46"/>
    <p:sldId id="557" r:id="rId4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3">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0" clrIdx="0"/>
  <p:cmAuthor id="1" name="孙文纯" initials="孙文纯" lastIdx="0"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33CC"/>
    <a:srgbClr val="FEFEFE"/>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15" autoAdjust="0"/>
    <p:restoredTop sz="93916" autoAdjust="0"/>
  </p:normalViewPr>
  <p:slideViewPr>
    <p:cSldViewPr snapToGrid="0">
      <p:cViewPr varScale="1">
        <p:scale>
          <a:sx n="85" d="100"/>
          <a:sy n="85" d="100"/>
        </p:scale>
        <p:origin x="682" y="58"/>
      </p:cViewPr>
      <p:guideLst>
        <p:guide orient="horz" pos="2143"/>
        <p:guide pos="3840"/>
      </p:guideLst>
    </p:cSldViewPr>
  </p:slideViewPr>
  <p:notesTextViewPr>
    <p:cViewPr>
      <p:scale>
        <a:sx n="3" d="2"/>
        <a:sy n="3" d="2"/>
      </p:scale>
      <p:origin x="0" y="0"/>
    </p:cViewPr>
  </p:notesTextViewPr>
  <p:notesViewPr>
    <p:cSldViewPr snapToGrid="0">
      <p:cViewPr varScale="1">
        <p:scale>
          <a:sx n="57" d="100"/>
          <a:sy n="57" d="100"/>
        </p:scale>
        <p:origin x="283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commentAuthors" Target="commen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t>2021/9/14</a:t>
            </a:fld>
            <a:endParaRPr lang="zh-CN" altLang="en-US">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t>‹#›</a:t>
            </a:fld>
            <a:endParaRPr lang="zh-CN" altLang="en-US">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1841566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t>2021/9/14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t>‹#›</a:t>
            </a:fld>
            <a:endParaRPr lang="zh-CN" altLang="en-US"/>
          </a:p>
        </p:txBody>
      </p:sp>
    </p:spTree>
    <p:extLst>
      <p:ext uri="{BB962C8B-B14F-4D97-AF65-F5344CB8AC3E}">
        <p14:creationId xmlns:p14="http://schemas.microsoft.com/office/powerpoint/2010/main" val="2628286409"/>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A036312-6A05-4643-B813-780AEBCA5446}"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849F42C-2DAE-424C-A4B8-3140182C3E9F}" type="slidenum">
              <a:rPr lang="zh-CN" altLang="en-US" smtClean="0"/>
              <a:t>8</a:t>
            </a:fld>
            <a:endParaRPr lang="zh-CN" altLang="en-US"/>
          </a:p>
        </p:txBody>
      </p:sp>
    </p:spTree>
    <p:extLst>
      <p:ext uri="{BB962C8B-B14F-4D97-AF65-F5344CB8AC3E}">
        <p14:creationId xmlns:p14="http://schemas.microsoft.com/office/powerpoint/2010/main" val="1028395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849F42C-2DAE-424C-A4B8-3140182C3E9F}" type="slidenum">
              <a:rPr lang="zh-CN" altLang="en-US" smtClean="0"/>
              <a:t>19</a:t>
            </a:fld>
            <a:endParaRPr lang="zh-CN" altLang="en-US"/>
          </a:p>
        </p:txBody>
      </p:sp>
    </p:spTree>
    <p:extLst>
      <p:ext uri="{BB962C8B-B14F-4D97-AF65-F5344CB8AC3E}">
        <p14:creationId xmlns:p14="http://schemas.microsoft.com/office/powerpoint/2010/main" val="3758280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23</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849F42C-2DAE-424C-A4B8-3140182C3E9F}" type="slidenum">
              <a:rPr lang="zh-CN" altLang="en-US" smtClean="0"/>
              <a:t>25</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849F42C-2DAE-424C-A4B8-3140182C3E9F}" type="slidenum">
              <a:rPr lang="zh-CN" altLang="en-US" smtClean="0"/>
              <a:t>30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72.xml"/><Relationship Id="rId3" Type="http://schemas.openxmlformats.org/officeDocument/2006/relationships/tags" Target="../tags/tag67.xml"/><Relationship Id="rId7" Type="http://schemas.openxmlformats.org/officeDocument/2006/relationships/tags" Target="../tags/tag71.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media/image4.png"/><Relationship Id="rId5" Type="http://schemas.openxmlformats.org/officeDocument/2006/relationships/tags" Target="../tags/tag69.xml"/><Relationship Id="rId10" Type="http://schemas.openxmlformats.org/officeDocument/2006/relationships/image" Target="../media/image3.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image" Target="../media/image5.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Master" Target="../slideMasters/slideMaster1.xml"/><Relationship Id="rId5" Type="http://schemas.openxmlformats.org/officeDocument/2006/relationships/tags" Target="../tags/tag77.xml"/><Relationship Id="rId4" Type="http://schemas.openxmlformats.org/officeDocument/2006/relationships/tags" Target="../tags/tag7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2.jpe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3" Type="http://schemas.openxmlformats.org/officeDocument/2006/relationships/tags" Target="../tags/tag98.xml"/><Relationship Id="rId7" Type="http://schemas.openxmlformats.org/officeDocument/2006/relationships/tags" Target="../tags/tag102.xml"/><Relationship Id="rId12" Type="http://schemas.openxmlformats.org/officeDocument/2006/relationships/tags" Target="../tags/tag107.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5" Type="http://schemas.openxmlformats.org/officeDocument/2006/relationships/tags" Target="../tags/tag100.xml"/><Relationship Id="rId15" Type="http://schemas.openxmlformats.org/officeDocument/2006/relationships/image" Target="../media/image6.jpeg"/><Relationship Id="rId10" Type="http://schemas.openxmlformats.org/officeDocument/2006/relationships/tags" Target="../tags/tag105.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slideMaster" Target="../slideMasters/slideMaster7.xml"/><Relationship Id="rId5" Type="http://schemas.openxmlformats.org/officeDocument/2006/relationships/tags" Target="../tags/tag113.xml"/><Relationship Id="rId4" Type="http://schemas.openxmlformats.org/officeDocument/2006/relationships/tags" Target="../tags/tag112.xml"/></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116.xml"/><Relationship Id="rId7" Type="http://schemas.openxmlformats.org/officeDocument/2006/relationships/slideMaster" Target="../slideMasters/slideMaster7.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s>
</file>

<file path=ppt/slideLayouts/_rels/slideLayout69.xml.rels><?xml version="1.0" encoding="UTF-8" standalone="yes"?>
<Relationships xmlns="http://schemas.openxmlformats.org/package/2006/relationships"><Relationship Id="rId3" Type="http://schemas.openxmlformats.org/officeDocument/2006/relationships/tags" Target="../tags/tag122.xml"/><Relationship Id="rId7" Type="http://schemas.openxmlformats.org/officeDocument/2006/relationships/slideMaster" Target="../slideMasters/slideMaster7.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8" Type="http://schemas.openxmlformats.org/officeDocument/2006/relationships/tags" Target="../tags/tag133.xml"/><Relationship Id="rId3" Type="http://schemas.openxmlformats.org/officeDocument/2006/relationships/tags" Target="../tags/tag128.xml"/><Relationship Id="rId7" Type="http://schemas.openxmlformats.org/officeDocument/2006/relationships/tags" Target="../tags/tag132.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9"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tags" Target="../tags/tag136.xml"/><Relationship Id="rId7" Type="http://schemas.openxmlformats.org/officeDocument/2006/relationships/image" Target="../media/image8.jpe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slideMaster" Target="../slideMasters/slideMaster7.xml"/><Relationship Id="rId5" Type="http://schemas.openxmlformats.org/officeDocument/2006/relationships/tags" Target="../tags/tag138.xml"/><Relationship Id="rId4" Type="http://schemas.openxmlformats.org/officeDocument/2006/relationships/tags" Target="../tags/tag137.xml"/></Relationships>
</file>

<file path=ppt/slideLayouts/_rels/slideLayout72.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4"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144.xml"/><Relationship Id="rId7" Type="http://schemas.openxmlformats.org/officeDocument/2006/relationships/slideMaster" Target="../slideMasters/slideMaster7.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s>
</file>

<file path=ppt/slideLayouts/_rels/slideLayout74.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slideMaster" Target="../slideMasters/slideMaster7.xml"/><Relationship Id="rId5" Type="http://schemas.openxmlformats.org/officeDocument/2006/relationships/tags" Target="../tags/tag152.xml"/><Relationship Id="rId4" Type="http://schemas.openxmlformats.org/officeDocument/2006/relationships/tags" Target="../tags/tag151.xml"/></Relationships>
</file>

<file path=ppt/slideLayouts/_rels/slideLayout75.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 Id="rId5" Type="http://schemas.openxmlformats.org/officeDocument/2006/relationships/slideMaster" Target="../slideMasters/slideMaster7.xml"/><Relationship Id="rId4" Type="http://schemas.openxmlformats.org/officeDocument/2006/relationships/tags" Target="../tags/tag156.xml"/></Relationships>
</file>

<file path=ppt/slideLayouts/_rels/slideLayout76.xml.rels><?xml version="1.0" encoding="UTF-8" standalone="yes"?>
<Relationships xmlns="http://schemas.openxmlformats.org/package/2006/relationships"><Relationship Id="rId8" Type="http://schemas.openxmlformats.org/officeDocument/2006/relationships/tags" Target="../tags/tag164.xml"/><Relationship Id="rId13" Type="http://schemas.openxmlformats.org/officeDocument/2006/relationships/tags" Target="../tags/tag169.xml"/><Relationship Id="rId3" Type="http://schemas.openxmlformats.org/officeDocument/2006/relationships/tags" Target="../tags/tag159.xml"/><Relationship Id="rId7" Type="http://schemas.openxmlformats.org/officeDocument/2006/relationships/tags" Target="../tags/tag163.xml"/><Relationship Id="rId12" Type="http://schemas.openxmlformats.org/officeDocument/2006/relationships/tags" Target="../tags/tag168.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tags" Target="../tags/tag162.xml"/><Relationship Id="rId11" Type="http://schemas.openxmlformats.org/officeDocument/2006/relationships/tags" Target="../tags/tag167.xml"/><Relationship Id="rId5" Type="http://schemas.openxmlformats.org/officeDocument/2006/relationships/tags" Target="../tags/tag161.xml"/><Relationship Id="rId15" Type="http://schemas.openxmlformats.org/officeDocument/2006/relationships/image" Target="../media/image9.jpeg"/><Relationship Id="rId10" Type="http://schemas.openxmlformats.org/officeDocument/2006/relationships/tags" Target="../tags/tag166.xml"/><Relationship Id="rId4" Type="http://schemas.openxmlformats.org/officeDocument/2006/relationships/tags" Target="../tags/tag160.xml"/><Relationship Id="rId9" Type="http://schemas.openxmlformats.org/officeDocument/2006/relationships/tags" Target="../tags/tag165.xml"/><Relationship Id="rId14"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tags" Target="../tags/tag172.xml"/><Relationship Id="rId7" Type="http://schemas.openxmlformats.org/officeDocument/2006/relationships/image" Target="../media/image5.png"/><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slideMaster" Target="../slideMasters/slideMaster7.xml"/><Relationship Id="rId5" Type="http://schemas.openxmlformats.org/officeDocument/2006/relationships/tags" Target="../tags/tag174.xml"/><Relationship Id="rId4" Type="http://schemas.openxmlformats.org/officeDocument/2006/relationships/tags" Target="../tags/tag173.xml"/></Relationships>
</file>

<file path=ppt/slideLayouts/_rels/slideLayout78.xml.rels><?xml version="1.0" encoding="UTF-8" standalone="yes"?>
<Relationships xmlns="http://schemas.openxmlformats.org/package/2006/relationships"><Relationship Id="rId8" Type="http://schemas.openxmlformats.org/officeDocument/2006/relationships/tags" Target="../tags/tag182.xml"/><Relationship Id="rId3" Type="http://schemas.openxmlformats.org/officeDocument/2006/relationships/tags" Target="../tags/tag177.xml"/><Relationship Id="rId7" Type="http://schemas.openxmlformats.org/officeDocument/2006/relationships/tags" Target="../tags/tag181.xml"/><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tags" Target="../tags/tag180.xml"/><Relationship Id="rId11" Type="http://schemas.openxmlformats.org/officeDocument/2006/relationships/image" Target="../media/image10.png"/><Relationship Id="rId5" Type="http://schemas.openxmlformats.org/officeDocument/2006/relationships/tags" Target="../tags/tag179.xml"/><Relationship Id="rId10" Type="http://schemas.openxmlformats.org/officeDocument/2006/relationships/image" Target="../media/image5.png"/><Relationship Id="rId4" Type="http://schemas.openxmlformats.org/officeDocument/2006/relationships/tags" Target="../tags/tag178.xml"/><Relationship Id="rId9"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8" Type="http://schemas.openxmlformats.org/officeDocument/2006/relationships/tags" Target="../tags/tag190.xml"/><Relationship Id="rId3" Type="http://schemas.openxmlformats.org/officeDocument/2006/relationships/tags" Target="../tags/tag185.xml"/><Relationship Id="rId7" Type="http://schemas.openxmlformats.org/officeDocument/2006/relationships/tags" Target="../tags/tag189.xml"/><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tags" Target="../tags/tag188.xml"/><Relationship Id="rId5" Type="http://schemas.openxmlformats.org/officeDocument/2006/relationships/tags" Target="../tags/tag187.xml"/><Relationship Id="rId10" Type="http://schemas.openxmlformats.org/officeDocument/2006/relationships/image" Target="../media/image11.png"/><Relationship Id="rId4" Type="http://schemas.openxmlformats.org/officeDocument/2006/relationships/tags" Target="../tags/tag186.xml"/><Relationship Id="rId9"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80.xml.rels><?xml version="1.0" encoding="UTF-8" standalone="yes"?>
<Relationships xmlns="http://schemas.openxmlformats.org/package/2006/relationships"><Relationship Id="rId8" Type="http://schemas.openxmlformats.org/officeDocument/2006/relationships/tags" Target="../tags/tag198.xml"/><Relationship Id="rId3" Type="http://schemas.openxmlformats.org/officeDocument/2006/relationships/tags" Target="../tags/tag193.xml"/><Relationship Id="rId7" Type="http://schemas.openxmlformats.org/officeDocument/2006/relationships/tags" Target="../tags/tag197.xml"/><Relationship Id="rId12" Type="http://schemas.openxmlformats.org/officeDocument/2006/relationships/image" Target="../media/image5.png"/><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tags" Target="../tags/tag196.xml"/><Relationship Id="rId11" Type="http://schemas.openxmlformats.org/officeDocument/2006/relationships/image" Target="../media/image10.png"/><Relationship Id="rId5" Type="http://schemas.openxmlformats.org/officeDocument/2006/relationships/tags" Target="../tags/tag195.xml"/><Relationship Id="rId10" Type="http://schemas.openxmlformats.org/officeDocument/2006/relationships/slideMaster" Target="../slideMasters/slideMaster7.xml"/><Relationship Id="rId4" Type="http://schemas.openxmlformats.org/officeDocument/2006/relationships/tags" Target="../tags/tag194.xml"/><Relationship Id="rId9" Type="http://schemas.openxmlformats.org/officeDocument/2006/relationships/tags" Target="../tags/tag199.xml"/></Relationships>
</file>

<file path=ppt/slideLayouts/_rels/slideLayout81.xml.rels><?xml version="1.0" encoding="UTF-8" standalone="yes"?>
<Relationships xmlns="http://schemas.openxmlformats.org/package/2006/relationships"><Relationship Id="rId8" Type="http://schemas.openxmlformats.org/officeDocument/2006/relationships/tags" Target="../tags/tag207.xml"/><Relationship Id="rId3" Type="http://schemas.openxmlformats.org/officeDocument/2006/relationships/tags" Target="../tags/tag202.xml"/><Relationship Id="rId7" Type="http://schemas.openxmlformats.org/officeDocument/2006/relationships/tags" Target="../tags/tag206.xml"/><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tags" Target="../tags/tag205.xml"/><Relationship Id="rId5" Type="http://schemas.openxmlformats.org/officeDocument/2006/relationships/tags" Target="../tags/tag204.xml"/><Relationship Id="rId10" Type="http://schemas.openxmlformats.org/officeDocument/2006/relationships/image" Target="../media/image5.png"/><Relationship Id="rId4" Type="http://schemas.openxmlformats.org/officeDocument/2006/relationships/tags" Target="../tags/tag203.xml"/><Relationship Id="rId9"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8" Type="http://schemas.openxmlformats.org/officeDocument/2006/relationships/tags" Target="../tags/tag215.xml"/><Relationship Id="rId13" Type="http://schemas.openxmlformats.org/officeDocument/2006/relationships/image" Target="../media/image12.png"/><Relationship Id="rId3" Type="http://schemas.openxmlformats.org/officeDocument/2006/relationships/tags" Target="../tags/tag210.xml"/><Relationship Id="rId7" Type="http://schemas.openxmlformats.org/officeDocument/2006/relationships/tags" Target="../tags/tag214.xml"/><Relationship Id="rId12" Type="http://schemas.openxmlformats.org/officeDocument/2006/relationships/slideMaster" Target="../slideMasters/slideMaster7.xml"/><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tags" Target="../tags/tag213.xml"/><Relationship Id="rId11" Type="http://schemas.openxmlformats.org/officeDocument/2006/relationships/tags" Target="../tags/tag218.xml"/><Relationship Id="rId5" Type="http://schemas.openxmlformats.org/officeDocument/2006/relationships/tags" Target="../tags/tag212.xml"/><Relationship Id="rId10" Type="http://schemas.openxmlformats.org/officeDocument/2006/relationships/tags" Target="../tags/tag217.xml"/><Relationship Id="rId4" Type="http://schemas.openxmlformats.org/officeDocument/2006/relationships/tags" Target="../tags/tag211.xml"/><Relationship Id="rId9" Type="http://schemas.openxmlformats.org/officeDocument/2006/relationships/tags" Target="../tags/tag216.xml"/><Relationship Id="rId14" Type="http://schemas.openxmlformats.org/officeDocument/2006/relationships/image" Target="../media/image5.png"/></Relationships>
</file>

<file path=ppt/slideLayouts/_rels/slideLayout83.xml.rels><?xml version="1.0" encoding="UTF-8" standalone="yes"?>
<Relationships xmlns="http://schemas.openxmlformats.org/package/2006/relationships"><Relationship Id="rId8" Type="http://schemas.openxmlformats.org/officeDocument/2006/relationships/tags" Target="../tags/tag226.xml"/><Relationship Id="rId3" Type="http://schemas.openxmlformats.org/officeDocument/2006/relationships/tags" Target="../tags/tag221.xml"/><Relationship Id="rId7" Type="http://schemas.openxmlformats.org/officeDocument/2006/relationships/tags" Target="../tags/tag225.xml"/><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tags" Target="../tags/tag224.xml"/><Relationship Id="rId11" Type="http://schemas.openxmlformats.org/officeDocument/2006/relationships/image" Target="../media/image4.png"/><Relationship Id="rId5" Type="http://schemas.openxmlformats.org/officeDocument/2006/relationships/tags" Target="../tags/tag223.xml"/><Relationship Id="rId10" Type="http://schemas.openxmlformats.org/officeDocument/2006/relationships/image" Target="../media/image3.png"/><Relationship Id="rId4" Type="http://schemas.openxmlformats.org/officeDocument/2006/relationships/tags" Target="../tags/tag222.xml"/><Relationship Id="rId9"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2021/9/14</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2021/9/14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2021/9/14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p:txBody>
          <a:bodyPr/>
          <a:lstStyle/>
          <a:p>
            <a:fld id="{760FBDFE-C587-4B4C-A407-44438C67B59E}" type="datetimeFigureOut">
              <a:rPr lang="zh-CN" altLang="en-US" smtClean="0"/>
              <a:t>2021/9/14</a:t>
            </a:fld>
            <a:endParaRPr lang="zh-CN" altLang="en-US"/>
          </a:p>
        </p:txBody>
      </p:sp>
      <p:sp>
        <p:nvSpPr>
          <p:cNvPr id="17" name="页脚占位符 16"/>
          <p:cNvSpPr>
            <a:spLocks noGrp="1"/>
          </p:cNvSpPr>
          <p:nvPr>
            <p:ph type="ftr" sz="quarter" idx="11"/>
            <p:custDataLst>
              <p:tags r:id="rId2"/>
            </p:custDataLst>
          </p:nvPr>
        </p:nvSpPr>
        <p:spPr/>
        <p:txBody>
          <a:bodyPr/>
          <a:lstStyle/>
          <a:p>
            <a:endParaRPr lang="zh-CN" altLang="en-US" dirty="0"/>
          </a:p>
        </p:txBody>
      </p:sp>
      <p:sp>
        <p:nvSpPr>
          <p:cNvPr id="18" name="灯片编号占位符 17"/>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dirty="0"/>
          </a:p>
        </p:txBody>
      </p:sp>
      <p:pic>
        <p:nvPicPr>
          <p:cNvPr id="4" name="图片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3200" y="0"/>
            <a:ext cx="122936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腰带">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8" name="图片 7" descr="资源 7"/>
          <p:cNvPicPr>
            <a:picLocks noChangeAspect="1"/>
          </p:cNvPicPr>
          <p:nvPr userDrawn="1">
            <p:custDataLst>
              <p:tags r:id="rId2"/>
            </p:custDataLst>
          </p:nvPr>
        </p:nvPicPr>
        <p:blipFill>
          <a:blip r:embed="rId10"/>
          <a:stretch>
            <a:fillRect/>
          </a:stretch>
        </p:blipFill>
        <p:spPr>
          <a:xfrm>
            <a:off x="229235" y="230505"/>
            <a:ext cx="1999615" cy="1371600"/>
          </a:xfrm>
          <a:prstGeom prst="rect">
            <a:avLst/>
          </a:prstGeom>
        </p:spPr>
      </p:pic>
      <p:pic>
        <p:nvPicPr>
          <p:cNvPr id="9" name="内容占位符 1" descr="资源 6"/>
          <p:cNvPicPr>
            <a:picLocks noChangeAspect="1"/>
          </p:cNvPicPr>
          <p:nvPr userDrawn="1">
            <p:custDataLst>
              <p:tags r:id="rId3"/>
            </p:custDataLst>
          </p:nvPr>
        </p:nvPicPr>
        <p:blipFill>
          <a:blip r:embed="rId11" cstate="screen"/>
          <a:stretch>
            <a:fillRect/>
          </a:stretch>
        </p:blipFill>
        <p:spPr>
          <a:xfrm>
            <a:off x="10869930" y="4845685"/>
            <a:ext cx="1081405" cy="1908810"/>
          </a:xfrm>
          <a:prstGeom prst="rect">
            <a:avLst/>
          </a:prstGeom>
        </p:spPr>
      </p:pic>
      <p:sp>
        <p:nvSpPr>
          <p:cNvPr id="2" name="标题 1"/>
          <p:cNvSpPr>
            <a:spLocks noGrp="1"/>
          </p:cNvSpPr>
          <p:nvPr>
            <p:ph type="title" hasCustomPrompt="1"/>
            <p:custDataLst>
              <p:tags r:id="rId4"/>
            </p:custDataLst>
          </p:nvPr>
        </p:nvSpPr>
        <p:spPr>
          <a:xfrm>
            <a:off x="1522800" y="1339200"/>
            <a:ext cx="9144000" cy="2386800"/>
          </a:xfrm>
        </p:spPr>
        <p:txBody>
          <a:bodyPr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t>2021/9/14</a:t>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通用">
    <p:spTree>
      <p:nvGrpSpPr>
        <p:cNvPr id="1" name=""/>
        <p:cNvGrpSpPr/>
        <p:nvPr/>
      </p:nvGrpSpPr>
      <p:grpSpPr>
        <a:xfrm>
          <a:off x="0" y="0"/>
          <a:ext cx="0" cy="0"/>
          <a:chOff x="0" y="0"/>
          <a:chExt cx="0" cy="0"/>
        </a:xfrm>
      </p:grpSpPr>
      <p:pic>
        <p:nvPicPr>
          <p:cNvPr id="6" name="图片 5" descr="资源 7"/>
          <p:cNvPicPr>
            <a:picLocks noChangeAspect="1"/>
          </p:cNvPicPr>
          <p:nvPr userDrawn="1">
            <p:custDataLst>
              <p:tags r:id="rId1"/>
            </p:custDataLst>
          </p:nvPr>
        </p:nvPicPr>
        <p:blipFill>
          <a:blip r:embed="rId7"/>
          <a:stretch>
            <a:fillRect/>
          </a:stretch>
        </p:blipFill>
        <p:spPr>
          <a:xfrm>
            <a:off x="10810240" y="5937250"/>
            <a:ext cx="1040765" cy="713740"/>
          </a:xfrm>
          <a:prstGeom prst="rect">
            <a:avLst/>
          </a:prstGeom>
        </p:spPr>
      </p:pic>
      <p:sp>
        <p:nvSpPr>
          <p:cNvPr id="2" name="标题 1"/>
          <p:cNvSpPr>
            <a:spLocks noGrp="1"/>
          </p:cNvSpPr>
          <p:nvPr>
            <p:ph type="title"/>
            <p:custDataLst>
              <p:tags r:id="rId2"/>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2021/9/14</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white">
                    <a:lumMod val="50000"/>
                  </a:prstClr>
                </a:solidFill>
              </a:rPr>
              <a:t>2021/9/14</a:t>
            </a:fld>
            <a:endParaRPr lang="zh-CN" altLang="en-US" dirty="0">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a:solidFill>
                <a:prstClr val="white">
                  <a:lumMod val="50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2021/9/14</a:t>
            </a:fld>
            <a:endParaRPr lang="zh-CN" altLang="en-US" dirty="0">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dirty="0">
              <a:solidFill>
                <a:prstClr val="white">
                  <a:lumMod val="50000"/>
                </a:prst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solidFill>
                  <a:prstClr val="white">
                    <a:lumMod val="50000"/>
                  </a:prstClr>
                </a:solidFill>
              </a:rPr>
              <a:t>2021/9/14</a:t>
            </a:fld>
            <a:endParaRPr lang="zh-CN" altLang="en-US">
              <a:solidFill>
                <a:prstClr val="white">
                  <a:lumMod val="50000"/>
                </a:prstClr>
              </a:solidFill>
            </a:endParaRPr>
          </a:p>
        </p:txBody>
      </p:sp>
      <p:sp>
        <p:nvSpPr>
          <p:cNvPr id="3" name="页脚占位符 2"/>
          <p:cNvSpPr>
            <a:spLocks noGrp="1"/>
          </p:cNvSpPr>
          <p:nvPr>
            <p:ph type="ftr" sz="quarter" idx="11"/>
          </p:nvPr>
        </p:nvSpPr>
        <p:spPr/>
        <p:txBody>
          <a:bodyPr/>
          <a:lstStyle/>
          <a:p>
            <a:endParaRPr lang="zh-CN" altLang="en-US">
              <a:solidFill>
                <a:prstClr val="white">
                  <a:lumMod val="50000"/>
                </a:prstClr>
              </a:solidFill>
            </a:endParaRPr>
          </a:p>
        </p:txBody>
      </p:sp>
      <p:sp>
        <p:nvSpPr>
          <p:cNvPr id="4" name="灯片编号占位符 3"/>
          <p:cNvSpPr>
            <a:spLocks noGrp="1"/>
          </p:cNvSpPr>
          <p:nvPr>
            <p:ph type="sldNum" sz="quarter" idx="12"/>
          </p:nvPr>
        </p:nvSpPr>
        <p:spPr/>
        <p:txBody>
          <a:bodyPr/>
          <a:lstStyle/>
          <a:p>
            <a:fld id="{E87C0E1D-24C4-406F-9615-DBDA8D2D1F93}" type="slidenum">
              <a:rPr lang="zh-CN" altLang="en-US" smtClean="0">
                <a:solidFill>
                  <a:prstClr val="white">
                    <a:lumMod val="50000"/>
                  </a:prstClr>
                </a:solidFill>
              </a:rPr>
              <a:t>‹#›</a:t>
            </a:fld>
            <a:endParaRPr lang="zh-CN" altLang="en-US">
              <a:solidFill>
                <a:prstClr val="white">
                  <a:lumMod val="50000"/>
                </a:prstClr>
              </a:solidFill>
            </a:endParaRPr>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2021/9/14</a:t>
            </a:fld>
            <a:endParaRPr lang="zh-CN" altLang="en-US">
              <a:solidFill>
                <a:prstClr val="white">
                  <a:lumMod val="50000"/>
                </a:prstClr>
              </a:solidFill>
            </a:endParaRPr>
          </a:p>
        </p:txBody>
      </p:sp>
      <p:sp>
        <p:nvSpPr>
          <p:cNvPr id="6" name="页脚占位符 5"/>
          <p:cNvSpPr>
            <a:spLocks noGrp="1"/>
          </p:cNvSpPr>
          <p:nvPr>
            <p:ph type="ftr" sz="quarter" idx="11"/>
          </p:nvPr>
        </p:nvSpPr>
        <p:spPr/>
        <p:txBody>
          <a:bodyPr/>
          <a:lstStyle/>
          <a:p>
            <a:endParaRPr lang="zh-CN" altLang="en-US">
              <a:solidFill>
                <a:prstClr val="white">
                  <a:lumMod val="50000"/>
                </a:prstClr>
              </a:solidFill>
            </a:endParaRPr>
          </a:p>
        </p:txBody>
      </p:sp>
      <p:sp>
        <p:nvSpPr>
          <p:cNvPr id="7" name="灯片编号占位符 6"/>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2021/9/14</a:t>
            </a:fld>
            <a:endParaRPr lang="zh-CN" altLang="en-US">
              <a:solidFill>
                <a:prstClr val="white">
                  <a:lumMod val="50000"/>
                </a:prstClr>
              </a:solidFill>
            </a:endParaRPr>
          </a:p>
        </p:txBody>
      </p:sp>
      <p:sp>
        <p:nvSpPr>
          <p:cNvPr id="8" name="页脚占位符 7"/>
          <p:cNvSpPr>
            <a:spLocks noGrp="1"/>
          </p:cNvSpPr>
          <p:nvPr>
            <p:ph type="ftr" sz="quarter" idx="11"/>
          </p:nvPr>
        </p:nvSpPr>
        <p:spPr/>
        <p:txBody>
          <a:bodyPr/>
          <a:lstStyle/>
          <a:p>
            <a:endParaRPr lang="zh-CN" altLang="en-US">
              <a:solidFill>
                <a:prstClr val="white">
                  <a:lumMod val="50000"/>
                </a:prstClr>
              </a:solidFill>
            </a:endParaRPr>
          </a:p>
        </p:txBody>
      </p:sp>
      <p:sp>
        <p:nvSpPr>
          <p:cNvPr id="9" name="灯片编号占位符 8"/>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2021/9/14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pic>
        <p:nvPicPr>
          <p:cNvPr id="7" name="图片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solidFill>
                  <a:prstClr val="white">
                    <a:lumMod val="50000"/>
                  </a:prstClr>
                </a:solidFill>
              </a:rPr>
              <a:t>2021/9/14</a:t>
            </a:fld>
            <a:endParaRPr lang="zh-CN" altLang="en-US">
              <a:solidFill>
                <a:prstClr val="white">
                  <a:lumMod val="50000"/>
                </a:prstClr>
              </a:solidFill>
            </a:endParaRPr>
          </a:p>
        </p:txBody>
      </p:sp>
      <p:sp>
        <p:nvSpPr>
          <p:cNvPr id="4" name="页脚占位符 3"/>
          <p:cNvSpPr>
            <a:spLocks noGrp="1"/>
          </p:cNvSpPr>
          <p:nvPr>
            <p:ph type="ftr" sz="quarter" idx="11"/>
          </p:nvPr>
        </p:nvSpPr>
        <p:spPr/>
        <p:txBody>
          <a:bodyPr/>
          <a:lstStyle/>
          <a:p>
            <a:endParaRPr lang="zh-CN" altLang="en-US">
              <a:solidFill>
                <a:prstClr val="white">
                  <a:lumMod val="50000"/>
                </a:prstClr>
              </a:solidFill>
            </a:endParaRPr>
          </a:p>
        </p:txBody>
      </p:sp>
      <p:sp>
        <p:nvSpPr>
          <p:cNvPr id="5" name="灯片编号占位符 4"/>
          <p:cNvSpPr>
            <a:spLocks noGrp="1"/>
          </p:cNvSpPr>
          <p:nvPr>
            <p:ph type="sldNum" sz="quarter" idx="12"/>
          </p:nvPr>
        </p:nvSpPr>
        <p:spPr/>
        <p:txBody>
          <a:bodyPr/>
          <a:lstStyle/>
          <a:p>
            <a:fld id="{E87C0E1D-24C4-406F-9615-DBDA8D2D1F93}" type="slidenum">
              <a:rPr lang="zh-CN" altLang="en-US" smtClean="0">
                <a:solidFill>
                  <a:prstClr val="white">
                    <a:lumMod val="50000"/>
                  </a:prstClr>
                </a:solidFill>
              </a:rPr>
              <a:t>‹#›</a:t>
            </a:fld>
            <a:endParaRPr lang="zh-CN" altLang="en-US">
              <a:solidFill>
                <a:prstClr val="white">
                  <a:lumMod val="50000"/>
                </a:prstClr>
              </a:solidFill>
            </a:endParaRPr>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2021/9/14</a:t>
            </a:fld>
            <a:endParaRPr lang="zh-CN" altLang="en-US">
              <a:solidFill>
                <a:prstClr val="white">
                  <a:lumMod val="50000"/>
                </a:prstClr>
              </a:solidFill>
            </a:endParaRPr>
          </a:p>
        </p:txBody>
      </p:sp>
      <p:sp>
        <p:nvSpPr>
          <p:cNvPr id="3" name="页脚占位符 2"/>
          <p:cNvSpPr>
            <a:spLocks noGrp="1"/>
          </p:cNvSpPr>
          <p:nvPr>
            <p:ph type="ftr" sz="quarter" idx="11"/>
          </p:nvPr>
        </p:nvSpPr>
        <p:spPr/>
        <p:txBody>
          <a:bodyPr/>
          <a:lstStyle/>
          <a:p>
            <a:endParaRPr lang="zh-CN" altLang="en-US">
              <a:solidFill>
                <a:prstClr val="white">
                  <a:lumMod val="50000"/>
                </a:prst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solidFill>
                  <a:prstClr val="white">
                    <a:lumMod val="50000"/>
                  </a:prstClr>
                </a:solidFill>
              </a:rPr>
              <a:t>2021/9/14</a:t>
            </a:fld>
            <a:endParaRPr lang="zh-CN" altLang="en-US" dirty="0">
              <a:solidFill>
                <a:prstClr val="white">
                  <a:lumMod val="50000"/>
                </a:prstClr>
              </a:solidFill>
            </a:endParaRPr>
          </a:p>
        </p:txBody>
      </p:sp>
      <p:sp>
        <p:nvSpPr>
          <p:cNvPr id="6" name="页脚占位符 5"/>
          <p:cNvSpPr>
            <a:spLocks noGrp="1"/>
          </p:cNvSpPr>
          <p:nvPr>
            <p:ph type="ftr" sz="quarter" idx="11"/>
          </p:nvPr>
        </p:nvSpPr>
        <p:spPr/>
        <p:txBody>
          <a:bodyPr/>
          <a:lstStyle/>
          <a:p>
            <a:endParaRPr lang="zh-CN" altLang="en-US" dirty="0">
              <a:solidFill>
                <a:prstClr val="white">
                  <a:lumMod val="50000"/>
                </a:prstClr>
              </a:solidFill>
            </a:endParaRPr>
          </a:p>
        </p:txBody>
      </p:sp>
      <p:sp>
        <p:nvSpPr>
          <p:cNvPr id="7" name="灯片编号占位符 6"/>
          <p:cNvSpPr>
            <a:spLocks noGrp="1"/>
          </p:cNvSpPr>
          <p:nvPr>
            <p:ph type="sldNum" sz="quarter" idx="12"/>
          </p:nvPr>
        </p:nvSpPr>
        <p:spPr/>
        <p:txBody>
          <a:bodyPr/>
          <a:lstStyle/>
          <a:p>
            <a:fld id="{FABC47A4-756D-490B-A52F-7D9E2C9FC05F}"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2021/9/14</a:t>
            </a:fld>
            <a:endParaRPr lang="zh-CN" altLang="en-US">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a:solidFill>
                <a:prstClr val="white">
                  <a:lumMod val="50000"/>
                </a:prst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2021/9/14</a:t>
            </a:fld>
            <a:endParaRPr lang="zh-CN" altLang="en-US">
              <a:solidFill>
                <a:prstClr val="white">
                  <a:lumMod val="50000"/>
                </a:prstClr>
              </a:solidFill>
            </a:endParaRPr>
          </a:p>
        </p:txBody>
      </p:sp>
      <p:sp>
        <p:nvSpPr>
          <p:cNvPr id="4" name="页脚占位符 3"/>
          <p:cNvSpPr>
            <a:spLocks noGrp="1"/>
          </p:cNvSpPr>
          <p:nvPr>
            <p:ph type="ftr" sz="quarter" idx="11"/>
          </p:nvPr>
        </p:nvSpPr>
        <p:spPr/>
        <p:txBody>
          <a:bodyPr/>
          <a:lstStyle/>
          <a:p>
            <a:endParaRPr lang="zh-CN" altLang="en-US">
              <a:solidFill>
                <a:prstClr val="white">
                  <a:lumMod val="50000"/>
                </a:prst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white">
                    <a:lumMod val="50000"/>
                  </a:prstClr>
                </a:solidFill>
              </a:rPr>
              <a:t>2021/9/14</a:t>
            </a:fld>
            <a:endParaRPr lang="zh-CN" altLang="en-US" dirty="0">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a:solidFill>
                <a:prstClr val="white">
                  <a:lumMod val="50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2021/9/14</a:t>
            </a:fld>
            <a:endParaRPr lang="zh-CN" altLang="en-US" dirty="0">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dirty="0">
              <a:solidFill>
                <a:prstClr val="white">
                  <a:lumMod val="50000"/>
                </a:prst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solidFill>
                  <a:prstClr val="white">
                    <a:lumMod val="50000"/>
                  </a:prstClr>
                </a:solidFill>
              </a:rPr>
              <a:t>2021/9/14</a:t>
            </a:fld>
            <a:endParaRPr lang="zh-CN" altLang="en-US">
              <a:solidFill>
                <a:prstClr val="white">
                  <a:lumMod val="50000"/>
                </a:prstClr>
              </a:solidFill>
            </a:endParaRPr>
          </a:p>
        </p:txBody>
      </p:sp>
      <p:sp>
        <p:nvSpPr>
          <p:cNvPr id="3" name="页脚占位符 2"/>
          <p:cNvSpPr>
            <a:spLocks noGrp="1"/>
          </p:cNvSpPr>
          <p:nvPr>
            <p:ph type="ftr" sz="quarter" idx="11"/>
          </p:nvPr>
        </p:nvSpPr>
        <p:spPr/>
        <p:txBody>
          <a:bodyPr/>
          <a:lstStyle/>
          <a:p>
            <a:endParaRPr lang="zh-CN" altLang="en-US">
              <a:solidFill>
                <a:prstClr val="white">
                  <a:lumMod val="50000"/>
                </a:prstClr>
              </a:solidFill>
            </a:endParaRPr>
          </a:p>
        </p:txBody>
      </p:sp>
      <p:sp>
        <p:nvSpPr>
          <p:cNvPr id="4" name="灯片编号占位符 3"/>
          <p:cNvSpPr>
            <a:spLocks noGrp="1"/>
          </p:cNvSpPr>
          <p:nvPr>
            <p:ph type="sldNum" sz="quarter" idx="12"/>
          </p:nvPr>
        </p:nvSpPr>
        <p:spPr/>
        <p:txBody>
          <a:bodyPr/>
          <a:lstStyle/>
          <a:p>
            <a:fld id="{E87C0E1D-24C4-406F-9615-DBDA8D2D1F93}" type="slidenum">
              <a:rPr lang="zh-CN" altLang="en-US" smtClean="0">
                <a:solidFill>
                  <a:prstClr val="white">
                    <a:lumMod val="50000"/>
                  </a:prstClr>
                </a:solidFill>
              </a:rPr>
              <a:t>‹#›</a:t>
            </a:fld>
            <a:endParaRPr lang="zh-CN" altLang="en-US">
              <a:solidFill>
                <a:prstClr val="white">
                  <a:lumMod val="50000"/>
                </a:prstClr>
              </a:solidFill>
            </a:endParaRPr>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2021/9/14</a:t>
            </a:fld>
            <a:endParaRPr lang="zh-CN" altLang="en-US">
              <a:solidFill>
                <a:prstClr val="white">
                  <a:lumMod val="50000"/>
                </a:prstClr>
              </a:solidFill>
            </a:endParaRPr>
          </a:p>
        </p:txBody>
      </p:sp>
      <p:sp>
        <p:nvSpPr>
          <p:cNvPr id="6" name="页脚占位符 5"/>
          <p:cNvSpPr>
            <a:spLocks noGrp="1"/>
          </p:cNvSpPr>
          <p:nvPr>
            <p:ph type="ftr" sz="quarter" idx="11"/>
          </p:nvPr>
        </p:nvSpPr>
        <p:spPr/>
        <p:txBody>
          <a:bodyPr/>
          <a:lstStyle/>
          <a:p>
            <a:endParaRPr lang="zh-CN" altLang="en-US">
              <a:solidFill>
                <a:prstClr val="white">
                  <a:lumMod val="50000"/>
                </a:prstClr>
              </a:solidFill>
            </a:endParaRPr>
          </a:p>
        </p:txBody>
      </p:sp>
      <p:sp>
        <p:nvSpPr>
          <p:cNvPr id="7" name="灯片编号占位符 6"/>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2021/9/14</a:t>
            </a:fld>
            <a:endParaRPr lang="zh-CN" altLang="en-US">
              <a:solidFill>
                <a:prstClr val="white">
                  <a:lumMod val="50000"/>
                </a:prstClr>
              </a:solidFill>
            </a:endParaRPr>
          </a:p>
        </p:txBody>
      </p:sp>
      <p:sp>
        <p:nvSpPr>
          <p:cNvPr id="8" name="页脚占位符 7"/>
          <p:cNvSpPr>
            <a:spLocks noGrp="1"/>
          </p:cNvSpPr>
          <p:nvPr>
            <p:ph type="ftr" sz="quarter" idx="11"/>
          </p:nvPr>
        </p:nvSpPr>
        <p:spPr/>
        <p:txBody>
          <a:bodyPr/>
          <a:lstStyle/>
          <a:p>
            <a:endParaRPr lang="zh-CN" altLang="en-US">
              <a:solidFill>
                <a:prstClr val="white">
                  <a:lumMod val="50000"/>
                </a:prstClr>
              </a:solidFill>
            </a:endParaRPr>
          </a:p>
        </p:txBody>
      </p:sp>
      <p:sp>
        <p:nvSpPr>
          <p:cNvPr id="9" name="灯片编号占位符 8"/>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2021/9/14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solidFill>
                  <a:prstClr val="white">
                    <a:lumMod val="50000"/>
                  </a:prstClr>
                </a:solidFill>
              </a:rPr>
              <a:t>2021/9/14</a:t>
            </a:fld>
            <a:endParaRPr lang="zh-CN" altLang="en-US">
              <a:solidFill>
                <a:prstClr val="white">
                  <a:lumMod val="50000"/>
                </a:prstClr>
              </a:solidFill>
            </a:endParaRPr>
          </a:p>
        </p:txBody>
      </p:sp>
      <p:sp>
        <p:nvSpPr>
          <p:cNvPr id="4" name="页脚占位符 3"/>
          <p:cNvSpPr>
            <a:spLocks noGrp="1"/>
          </p:cNvSpPr>
          <p:nvPr>
            <p:ph type="ftr" sz="quarter" idx="11"/>
          </p:nvPr>
        </p:nvSpPr>
        <p:spPr/>
        <p:txBody>
          <a:bodyPr/>
          <a:lstStyle/>
          <a:p>
            <a:endParaRPr lang="zh-CN" altLang="en-US">
              <a:solidFill>
                <a:prstClr val="white">
                  <a:lumMod val="50000"/>
                </a:prstClr>
              </a:solidFill>
            </a:endParaRPr>
          </a:p>
        </p:txBody>
      </p:sp>
      <p:sp>
        <p:nvSpPr>
          <p:cNvPr id="5" name="灯片编号占位符 4"/>
          <p:cNvSpPr>
            <a:spLocks noGrp="1"/>
          </p:cNvSpPr>
          <p:nvPr>
            <p:ph type="sldNum" sz="quarter" idx="12"/>
          </p:nvPr>
        </p:nvSpPr>
        <p:spPr/>
        <p:txBody>
          <a:bodyPr/>
          <a:lstStyle/>
          <a:p>
            <a:fld id="{E87C0E1D-24C4-406F-9615-DBDA8D2D1F93}" type="slidenum">
              <a:rPr lang="zh-CN" altLang="en-US" smtClean="0">
                <a:solidFill>
                  <a:prstClr val="white">
                    <a:lumMod val="50000"/>
                  </a:prstClr>
                </a:solidFill>
              </a:rPr>
              <a:t>‹#›</a:t>
            </a:fld>
            <a:endParaRPr lang="zh-CN" altLang="en-US">
              <a:solidFill>
                <a:prstClr val="white">
                  <a:lumMod val="50000"/>
                </a:prstClr>
              </a:solidFill>
            </a:endParaRPr>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2021/9/14</a:t>
            </a:fld>
            <a:endParaRPr lang="zh-CN" altLang="en-US">
              <a:solidFill>
                <a:prstClr val="white">
                  <a:lumMod val="50000"/>
                </a:prstClr>
              </a:solidFill>
            </a:endParaRPr>
          </a:p>
        </p:txBody>
      </p:sp>
      <p:sp>
        <p:nvSpPr>
          <p:cNvPr id="3" name="页脚占位符 2"/>
          <p:cNvSpPr>
            <a:spLocks noGrp="1"/>
          </p:cNvSpPr>
          <p:nvPr>
            <p:ph type="ftr" sz="quarter" idx="11"/>
          </p:nvPr>
        </p:nvSpPr>
        <p:spPr/>
        <p:txBody>
          <a:bodyPr/>
          <a:lstStyle/>
          <a:p>
            <a:endParaRPr lang="zh-CN" altLang="en-US">
              <a:solidFill>
                <a:prstClr val="white">
                  <a:lumMod val="50000"/>
                </a:prst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solidFill>
                  <a:prstClr val="white">
                    <a:lumMod val="50000"/>
                  </a:prstClr>
                </a:solidFill>
              </a:rPr>
              <a:t>2021/9/14</a:t>
            </a:fld>
            <a:endParaRPr lang="zh-CN" altLang="en-US" dirty="0">
              <a:solidFill>
                <a:prstClr val="white">
                  <a:lumMod val="50000"/>
                </a:prstClr>
              </a:solidFill>
            </a:endParaRPr>
          </a:p>
        </p:txBody>
      </p:sp>
      <p:sp>
        <p:nvSpPr>
          <p:cNvPr id="6" name="页脚占位符 5"/>
          <p:cNvSpPr>
            <a:spLocks noGrp="1"/>
          </p:cNvSpPr>
          <p:nvPr>
            <p:ph type="ftr" sz="quarter" idx="11"/>
          </p:nvPr>
        </p:nvSpPr>
        <p:spPr/>
        <p:txBody>
          <a:bodyPr/>
          <a:lstStyle/>
          <a:p>
            <a:endParaRPr lang="zh-CN" altLang="en-US" dirty="0">
              <a:solidFill>
                <a:prstClr val="white">
                  <a:lumMod val="50000"/>
                </a:prstClr>
              </a:solidFill>
            </a:endParaRPr>
          </a:p>
        </p:txBody>
      </p:sp>
      <p:sp>
        <p:nvSpPr>
          <p:cNvPr id="7" name="灯片编号占位符 6"/>
          <p:cNvSpPr>
            <a:spLocks noGrp="1"/>
          </p:cNvSpPr>
          <p:nvPr>
            <p:ph type="sldNum" sz="quarter" idx="12"/>
          </p:nvPr>
        </p:nvSpPr>
        <p:spPr/>
        <p:txBody>
          <a:bodyPr/>
          <a:lstStyle/>
          <a:p>
            <a:fld id="{FABC47A4-756D-490B-A52F-7D9E2C9FC05F}"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2021/9/14</a:t>
            </a:fld>
            <a:endParaRPr lang="zh-CN" altLang="en-US">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a:solidFill>
                <a:prstClr val="white">
                  <a:lumMod val="50000"/>
                </a:prst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2021/9/14</a:t>
            </a:fld>
            <a:endParaRPr lang="zh-CN" altLang="en-US">
              <a:solidFill>
                <a:prstClr val="white">
                  <a:lumMod val="50000"/>
                </a:prstClr>
              </a:solidFill>
            </a:endParaRPr>
          </a:p>
        </p:txBody>
      </p:sp>
      <p:sp>
        <p:nvSpPr>
          <p:cNvPr id="4" name="页脚占位符 3"/>
          <p:cNvSpPr>
            <a:spLocks noGrp="1"/>
          </p:cNvSpPr>
          <p:nvPr>
            <p:ph type="ftr" sz="quarter" idx="11"/>
          </p:nvPr>
        </p:nvSpPr>
        <p:spPr/>
        <p:txBody>
          <a:bodyPr/>
          <a:lstStyle/>
          <a:p>
            <a:endParaRPr lang="zh-CN" altLang="en-US">
              <a:solidFill>
                <a:prstClr val="white">
                  <a:lumMod val="50000"/>
                </a:prst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white">
                    <a:lumMod val="50000"/>
                  </a:prstClr>
                </a:solidFill>
              </a:rPr>
              <a:t>2021/9/14</a:t>
            </a:fld>
            <a:endParaRPr lang="zh-CN" altLang="en-US" dirty="0">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a:solidFill>
                <a:prstClr val="white">
                  <a:lumMod val="50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2021/9/14</a:t>
            </a:fld>
            <a:endParaRPr lang="zh-CN" altLang="en-US" dirty="0">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dirty="0">
              <a:solidFill>
                <a:prstClr val="white">
                  <a:lumMod val="50000"/>
                </a:prst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solidFill>
                  <a:prstClr val="white">
                    <a:lumMod val="50000"/>
                  </a:prstClr>
                </a:solidFill>
              </a:rPr>
              <a:t>2021/9/14</a:t>
            </a:fld>
            <a:endParaRPr lang="zh-CN" altLang="en-US">
              <a:solidFill>
                <a:prstClr val="white">
                  <a:lumMod val="50000"/>
                </a:prstClr>
              </a:solidFill>
            </a:endParaRPr>
          </a:p>
        </p:txBody>
      </p:sp>
      <p:sp>
        <p:nvSpPr>
          <p:cNvPr id="3" name="页脚占位符 2"/>
          <p:cNvSpPr>
            <a:spLocks noGrp="1"/>
          </p:cNvSpPr>
          <p:nvPr>
            <p:ph type="ftr" sz="quarter" idx="11"/>
          </p:nvPr>
        </p:nvSpPr>
        <p:spPr/>
        <p:txBody>
          <a:bodyPr/>
          <a:lstStyle/>
          <a:p>
            <a:endParaRPr lang="zh-CN" altLang="en-US">
              <a:solidFill>
                <a:prstClr val="white">
                  <a:lumMod val="50000"/>
                </a:prstClr>
              </a:solidFill>
            </a:endParaRPr>
          </a:p>
        </p:txBody>
      </p:sp>
      <p:sp>
        <p:nvSpPr>
          <p:cNvPr id="4" name="灯片编号占位符 3"/>
          <p:cNvSpPr>
            <a:spLocks noGrp="1"/>
          </p:cNvSpPr>
          <p:nvPr>
            <p:ph type="sldNum" sz="quarter" idx="12"/>
          </p:nvPr>
        </p:nvSpPr>
        <p:spPr/>
        <p:txBody>
          <a:bodyPr/>
          <a:lstStyle/>
          <a:p>
            <a:fld id="{E87C0E1D-24C4-406F-9615-DBDA8D2D1F93}" type="slidenum">
              <a:rPr lang="zh-CN" altLang="en-US" smtClean="0">
                <a:solidFill>
                  <a:prstClr val="white">
                    <a:lumMod val="50000"/>
                  </a:prstClr>
                </a:solidFill>
              </a:rPr>
              <a:t>‹#›</a:t>
            </a:fld>
            <a:endParaRPr lang="zh-CN" altLang="en-US">
              <a:solidFill>
                <a:prstClr val="white">
                  <a:lumMod val="50000"/>
                </a:prstClr>
              </a:solidFill>
            </a:endParaRPr>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2021/9/14</a:t>
            </a:fld>
            <a:endParaRPr lang="zh-CN" altLang="en-US">
              <a:solidFill>
                <a:prstClr val="white">
                  <a:lumMod val="50000"/>
                </a:prstClr>
              </a:solidFill>
            </a:endParaRPr>
          </a:p>
        </p:txBody>
      </p:sp>
      <p:sp>
        <p:nvSpPr>
          <p:cNvPr id="6" name="页脚占位符 5"/>
          <p:cNvSpPr>
            <a:spLocks noGrp="1"/>
          </p:cNvSpPr>
          <p:nvPr>
            <p:ph type="ftr" sz="quarter" idx="11"/>
          </p:nvPr>
        </p:nvSpPr>
        <p:spPr/>
        <p:txBody>
          <a:bodyPr/>
          <a:lstStyle/>
          <a:p>
            <a:endParaRPr lang="zh-CN" altLang="en-US">
              <a:solidFill>
                <a:prstClr val="white">
                  <a:lumMod val="50000"/>
                </a:prstClr>
              </a:solidFill>
            </a:endParaRPr>
          </a:p>
        </p:txBody>
      </p:sp>
      <p:sp>
        <p:nvSpPr>
          <p:cNvPr id="7" name="灯片编号占位符 6"/>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2021/9/14</a:t>
            </a:fld>
            <a:endParaRPr lang="zh-CN" altLang="en-US">
              <a:solidFill>
                <a:prstClr val="white">
                  <a:lumMod val="50000"/>
                </a:prstClr>
              </a:solidFill>
            </a:endParaRPr>
          </a:p>
        </p:txBody>
      </p:sp>
      <p:sp>
        <p:nvSpPr>
          <p:cNvPr id="8" name="页脚占位符 7"/>
          <p:cNvSpPr>
            <a:spLocks noGrp="1"/>
          </p:cNvSpPr>
          <p:nvPr>
            <p:ph type="ftr" sz="quarter" idx="11"/>
          </p:nvPr>
        </p:nvSpPr>
        <p:spPr/>
        <p:txBody>
          <a:bodyPr/>
          <a:lstStyle/>
          <a:p>
            <a:endParaRPr lang="zh-CN" altLang="en-US">
              <a:solidFill>
                <a:prstClr val="white">
                  <a:lumMod val="50000"/>
                </a:prstClr>
              </a:solidFill>
            </a:endParaRPr>
          </a:p>
        </p:txBody>
      </p:sp>
      <p:sp>
        <p:nvSpPr>
          <p:cNvPr id="9" name="灯片编号占位符 8"/>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2021/9/14</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solidFill>
                  <a:prstClr val="white">
                    <a:lumMod val="50000"/>
                  </a:prstClr>
                </a:solidFill>
              </a:rPr>
              <a:t>2021/9/14</a:t>
            </a:fld>
            <a:endParaRPr lang="zh-CN" altLang="en-US">
              <a:solidFill>
                <a:prstClr val="white">
                  <a:lumMod val="50000"/>
                </a:prstClr>
              </a:solidFill>
            </a:endParaRPr>
          </a:p>
        </p:txBody>
      </p:sp>
      <p:sp>
        <p:nvSpPr>
          <p:cNvPr id="4" name="页脚占位符 3"/>
          <p:cNvSpPr>
            <a:spLocks noGrp="1"/>
          </p:cNvSpPr>
          <p:nvPr>
            <p:ph type="ftr" sz="quarter" idx="11"/>
          </p:nvPr>
        </p:nvSpPr>
        <p:spPr/>
        <p:txBody>
          <a:bodyPr/>
          <a:lstStyle/>
          <a:p>
            <a:endParaRPr lang="zh-CN" altLang="en-US">
              <a:solidFill>
                <a:prstClr val="white">
                  <a:lumMod val="50000"/>
                </a:prstClr>
              </a:solidFill>
            </a:endParaRPr>
          </a:p>
        </p:txBody>
      </p:sp>
      <p:sp>
        <p:nvSpPr>
          <p:cNvPr id="5" name="灯片编号占位符 4"/>
          <p:cNvSpPr>
            <a:spLocks noGrp="1"/>
          </p:cNvSpPr>
          <p:nvPr>
            <p:ph type="sldNum" sz="quarter" idx="12"/>
          </p:nvPr>
        </p:nvSpPr>
        <p:spPr/>
        <p:txBody>
          <a:bodyPr/>
          <a:lstStyle/>
          <a:p>
            <a:fld id="{E87C0E1D-24C4-406F-9615-DBDA8D2D1F93}" type="slidenum">
              <a:rPr lang="zh-CN" altLang="en-US" smtClean="0">
                <a:solidFill>
                  <a:prstClr val="white">
                    <a:lumMod val="50000"/>
                  </a:prstClr>
                </a:solidFill>
              </a:rPr>
              <a:t>‹#›</a:t>
            </a:fld>
            <a:endParaRPr lang="zh-CN" altLang="en-US">
              <a:solidFill>
                <a:prstClr val="white">
                  <a:lumMod val="50000"/>
                </a:prstClr>
              </a:solidFill>
            </a:endParaRPr>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2021/9/14</a:t>
            </a:fld>
            <a:endParaRPr lang="zh-CN" altLang="en-US">
              <a:solidFill>
                <a:prstClr val="white">
                  <a:lumMod val="50000"/>
                </a:prstClr>
              </a:solidFill>
            </a:endParaRPr>
          </a:p>
        </p:txBody>
      </p:sp>
      <p:sp>
        <p:nvSpPr>
          <p:cNvPr id="3" name="页脚占位符 2"/>
          <p:cNvSpPr>
            <a:spLocks noGrp="1"/>
          </p:cNvSpPr>
          <p:nvPr>
            <p:ph type="ftr" sz="quarter" idx="11"/>
          </p:nvPr>
        </p:nvSpPr>
        <p:spPr/>
        <p:txBody>
          <a:bodyPr/>
          <a:lstStyle/>
          <a:p>
            <a:endParaRPr lang="zh-CN" altLang="en-US">
              <a:solidFill>
                <a:prstClr val="white">
                  <a:lumMod val="50000"/>
                </a:prst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solidFill>
                  <a:prstClr val="white">
                    <a:lumMod val="50000"/>
                  </a:prstClr>
                </a:solidFill>
              </a:rPr>
              <a:t>2021/9/14</a:t>
            </a:fld>
            <a:endParaRPr lang="zh-CN" altLang="en-US" dirty="0">
              <a:solidFill>
                <a:prstClr val="white">
                  <a:lumMod val="50000"/>
                </a:prstClr>
              </a:solidFill>
            </a:endParaRPr>
          </a:p>
        </p:txBody>
      </p:sp>
      <p:sp>
        <p:nvSpPr>
          <p:cNvPr id="6" name="页脚占位符 5"/>
          <p:cNvSpPr>
            <a:spLocks noGrp="1"/>
          </p:cNvSpPr>
          <p:nvPr>
            <p:ph type="ftr" sz="quarter" idx="11"/>
          </p:nvPr>
        </p:nvSpPr>
        <p:spPr/>
        <p:txBody>
          <a:bodyPr/>
          <a:lstStyle/>
          <a:p>
            <a:endParaRPr lang="zh-CN" altLang="en-US" dirty="0">
              <a:solidFill>
                <a:prstClr val="white">
                  <a:lumMod val="50000"/>
                </a:prstClr>
              </a:solidFill>
            </a:endParaRPr>
          </a:p>
        </p:txBody>
      </p:sp>
      <p:sp>
        <p:nvSpPr>
          <p:cNvPr id="7" name="灯片编号占位符 6"/>
          <p:cNvSpPr>
            <a:spLocks noGrp="1"/>
          </p:cNvSpPr>
          <p:nvPr>
            <p:ph type="sldNum" sz="quarter" idx="12"/>
          </p:nvPr>
        </p:nvSpPr>
        <p:spPr/>
        <p:txBody>
          <a:bodyPr/>
          <a:lstStyle/>
          <a:p>
            <a:fld id="{FABC47A4-756D-490B-A52F-7D9E2C9FC05F}"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2021/9/14</a:t>
            </a:fld>
            <a:endParaRPr lang="zh-CN" altLang="en-US">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a:solidFill>
                <a:prstClr val="white">
                  <a:lumMod val="50000"/>
                </a:prst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2021/9/14</a:t>
            </a:fld>
            <a:endParaRPr lang="zh-CN" altLang="en-US">
              <a:solidFill>
                <a:prstClr val="white">
                  <a:lumMod val="50000"/>
                </a:prstClr>
              </a:solidFill>
            </a:endParaRPr>
          </a:p>
        </p:txBody>
      </p:sp>
      <p:sp>
        <p:nvSpPr>
          <p:cNvPr id="4" name="页脚占位符 3"/>
          <p:cNvSpPr>
            <a:spLocks noGrp="1"/>
          </p:cNvSpPr>
          <p:nvPr>
            <p:ph type="ftr" sz="quarter" idx="11"/>
          </p:nvPr>
        </p:nvSpPr>
        <p:spPr/>
        <p:txBody>
          <a:bodyPr/>
          <a:lstStyle/>
          <a:p>
            <a:endParaRPr lang="zh-CN" altLang="en-US">
              <a:solidFill>
                <a:prstClr val="white">
                  <a:lumMod val="50000"/>
                </a:prst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white">
                    <a:lumMod val="50000"/>
                  </a:prstClr>
                </a:solidFill>
              </a:rPr>
              <a:t>2021/9/14</a:t>
            </a:fld>
            <a:endParaRPr lang="zh-CN" altLang="en-US" dirty="0">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a:solidFill>
                <a:prstClr val="white">
                  <a:lumMod val="50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2021/9/14</a:t>
            </a:fld>
            <a:endParaRPr lang="zh-CN" altLang="en-US" dirty="0">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dirty="0">
              <a:solidFill>
                <a:prstClr val="white">
                  <a:lumMod val="50000"/>
                </a:prst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solidFill>
                  <a:prstClr val="white">
                    <a:lumMod val="50000"/>
                  </a:prstClr>
                </a:solidFill>
              </a:rPr>
              <a:t>2021/9/14</a:t>
            </a:fld>
            <a:endParaRPr lang="zh-CN" altLang="en-US">
              <a:solidFill>
                <a:prstClr val="white">
                  <a:lumMod val="50000"/>
                </a:prstClr>
              </a:solidFill>
            </a:endParaRPr>
          </a:p>
        </p:txBody>
      </p:sp>
      <p:sp>
        <p:nvSpPr>
          <p:cNvPr id="3" name="页脚占位符 2"/>
          <p:cNvSpPr>
            <a:spLocks noGrp="1"/>
          </p:cNvSpPr>
          <p:nvPr>
            <p:ph type="ftr" sz="quarter" idx="11"/>
          </p:nvPr>
        </p:nvSpPr>
        <p:spPr/>
        <p:txBody>
          <a:bodyPr/>
          <a:lstStyle/>
          <a:p>
            <a:endParaRPr lang="zh-CN" altLang="en-US">
              <a:solidFill>
                <a:prstClr val="white">
                  <a:lumMod val="50000"/>
                </a:prstClr>
              </a:solidFill>
            </a:endParaRPr>
          </a:p>
        </p:txBody>
      </p:sp>
      <p:sp>
        <p:nvSpPr>
          <p:cNvPr id="4" name="灯片编号占位符 3"/>
          <p:cNvSpPr>
            <a:spLocks noGrp="1"/>
          </p:cNvSpPr>
          <p:nvPr>
            <p:ph type="sldNum" sz="quarter" idx="12"/>
          </p:nvPr>
        </p:nvSpPr>
        <p:spPr/>
        <p:txBody>
          <a:bodyPr/>
          <a:lstStyle/>
          <a:p>
            <a:fld id="{E87C0E1D-24C4-406F-9615-DBDA8D2D1F93}" type="slidenum">
              <a:rPr lang="zh-CN" altLang="en-US" smtClean="0">
                <a:solidFill>
                  <a:prstClr val="white">
                    <a:lumMod val="50000"/>
                  </a:prstClr>
                </a:solidFill>
              </a:rPr>
              <a:t>‹#›</a:t>
            </a:fld>
            <a:endParaRPr lang="zh-CN" altLang="en-US">
              <a:solidFill>
                <a:prstClr val="white">
                  <a:lumMod val="50000"/>
                </a:prstClr>
              </a:solidFill>
            </a:endParaRPr>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cSld>
  <p:clrMapOvr>
    <a:masterClrMapping/>
  </p:clrMapOvr>
  <p:transition>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2021/9/14</a:t>
            </a:fld>
            <a:endParaRPr lang="zh-CN" altLang="en-US">
              <a:solidFill>
                <a:prstClr val="white">
                  <a:lumMod val="50000"/>
                </a:prstClr>
              </a:solidFill>
            </a:endParaRPr>
          </a:p>
        </p:txBody>
      </p:sp>
      <p:sp>
        <p:nvSpPr>
          <p:cNvPr id="6" name="页脚占位符 5"/>
          <p:cNvSpPr>
            <a:spLocks noGrp="1"/>
          </p:cNvSpPr>
          <p:nvPr>
            <p:ph type="ftr" sz="quarter" idx="11"/>
          </p:nvPr>
        </p:nvSpPr>
        <p:spPr/>
        <p:txBody>
          <a:bodyPr/>
          <a:lstStyle/>
          <a:p>
            <a:endParaRPr lang="zh-CN" altLang="en-US">
              <a:solidFill>
                <a:prstClr val="white">
                  <a:lumMod val="50000"/>
                </a:prstClr>
              </a:solidFill>
            </a:endParaRPr>
          </a:p>
        </p:txBody>
      </p:sp>
      <p:sp>
        <p:nvSpPr>
          <p:cNvPr id="7" name="灯片编号占位符 6"/>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2021/9/14</a:t>
            </a:fld>
            <a:endParaRPr lang="zh-CN" altLang="en-US">
              <a:solidFill>
                <a:prstClr val="white">
                  <a:lumMod val="50000"/>
                </a:prstClr>
              </a:solidFill>
            </a:endParaRPr>
          </a:p>
        </p:txBody>
      </p:sp>
      <p:sp>
        <p:nvSpPr>
          <p:cNvPr id="8" name="页脚占位符 7"/>
          <p:cNvSpPr>
            <a:spLocks noGrp="1"/>
          </p:cNvSpPr>
          <p:nvPr>
            <p:ph type="ftr" sz="quarter" idx="11"/>
          </p:nvPr>
        </p:nvSpPr>
        <p:spPr/>
        <p:txBody>
          <a:bodyPr/>
          <a:lstStyle/>
          <a:p>
            <a:endParaRPr lang="zh-CN" altLang="en-US">
              <a:solidFill>
                <a:prstClr val="white">
                  <a:lumMod val="50000"/>
                </a:prstClr>
              </a:solidFill>
            </a:endParaRPr>
          </a:p>
        </p:txBody>
      </p:sp>
      <p:sp>
        <p:nvSpPr>
          <p:cNvPr id="9" name="灯片编号占位符 8"/>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2021/9/14</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solidFill>
                  <a:prstClr val="white">
                    <a:lumMod val="50000"/>
                  </a:prstClr>
                </a:solidFill>
              </a:rPr>
              <a:t>2021/9/14</a:t>
            </a:fld>
            <a:endParaRPr lang="zh-CN" altLang="en-US">
              <a:solidFill>
                <a:prstClr val="white">
                  <a:lumMod val="50000"/>
                </a:prstClr>
              </a:solidFill>
            </a:endParaRPr>
          </a:p>
        </p:txBody>
      </p:sp>
      <p:sp>
        <p:nvSpPr>
          <p:cNvPr id="4" name="页脚占位符 3"/>
          <p:cNvSpPr>
            <a:spLocks noGrp="1"/>
          </p:cNvSpPr>
          <p:nvPr>
            <p:ph type="ftr" sz="quarter" idx="11"/>
          </p:nvPr>
        </p:nvSpPr>
        <p:spPr/>
        <p:txBody>
          <a:bodyPr/>
          <a:lstStyle/>
          <a:p>
            <a:endParaRPr lang="zh-CN" altLang="en-US">
              <a:solidFill>
                <a:prstClr val="white">
                  <a:lumMod val="50000"/>
                </a:prstClr>
              </a:solidFill>
            </a:endParaRPr>
          </a:p>
        </p:txBody>
      </p:sp>
      <p:sp>
        <p:nvSpPr>
          <p:cNvPr id="5" name="灯片编号占位符 4"/>
          <p:cNvSpPr>
            <a:spLocks noGrp="1"/>
          </p:cNvSpPr>
          <p:nvPr>
            <p:ph type="sldNum" sz="quarter" idx="12"/>
          </p:nvPr>
        </p:nvSpPr>
        <p:spPr/>
        <p:txBody>
          <a:bodyPr/>
          <a:lstStyle/>
          <a:p>
            <a:fld id="{E87C0E1D-24C4-406F-9615-DBDA8D2D1F93}" type="slidenum">
              <a:rPr lang="zh-CN" altLang="en-US" smtClean="0">
                <a:solidFill>
                  <a:prstClr val="white">
                    <a:lumMod val="50000"/>
                  </a:prstClr>
                </a:solidFill>
              </a:rPr>
              <a:t>‹#›</a:t>
            </a:fld>
            <a:endParaRPr lang="zh-CN" altLang="en-US">
              <a:solidFill>
                <a:prstClr val="white">
                  <a:lumMod val="50000"/>
                </a:prstClr>
              </a:solidFill>
            </a:endParaRPr>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cSld>
  <p:clrMapOvr>
    <a:masterClrMapping/>
  </p:clrMapOvr>
  <p:transition>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2021/9/14</a:t>
            </a:fld>
            <a:endParaRPr lang="zh-CN" altLang="en-US">
              <a:solidFill>
                <a:prstClr val="white">
                  <a:lumMod val="50000"/>
                </a:prstClr>
              </a:solidFill>
            </a:endParaRPr>
          </a:p>
        </p:txBody>
      </p:sp>
      <p:sp>
        <p:nvSpPr>
          <p:cNvPr id="3" name="页脚占位符 2"/>
          <p:cNvSpPr>
            <a:spLocks noGrp="1"/>
          </p:cNvSpPr>
          <p:nvPr>
            <p:ph type="ftr" sz="quarter" idx="11"/>
          </p:nvPr>
        </p:nvSpPr>
        <p:spPr/>
        <p:txBody>
          <a:bodyPr/>
          <a:lstStyle/>
          <a:p>
            <a:endParaRPr lang="zh-CN" altLang="en-US">
              <a:solidFill>
                <a:prstClr val="white">
                  <a:lumMod val="50000"/>
                </a:prst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solidFill>
                  <a:prstClr val="white">
                    <a:lumMod val="50000"/>
                  </a:prstClr>
                </a:solidFill>
              </a:rPr>
              <a:t>2021/9/14</a:t>
            </a:fld>
            <a:endParaRPr lang="zh-CN" altLang="en-US" dirty="0">
              <a:solidFill>
                <a:prstClr val="white">
                  <a:lumMod val="50000"/>
                </a:prstClr>
              </a:solidFill>
            </a:endParaRPr>
          </a:p>
        </p:txBody>
      </p:sp>
      <p:sp>
        <p:nvSpPr>
          <p:cNvPr id="6" name="页脚占位符 5"/>
          <p:cNvSpPr>
            <a:spLocks noGrp="1"/>
          </p:cNvSpPr>
          <p:nvPr>
            <p:ph type="ftr" sz="quarter" idx="11"/>
          </p:nvPr>
        </p:nvSpPr>
        <p:spPr/>
        <p:txBody>
          <a:bodyPr/>
          <a:lstStyle/>
          <a:p>
            <a:endParaRPr lang="zh-CN" altLang="en-US" dirty="0">
              <a:solidFill>
                <a:prstClr val="white">
                  <a:lumMod val="50000"/>
                </a:prstClr>
              </a:solidFill>
            </a:endParaRPr>
          </a:p>
        </p:txBody>
      </p:sp>
      <p:sp>
        <p:nvSpPr>
          <p:cNvPr id="7" name="灯片编号占位符 6"/>
          <p:cNvSpPr>
            <a:spLocks noGrp="1"/>
          </p:cNvSpPr>
          <p:nvPr>
            <p:ph type="sldNum" sz="quarter" idx="12"/>
          </p:nvPr>
        </p:nvSpPr>
        <p:spPr/>
        <p:txBody>
          <a:bodyPr/>
          <a:lstStyle/>
          <a:p>
            <a:fld id="{FABC47A4-756D-490B-A52F-7D9E2C9FC05F}"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2021/9/14</a:t>
            </a:fld>
            <a:endParaRPr lang="zh-CN" altLang="en-US">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a:solidFill>
                <a:prstClr val="white">
                  <a:lumMod val="50000"/>
                </a:prst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2021/9/14</a:t>
            </a:fld>
            <a:endParaRPr lang="zh-CN" altLang="en-US">
              <a:solidFill>
                <a:prstClr val="white">
                  <a:lumMod val="50000"/>
                </a:prstClr>
              </a:solidFill>
            </a:endParaRPr>
          </a:p>
        </p:txBody>
      </p:sp>
      <p:sp>
        <p:nvSpPr>
          <p:cNvPr id="4" name="页脚占位符 3"/>
          <p:cNvSpPr>
            <a:spLocks noGrp="1"/>
          </p:cNvSpPr>
          <p:nvPr>
            <p:ph type="ftr" sz="quarter" idx="11"/>
          </p:nvPr>
        </p:nvSpPr>
        <p:spPr/>
        <p:txBody>
          <a:bodyPr/>
          <a:lstStyle/>
          <a:p>
            <a:endParaRPr lang="zh-CN" altLang="en-US">
              <a:solidFill>
                <a:prstClr val="white">
                  <a:lumMod val="50000"/>
                </a:prst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ransition>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562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825625"/>
            <a:ext cx="51562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318" y="2505075"/>
            <a:ext cx="5158316"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71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2021/9/14</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6835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7" name="图片 6" descr="C:\Users\Administrator.USER-20190207SV\Desktop\考古\man-walking-in-colonnaded-street-3293854.jpgman-walking-in-colonnaded-street-3293854"/>
          <p:cNvPicPr>
            <a:picLocks noChangeAspect="1"/>
          </p:cNvPicPr>
          <p:nvPr userDrawn="1">
            <p:custDataLst>
              <p:tags r:id="rId1"/>
            </p:custDataLst>
          </p:nvPr>
        </p:nvPicPr>
        <p:blipFill>
          <a:blip r:embed="rId15"/>
          <a:srcRect/>
          <a:stretch>
            <a:fillRect/>
          </a:stretch>
        </p:blipFill>
        <p:spPr>
          <a:xfrm flipH="1">
            <a:off x="-91440" y="0"/>
            <a:ext cx="4977130" cy="6858000"/>
          </a:xfrm>
          <a:custGeom>
            <a:avLst/>
            <a:gdLst>
              <a:gd name="adj" fmla="val 25000"/>
              <a:gd name="maxAdj" fmla="*/ 50000 w ss"/>
              <a:gd name="a" fmla="pin 0 adj maxAdj"/>
              <a:gd name="x1" fmla="*/ ss a 200000"/>
              <a:gd name="x2" fmla="*/ ss a 100000"/>
              <a:gd name="x3" fmla="+- r 0 x2"/>
              <a:gd name="x4" fmla="+- r 0 x1"/>
              <a:gd name="il" fmla="*/ wd3 a maxAdj"/>
              <a:gd name="it" fmla="*/ hd3 a maxAdj"/>
              <a:gd name="ir" fmla="+- r 0 il"/>
            </a:gdLst>
            <a:ahLst/>
            <a:cxnLst>
              <a:cxn ang="3">
                <a:pos x="hc" y="t"/>
              </a:cxn>
              <a:cxn ang="cd2">
                <a:pos x="x1" y="vc"/>
              </a:cxn>
              <a:cxn ang="cd4">
                <a:pos x="hc" y="b"/>
              </a:cxn>
              <a:cxn ang="0">
                <a:pos x="x4" y="vc"/>
              </a:cxn>
            </a:cxnLst>
            <a:rect l="il" t="it" r="ir" b="b"/>
            <a:pathLst>
              <a:path w="7694" h="10800">
                <a:moveTo>
                  <a:pt x="2700" y="0"/>
                </a:moveTo>
                <a:lnTo>
                  <a:pt x="7694" y="0"/>
                </a:lnTo>
                <a:lnTo>
                  <a:pt x="7694" y="10800"/>
                </a:lnTo>
                <a:lnTo>
                  <a:pt x="0" y="10800"/>
                </a:lnTo>
                <a:lnTo>
                  <a:pt x="2700" y="0"/>
                </a:lnTo>
                <a:close/>
              </a:path>
            </a:pathLst>
          </a:custGeom>
        </p:spPr>
      </p:pic>
      <p:grpSp>
        <p:nvGrpSpPr>
          <p:cNvPr id="10" name="组合 9"/>
          <p:cNvGrpSpPr/>
          <p:nvPr userDrawn="1">
            <p:custDataLst>
              <p:tags r:id="rId2"/>
            </p:custDataLst>
          </p:nvPr>
        </p:nvGrpSpPr>
        <p:grpSpPr>
          <a:xfrm>
            <a:off x="-91440" y="620395"/>
            <a:ext cx="12283440" cy="6366510"/>
            <a:chOff x="-144" y="977"/>
            <a:chExt cx="19344" cy="10026"/>
          </a:xfrm>
          <a:solidFill>
            <a:srgbClr val="387CBB"/>
          </a:solidFill>
        </p:grpSpPr>
        <p:sp>
          <p:nvSpPr>
            <p:cNvPr id="11" name="矩形 10"/>
            <p:cNvSpPr/>
            <p:nvPr>
              <p:custDataLst>
                <p:tags r:id="rId11"/>
              </p:custDataLst>
            </p:nvPr>
          </p:nvSpPr>
          <p:spPr>
            <a:xfrm>
              <a:off x="-144" y="1076"/>
              <a:ext cx="6437" cy="35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8"/>
            <p:cNvSpPr/>
            <p:nvPr>
              <p:custDataLst>
                <p:tags r:id="rId12"/>
              </p:custDataLst>
            </p:nvPr>
          </p:nvSpPr>
          <p:spPr>
            <a:xfrm rot="4560000">
              <a:off x="2296" y="5784"/>
              <a:ext cx="10026" cy="412"/>
            </a:xfrm>
            <a:custGeom>
              <a:avLst/>
              <a:gdLst/>
              <a:ahLst/>
              <a:cxnLst>
                <a:cxn ang="3">
                  <a:pos x="hc" y="t"/>
                </a:cxn>
                <a:cxn ang="cd2">
                  <a:pos x="l" y="vc"/>
                </a:cxn>
                <a:cxn ang="cd4">
                  <a:pos x="hc" y="b"/>
                </a:cxn>
                <a:cxn ang="0">
                  <a:pos x="r" y="vc"/>
                </a:cxn>
              </a:cxnLst>
              <a:rect l="l" t="t" r="r" b="b"/>
              <a:pathLst>
                <a:path w="9911" h="412">
                  <a:moveTo>
                    <a:pt x="0" y="0"/>
                  </a:moveTo>
                  <a:lnTo>
                    <a:pt x="9911" y="0"/>
                  </a:lnTo>
                  <a:lnTo>
                    <a:pt x="9808" y="412"/>
                  </a:lnTo>
                  <a:lnTo>
                    <a:pt x="0" y="412"/>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3" name="任意多边形 9"/>
            <p:cNvSpPr/>
            <p:nvPr>
              <p:custDataLst>
                <p:tags r:id="rId13"/>
              </p:custDataLst>
            </p:nvPr>
          </p:nvSpPr>
          <p:spPr>
            <a:xfrm>
              <a:off x="8488" y="10327"/>
              <a:ext cx="10712" cy="477"/>
            </a:xfrm>
            <a:custGeom>
              <a:avLst/>
              <a:gdLst/>
              <a:ahLst/>
              <a:cxnLst>
                <a:cxn ang="3">
                  <a:pos x="hc" y="t"/>
                </a:cxn>
                <a:cxn ang="cd2">
                  <a:pos x="l" y="vc"/>
                </a:cxn>
                <a:cxn ang="cd4">
                  <a:pos x="hc" y="b"/>
                </a:cxn>
                <a:cxn ang="0">
                  <a:pos x="r" y="vc"/>
                </a:cxn>
              </a:cxnLst>
              <a:rect l="l" t="t" r="r" b="b"/>
              <a:pathLst>
                <a:path w="10712" h="477">
                  <a:moveTo>
                    <a:pt x="0" y="0"/>
                  </a:moveTo>
                  <a:lnTo>
                    <a:pt x="10712" y="0"/>
                  </a:lnTo>
                  <a:lnTo>
                    <a:pt x="10712" y="477"/>
                  </a:lnTo>
                  <a:lnTo>
                    <a:pt x="0" y="477"/>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14" name="组合 13"/>
          <p:cNvGrpSpPr/>
          <p:nvPr userDrawn="1">
            <p:custDataLst>
              <p:tags r:id="rId3"/>
            </p:custDataLst>
          </p:nvPr>
        </p:nvGrpSpPr>
        <p:grpSpPr>
          <a:xfrm>
            <a:off x="4900930" y="-115570"/>
            <a:ext cx="7291070" cy="6611620"/>
            <a:chOff x="7718" y="-182"/>
            <a:chExt cx="11482" cy="10412"/>
          </a:xfrm>
          <a:solidFill>
            <a:srgbClr val="DE3E4E"/>
          </a:solidFill>
        </p:grpSpPr>
        <p:sp>
          <p:nvSpPr>
            <p:cNvPr id="15" name="任意多边形 16"/>
            <p:cNvSpPr/>
            <p:nvPr>
              <p:custDataLst>
                <p:tags r:id="rId9"/>
              </p:custDataLst>
            </p:nvPr>
          </p:nvSpPr>
          <p:spPr>
            <a:xfrm rot="4560000">
              <a:off x="2620" y="4916"/>
              <a:ext cx="10412" cy="216"/>
            </a:xfrm>
            <a:custGeom>
              <a:avLst/>
              <a:gdLst/>
              <a:ahLst/>
              <a:cxnLst>
                <a:cxn ang="3">
                  <a:pos x="hc" y="t"/>
                </a:cxn>
                <a:cxn ang="cd2">
                  <a:pos x="l" y="vc"/>
                </a:cxn>
                <a:cxn ang="cd4">
                  <a:pos x="hc" y="b"/>
                </a:cxn>
                <a:cxn ang="0">
                  <a:pos x="r" y="vc"/>
                </a:cxn>
              </a:cxnLst>
              <a:rect l="l" t="t" r="r" b="b"/>
              <a:pathLst>
                <a:path w="10412" h="216">
                  <a:moveTo>
                    <a:pt x="54" y="0"/>
                  </a:moveTo>
                  <a:lnTo>
                    <a:pt x="10412" y="0"/>
                  </a:lnTo>
                  <a:lnTo>
                    <a:pt x="10300" y="212"/>
                  </a:lnTo>
                  <a:lnTo>
                    <a:pt x="10051" y="216"/>
                  </a:lnTo>
                  <a:lnTo>
                    <a:pt x="0" y="216"/>
                  </a:lnTo>
                  <a:lnTo>
                    <a:pt x="54"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任意多边形 18"/>
            <p:cNvSpPr/>
            <p:nvPr>
              <p:custDataLst>
                <p:tags r:id="rId10"/>
              </p:custDataLst>
            </p:nvPr>
          </p:nvSpPr>
          <p:spPr>
            <a:xfrm>
              <a:off x="8924" y="9851"/>
              <a:ext cx="10276" cy="217"/>
            </a:xfrm>
            <a:custGeom>
              <a:avLst/>
              <a:gdLst/>
              <a:ahLst/>
              <a:cxnLst>
                <a:cxn ang="3">
                  <a:pos x="hc" y="t"/>
                </a:cxn>
                <a:cxn ang="cd2">
                  <a:pos x="l" y="vc"/>
                </a:cxn>
                <a:cxn ang="cd4">
                  <a:pos x="hc" y="b"/>
                </a:cxn>
                <a:cxn ang="0">
                  <a:pos x="r" y="vc"/>
                </a:cxn>
              </a:cxnLst>
              <a:rect l="l" t="t" r="r" b="b"/>
              <a:pathLst>
                <a:path w="10276" h="217">
                  <a:moveTo>
                    <a:pt x="0" y="0"/>
                  </a:moveTo>
                  <a:lnTo>
                    <a:pt x="10276" y="0"/>
                  </a:lnTo>
                  <a:lnTo>
                    <a:pt x="10276" y="217"/>
                  </a:lnTo>
                  <a:lnTo>
                    <a:pt x="54" y="217"/>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t>2021/9/14</a:t>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
        <p:nvSpPr>
          <p:cNvPr id="2" name="标题 1"/>
          <p:cNvSpPr>
            <a:spLocks noGrp="1"/>
          </p:cNvSpPr>
          <p:nvPr>
            <p:ph type="ctrTitle" hasCustomPrompt="1"/>
            <p:custDataLst>
              <p:tags r:id="rId7"/>
            </p:custDataLst>
          </p:nvPr>
        </p:nvSpPr>
        <p:spPr>
          <a:xfrm>
            <a:off x="5789403" y="2076137"/>
            <a:ext cx="6066597" cy="1095501"/>
          </a:xfrm>
        </p:spPr>
        <p:txBody>
          <a:bodyPr lIns="0" tIns="46990" rIns="90170" bIns="46990" anchor="b" anchorCtr="0">
            <a:normAutofit/>
          </a:bodyPr>
          <a:lstStyle>
            <a:lvl1pPr algn="l">
              <a:defRPr sz="6000" b="1" spc="600" baseline="0">
                <a:solidFill>
                  <a:schemeClr val="tx1">
                    <a:lumMod val="85000"/>
                    <a:lumOff val="15000"/>
                  </a:schemeClr>
                </a:solidFill>
                <a:latin typeface="汉仪旗黑-85S" panose="00020600040101010101" pitchFamily="18" charset="-122"/>
                <a:ea typeface="汉仪旗黑-85S" panose="00020600040101010101" pitchFamily="18" charset="-122"/>
              </a:defRPr>
            </a:lvl1pPr>
          </a:lstStyle>
          <a:p>
            <a:r>
              <a:rPr lang="zh-CN" altLang="en-US" dirty="0"/>
              <a:t>单击此处编标题</a:t>
            </a:r>
          </a:p>
        </p:txBody>
      </p:sp>
      <p:sp>
        <p:nvSpPr>
          <p:cNvPr id="3" name="副标题 2"/>
          <p:cNvSpPr>
            <a:spLocks noGrp="1"/>
          </p:cNvSpPr>
          <p:nvPr>
            <p:ph type="subTitle" idx="1" hasCustomPrompt="1"/>
            <p:custDataLst>
              <p:tags r:id="rId8"/>
            </p:custDataLst>
          </p:nvPr>
        </p:nvSpPr>
        <p:spPr>
          <a:xfrm>
            <a:off x="5789403" y="3213000"/>
            <a:ext cx="6066597" cy="576000"/>
          </a:xfrm>
        </p:spPr>
        <p:txBody>
          <a:bodyPr lIns="90170" tIns="46990" rIns="90170" bIns="46990">
            <a:normAutofit/>
          </a:bodyPr>
          <a:lstStyle>
            <a:lvl1pPr marL="0" indent="0" algn="l" eaLnBrk="1" fontAlgn="auto" latinLnBrk="0" hangingPunct="1">
              <a:lnSpc>
                <a:spcPct val="100000"/>
              </a:lnSpc>
              <a:buNone/>
              <a:defRPr sz="2400" u="none" strike="noStrike" kern="1200" cap="none" spc="200" normalizeH="0" baseline="0">
                <a:solidFill>
                  <a:schemeClr val="tx1">
                    <a:lumMod val="85000"/>
                    <a:lumOff val="15000"/>
                  </a:schemeClr>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2021/9/14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pic>
        <p:nvPicPr>
          <p:cNvPr id="7" name="图片 6" descr="C:\Users\Administrator.USER-20190207SV\Desktop\考古\photo-of-monument-during-daytime-3290068.jpgphoto-of-monument-during-daytime-3290068"/>
          <p:cNvPicPr>
            <a:picLocks noChangeAspect="1"/>
          </p:cNvPicPr>
          <p:nvPr userDrawn="1">
            <p:custDataLst>
              <p:tags r:id="rId1"/>
            </p:custDataLst>
          </p:nvPr>
        </p:nvPicPr>
        <p:blipFill>
          <a:blip r:embed="rId8"/>
          <a:srcRect r="-263"/>
          <a:stretch>
            <a:fillRect/>
          </a:stretch>
        </p:blipFill>
        <p:spPr>
          <a:xfrm>
            <a:off x="652780" y="636905"/>
            <a:ext cx="10886440" cy="5625465"/>
          </a:xfrm>
          <a:prstGeom prst="rect">
            <a:avLst/>
          </a:prstGeom>
        </p:spPr>
      </p:pic>
      <p:sp>
        <p:nvSpPr>
          <p:cNvPr id="8" name="矩形 7"/>
          <p:cNvSpPr/>
          <p:nvPr userDrawn="1">
            <p:custDataLst>
              <p:tags r:id="rId2"/>
            </p:custDataLst>
          </p:nvPr>
        </p:nvSpPr>
        <p:spPr>
          <a:xfrm>
            <a:off x="1543685" y="1252855"/>
            <a:ext cx="9136380" cy="436118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3"/>
            </p:custDataLst>
          </p:nvPr>
        </p:nvSpPr>
        <p:spPr>
          <a:xfrm>
            <a:off x="2784000" y="3357000"/>
            <a:ext cx="6624098" cy="1224000"/>
          </a:xfrm>
        </p:spPr>
        <p:txBody>
          <a:bodyPr lIns="90170" tIns="46990" rIns="90170" bIns="46990" anchor="t" anchorCtr="0">
            <a:normAutofit/>
          </a:bodyPr>
          <a:lstStyle>
            <a:lvl1pPr>
              <a:defRPr sz="2000" b="0" u="none" strike="noStrike" kern="1200" cap="none" spc="300" normalizeH="0" baseline="0">
                <a:solidFill>
                  <a:schemeClr val="tx1"/>
                </a:solidFill>
                <a:uFillTx/>
                <a:latin typeface="Arial" panose="020B0604020202020204" pitchFamily="34" charset="0"/>
                <a:ea typeface="汉仪旗黑-85S" panose="00020600040101010101" pitchFamily="18" charset="-122"/>
              </a:defRPr>
            </a:lvl1pPr>
          </a:lstStyle>
          <a:p>
            <a:r>
              <a:rPr lang="zh-CN" altLang="en-US" dirty="0"/>
              <a:t>单击此处编辑母版标题样式</a:t>
            </a: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t>2021/9/14</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952508"/>
            <a:ext cx="5283242" cy="5388907"/>
          </a:xfrm>
        </p:spPr>
        <p:txBody>
          <a:bodyPr>
            <a:noAutofit/>
          </a:bodyPr>
          <a:lstStyle>
            <a:lvl1pPr>
              <a:defRPr sz="1600" baseline="0">
                <a:latin typeface="Arial" panose="020B0604020202020204" pitchFamily="34" charset="0"/>
                <a:ea typeface="微软雅黑" panose="020B0503020204020204" charset="-122"/>
              </a:defRPr>
            </a:lvl1pPr>
            <a:lvl2pPr>
              <a:defRPr sz="1600" baseline="0">
                <a:latin typeface="Arial" panose="020B0604020202020204" pitchFamily="34" charset="0"/>
                <a:ea typeface="微软雅黑" panose="020B0503020204020204" charset="-122"/>
              </a:defRPr>
            </a:lvl2pPr>
            <a:lvl3pPr>
              <a:defRPr sz="1600" baseline="0">
                <a:latin typeface="Arial" panose="020B0604020202020204" pitchFamily="34" charset="0"/>
                <a:ea typeface="微软雅黑" panose="020B0503020204020204" charset="-122"/>
              </a:defRPr>
            </a:lvl3pPr>
            <a:lvl4pPr>
              <a:defRPr sz="1600" baseline="0">
                <a:latin typeface="Arial" panose="020B0604020202020204" pitchFamily="34" charset="0"/>
                <a:ea typeface="微软雅黑" panose="020B0503020204020204" charset="-122"/>
              </a:defRPr>
            </a:lvl4pPr>
            <a:lvl5pPr>
              <a:defRPr sz="1600" baseline="0">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2021/9/14</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2021/9/14</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2021/9/14</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pic>
        <p:nvPicPr>
          <p:cNvPr id="6" name="图片 5" descr="C:\Users\Administrator.USER-20190207SV\Desktop\考古\ancient-archaeology-clouds-environment-479882.jpgancient-archaeology-clouds-environment-479882"/>
          <p:cNvPicPr>
            <a:picLocks noChangeAspect="1"/>
          </p:cNvPicPr>
          <p:nvPr userDrawn="1">
            <p:custDataLst>
              <p:tags r:id="rId1"/>
            </p:custDataLst>
          </p:nvPr>
        </p:nvPicPr>
        <p:blipFill>
          <a:blip r:embed="rId7"/>
          <a:srcRect/>
          <a:stretch>
            <a:fillRect/>
          </a:stretch>
        </p:blipFill>
        <p:spPr>
          <a:xfrm>
            <a:off x="0" y="3323590"/>
            <a:ext cx="12192000" cy="3547110"/>
          </a:xfrm>
          <a:prstGeom prst="rect">
            <a:avLst/>
          </a:prstGeom>
        </p:spPr>
      </p:pic>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2021/9/14</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2021/9/14</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2"/>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t>2021/9/14</a:t>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baseline="0">
                <a:latin typeface="Arial" panose="020B0604020202020204" pitchFamily="34" charset="0"/>
                <a:ea typeface="微软雅黑" panose="020B0503020204020204" charset="-122"/>
              </a:defRPr>
            </a:lvl1pPr>
            <a:lvl2pPr indent="0" eaLnBrk="1" fontAlgn="auto" latinLnBrk="0" hangingPunct="1">
              <a:defRPr baseline="0">
                <a:latin typeface="Arial" panose="020B0604020202020204" pitchFamily="34" charset="0"/>
                <a:ea typeface="微软雅黑" panose="020B0503020204020204" charset="-122"/>
              </a:defRPr>
            </a:lvl2pPr>
            <a:lvl3pPr indent="0" eaLnBrk="1" fontAlgn="auto" latinLnBrk="0" hangingPunct="1">
              <a:defRPr baseline="0">
                <a:latin typeface="Arial" panose="020B0604020202020204" pitchFamily="34" charset="0"/>
                <a:ea typeface="微软雅黑" panose="020B0503020204020204" charset="-122"/>
              </a:defRPr>
            </a:lvl3pPr>
            <a:lvl4pPr indent="0" eaLnBrk="1" fontAlgn="auto" latinLnBrk="0" hangingPunct="1">
              <a:defRPr baseline="0">
                <a:latin typeface="Arial" panose="020B0604020202020204" pitchFamily="34" charset="0"/>
                <a:ea typeface="微软雅黑" panose="020B0503020204020204" charset="-122"/>
              </a:defRPr>
            </a:lvl4pPr>
            <a:lvl5pPr indent="0" eaLnBrk="1" fontAlgn="auto" latinLnBrk="0" hangingPunct="1">
              <a:defRPr baseline="0">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2021/9/14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2021/9/14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388907"/>
          </a:xfrm>
        </p:spPr>
        <p:txBody>
          <a:bodyPr/>
          <a:lstStyle>
            <a:lvl1pPr>
              <a:defRPr baseline="0"/>
            </a:lvl1pPr>
            <a:lvl2pPr>
              <a:defRPr baseline="0"/>
            </a:lvl2pPr>
            <a:lvl3pPr>
              <a:defRPr baseline="0"/>
            </a:lvl3pPr>
            <a:lvl4pPr>
              <a:defRPr baseline="0"/>
            </a:lvl4pPr>
            <a:lvl5pPr>
              <a:defRPr baseline="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pic>
        <p:nvPicPr>
          <p:cNvPr id="6" name="图片 5" descr="C:\Users\Administrator.USER-20190207SV\Desktop\考古\gray-concrete-building-under-blue-sky-3591074.jpggray-concrete-building-under-blue-sky-3591074"/>
          <p:cNvPicPr>
            <a:picLocks noChangeAspect="1"/>
          </p:cNvPicPr>
          <p:nvPr userDrawn="1">
            <p:custDataLst>
              <p:tags r:id="rId1"/>
            </p:custDataLst>
          </p:nvPr>
        </p:nvPicPr>
        <p:blipFill>
          <a:blip r:embed="rId15"/>
          <a:srcRect/>
          <a:stretch>
            <a:fillRect/>
          </a:stretch>
        </p:blipFill>
        <p:spPr>
          <a:xfrm>
            <a:off x="7214870" y="0"/>
            <a:ext cx="4977130" cy="6858000"/>
          </a:xfrm>
          <a:custGeom>
            <a:avLst/>
            <a:gdLst>
              <a:gd name="adj" fmla="val 25000"/>
              <a:gd name="maxAdj" fmla="*/ 50000 w ss"/>
              <a:gd name="a" fmla="pin 0 adj maxAdj"/>
              <a:gd name="x1" fmla="*/ ss a 200000"/>
              <a:gd name="x2" fmla="*/ ss a 100000"/>
              <a:gd name="x3" fmla="+- r 0 x2"/>
              <a:gd name="x4" fmla="+- r 0 x1"/>
              <a:gd name="il" fmla="*/ wd3 a maxAdj"/>
              <a:gd name="it" fmla="*/ hd3 a maxAdj"/>
              <a:gd name="ir" fmla="+- r 0 il"/>
            </a:gdLst>
            <a:ahLst/>
            <a:cxnLst>
              <a:cxn ang="3">
                <a:pos x="hc" y="t"/>
              </a:cxn>
              <a:cxn ang="cd2">
                <a:pos x="x1" y="vc"/>
              </a:cxn>
              <a:cxn ang="cd4">
                <a:pos x="hc" y="b"/>
              </a:cxn>
              <a:cxn ang="0">
                <a:pos x="x4" y="vc"/>
              </a:cxn>
            </a:cxnLst>
            <a:rect l="il" t="it" r="ir" b="b"/>
            <a:pathLst>
              <a:path w="7694" h="10800">
                <a:moveTo>
                  <a:pt x="2700" y="0"/>
                </a:moveTo>
                <a:lnTo>
                  <a:pt x="7694" y="0"/>
                </a:lnTo>
                <a:lnTo>
                  <a:pt x="7694" y="10800"/>
                </a:lnTo>
                <a:lnTo>
                  <a:pt x="0" y="10800"/>
                </a:lnTo>
                <a:lnTo>
                  <a:pt x="2700" y="0"/>
                </a:lnTo>
                <a:close/>
              </a:path>
            </a:pathLst>
          </a:custGeom>
        </p:spPr>
      </p:pic>
      <p:grpSp>
        <p:nvGrpSpPr>
          <p:cNvPr id="9" name="组合 8"/>
          <p:cNvGrpSpPr/>
          <p:nvPr userDrawn="1">
            <p:custDataLst>
              <p:tags r:id="rId2"/>
            </p:custDataLst>
          </p:nvPr>
        </p:nvGrpSpPr>
        <p:grpSpPr>
          <a:xfrm flipH="1">
            <a:off x="0" y="620395"/>
            <a:ext cx="12192000" cy="6366510"/>
            <a:chOff x="-144" y="977"/>
            <a:chExt cx="19344" cy="10026"/>
          </a:xfrm>
        </p:grpSpPr>
        <p:sp>
          <p:nvSpPr>
            <p:cNvPr id="10" name="矩形 9"/>
            <p:cNvSpPr/>
            <p:nvPr>
              <p:custDataLst>
                <p:tags r:id="rId11"/>
              </p:custDataLst>
            </p:nvPr>
          </p:nvSpPr>
          <p:spPr>
            <a:xfrm>
              <a:off x="-144" y="1076"/>
              <a:ext cx="6437" cy="35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8"/>
            <p:cNvSpPr/>
            <p:nvPr>
              <p:custDataLst>
                <p:tags r:id="rId12"/>
              </p:custDataLst>
            </p:nvPr>
          </p:nvSpPr>
          <p:spPr>
            <a:xfrm rot="4560000">
              <a:off x="2296" y="5784"/>
              <a:ext cx="10026" cy="412"/>
            </a:xfrm>
            <a:custGeom>
              <a:avLst/>
              <a:gdLst/>
              <a:ahLst/>
              <a:cxnLst>
                <a:cxn ang="3">
                  <a:pos x="hc" y="t"/>
                </a:cxn>
                <a:cxn ang="cd2">
                  <a:pos x="l" y="vc"/>
                </a:cxn>
                <a:cxn ang="cd4">
                  <a:pos x="hc" y="b"/>
                </a:cxn>
                <a:cxn ang="0">
                  <a:pos x="r" y="vc"/>
                </a:cxn>
              </a:cxnLst>
              <a:rect l="l" t="t" r="r" b="b"/>
              <a:pathLst>
                <a:path w="9911" h="412">
                  <a:moveTo>
                    <a:pt x="0" y="0"/>
                  </a:moveTo>
                  <a:lnTo>
                    <a:pt x="9911" y="0"/>
                  </a:lnTo>
                  <a:lnTo>
                    <a:pt x="9808" y="412"/>
                  </a:lnTo>
                  <a:lnTo>
                    <a:pt x="0" y="412"/>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任意多边形 9"/>
            <p:cNvSpPr/>
            <p:nvPr>
              <p:custDataLst>
                <p:tags r:id="rId13"/>
              </p:custDataLst>
            </p:nvPr>
          </p:nvSpPr>
          <p:spPr>
            <a:xfrm>
              <a:off x="8488" y="10327"/>
              <a:ext cx="10712" cy="477"/>
            </a:xfrm>
            <a:custGeom>
              <a:avLst/>
              <a:gdLst/>
              <a:ahLst/>
              <a:cxnLst>
                <a:cxn ang="3">
                  <a:pos x="hc" y="t"/>
                </a:cxn>
                <a:cxn ang="cd2">
                  <a:pos x="l" y="vc"/>
                </a:cxn>
                <a:cxn ang="cd4">
                  <a:pos x="hc" y="b"/>
                </a:cxn>
                <a:cxn ang="0">
                  <a:pos x="r" y="vc"/>
                </a:cxn>
              </a:cxnLst>
              <a:rect l="l" t="t" r="r" b="b"/>
              <a:pathLst>
                <a:path w="10712" h="477">
                  <a:moveTo>
                    <a:pt x="0" y="0"/>
                  </a:moveTo>
                  <a:lnTo>
                    <a:pt x="10712" y="0"/>
                  </a:lnTo>
                  <a:lnTo>
                    <a:pt x="10712" y="477"/>
                  </a:lnTo>
                  <a:lnTo>
                    <a:pt x="0" y="477"/>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13" name="组合 12"/>
          <p:cNvGrpSpPr/>
          <p:nvPr userDrawn="1">
            <p:custDataLst>
              <p:tags r:id="rId3"/>
            </p:custDataLst>
          </p:nvPr>
        </p:nvGrpSpPr>
        <p:grpSpPr>
          <a:xfrm flipH="1">
            <a:off x="0" y="-120015"/>
            <a:ext cx="7291070" cy="6649720"/>
            <a:chOff x="7718" y="-182"/>
            <a:chExt cx="11482" cy="10412"/>
          </a:xfrm>
        </p:grpSpPr>
        <p:sp>
          <p:nvSpPr>
            <p:cNvPr id="14" name="任意多边形 16"/>
            <p:cNvSpPr/>
            <p:nvPr>
              <p:custDataLst>
                <p:tags r:id="rId9"/>
              </p:custDataLst>
            </p:nvPr>
          </p:nvSpPr>
          <p:spPr>
            <a:xfrm rot="4560000">
              <a:off x="2620" y="4916"/>
              <a:ext cx="10412" cy="216"/>
            </a:xfrm>
            <a:custGeom>
              <a:avLst/>
              <a:gdLst/>
              <a:ahLst/>
              <a:cxnLst>
                <a:cxn ang="3">
                  <a:pos x="hc" y="t"/>
                </a:cxn>
                <a:cxn ang="cd2">
                  <a:pos x="l" y="vc"/>
                </a:cxn>
                <a:cxn ang="cd4">
                  <a:pos x="hc" y="b"/>
                </a:cxn>
                <a:cxn ang="0">
                  <a:pos x="r" y="vc"/>
                </a:cxn>
              </a:cxnLst>
              <a:rect l="l" t="t" r="r" b="b"/>
              <a:pathLst>
                <a:path w="10412" h="216">
                  <a:moveTo>
                    <a:pt x="54" y="0"/>
                  </a:moveTo>
                  <a:lnTo>
                    <a:pt x="10412" y="0"/>
                  </a:lnTo>
                  <a:lnTo>
                    <a:pt x="10300" y="212"/>
                  </a:lnTo>
                  <a:lnTo>
                    <a:pt x="10051" y="216"/>
                  </a:lnTo>
                  <a:lnTo>
                    <a:pt x="0" y="216"/>
                  </a:lnTo>
                  <a:lnTo>
                    <a:pt x="54"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 name="任意多边形 18"/>
            <p:cNvSpPr/>
            <p:nvPr>
              <p:custDataLst>
                <p:tags r:id="rId10"/>
              </p:custDataLst>
            </p:nvPr>
          </p:nvSpPr>
          <p:spPr>
            <a:xfrm>
              <a:off x="8924" y="9851"/>
              <a:ext cx="10276" cy="217"/>
            </a:xfrm>
            <a:custGeom>
              <a:avLst/>
              <a:gdLst/>
              <a:ahLst/>
              <a:cxnLst>
                <a:cxn ang="3">
                  <a:pos x="hc" y="t"/>
                </a:cxn>
                <a:cxn ang="cd2">
                  <a:pos x="l" y="vc"/>
                </a:cxn>
                <a:cxn ang="cd4">
                  <a:pos x="hc" y="b"/>
                </a:cxn>
                <a:cxn ang="0">
                  <a:pos x="r" y="vc"/>
                </a:cxn>
              </a:cxnLst>
              <a:rect l="l" t="t" r="r" b="b"/>
              <a:pathLst>
                <a:path w="10276" h="217">
                  <a:moveTo>
                    <a:pt x="0" y="0"/>
                  </a:moveTo>
                  <a:lnTo>
                    <a:pt x="10276" y="0"/>
                  </a:lnTo>
                  <a:lnTo>
                    <a:pt x="10276" y="217"/>
                  </a:lnTo>
                  <a:lnTo>
                    <a:pt x="54" y="217"/>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标题 1"/>
          <p:cNvSpPr>
            <a:spLocks noGrp="1"/>
          </p:cNvSpPr>
          <p:nvPr>
            <p:ph type="title" hasCustomPrompt="1"/>
            <p:custDataLst>
              <p:tags r:id="rId4"/>
            </p:custDataLst>
          </p:nvPr>
        </p:nvSpPr>
        <p:spPr>
          <a:xfrm>
            <a:off x="983755" y="2205000"/>
            <a:ext cx="4752000" cy="1224001"/>
          </a:xfrm>
        </p:spPr>
        <p:txBody>
          <a:bodyPr vert="horz" lIns="0" tIns="46990" rIns="90170" bIns="0" rtlCol="0" anchor="b" anchorCtr="0">
            <a:normAutofit/>
          </a:bodyPr>
          <a:lstStyle>
            <a:lvl1pPr marL="0" marR="0" algn="l" defTabSz="914400" rtl="0" eaLnBrk="1" fontAlgn="auto" latinLnBrk="0" hangingPunct="1">
              <a:lnSpc>
                <a:spcPct val="100000"/>
              </a:lnSpc>
              <a:buNone/>
              <a:defRPr kumimoji="0" lang="zh-CN" altLang="en-US" sz="6600" b="1" i="0" u="none" strike="noStrike" kern="1200" cap="none" spc="600" normalizeH="0" baseline="0" noProof="1" dirty="0">
                <a:solidFill>
                  <a:schemeClr val="tx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t>2021/9/14</a:t>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a:p>
        </p:txBody>
      </p:sp>
      <p:sp>
        <p:nvSpPr>
          <p:cNvPr id="17" name="文本占位符 16"/>
          <p:cNvSpPr>
            <a:spLocks noGrp="1"/>
          </p:cNvSpPr>
          <p:nvPr>
            <p:ph type="body" sz="quarter" idx="13" hasCustomPrompt="1"/>
            <p:custDataLst>
              <p:tags r:id="rId8"/>
            </p:custDataLst>
          </p:nvPr>
        </p:nvSpPr>
        <p:spPr>
          <a:xfrm>
            <a:off x="983755" y="3501000"/>
            <a:ext cx="4751999" cy="504000"/>
          </a:xfrm>
        </p:spPr>
        <p:txBody>
          <a:bodyPr lIns="90170" tIns="0" rIns="90170" bIns="46990">
            <a:normAutofit/>
          </a:bodyPr>
          <a:lstStyle>
            <a:lvl1pPr marL="0" indent="0" algn="l" eaLnBrk="1" fontAlgn="auto" latinLnBrk="0" hangingPunct="1">
              <a:lnSpc>
                <a:spcPct val="100000"/>
              </a:lnSpc>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单击此处编辑文本 </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通用">
    <p:spTree>
      <p:nvGrpSpPr>
        <p:cNvPr id="1" name=""/>
        <p:cNvGrpSpPr/>
        <p:nvPr/>
      </p:nvGrpSpPr>
      <p:grpSpPr>
        <a:xfrm>
          <a:off x="0" y="0"/>
          <a:ext cx="0" cy="0"/>
          <a:chOff x="0" y="0"/>
          <a:chExt cx="0" cy="0"/>
        </a:xfrm>
      </p:grpSpPr>
      <p:pic>
        <p:nvPicPr>
          <p:cNvPr id="6" name="图片 5" descr="资源 7"/>
          <p:cNvPicPr>
            <a:picLocks noChangeAspect="1"/>
          </p:cNvPicPr>
          <p:nvPr userDrawn="1">
            <p:custDataLst>
              <p:tags r:id="rId1"/>
            </p:custDataLst>
          </p:nvPr>
        </p:nvPicPr>
        <p:blipFill>
          <a:blip r:embed="rId7"/>
          <a:stretch>
            <a:fillRect/>
          </a:stretch>
        </p:blipFill>
        <p:spPr>
          <a:xfrm>
            <a:off x="10810240" y="5937250"/>
            <a:ext cx="1040765" cy="713740"/>
          </a:xfrm>
          <a:prstGeom prst="rect">
            <a:avLst/>
          </a:prstGeom>
        </p:spPr>
      </p:pic>
      <p:sp>
        <p:nvSpPr>
          <p:cNvPr id="2" name="标题 1"/>
          <p:cNvSpPr>
            <a:spLocks noGrp="1"/>
          </p:cNvSpPr>
          <p:nvPr>
            <p:ph type="title"/>
            <p:custDataLst>
              <p:tags r:id="rId2"/>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2021/9/14</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相框">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292800" y="3042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资源 7"/>
          <p:cNvPicPr>
            <a:picLocks noChangeAspect="1"/>
          </p:cNvPicPr>
          <p:nvPr userDrawn="1">
            <p:custDataLst>
              <p:tags r:id="rId2"/>
            </p:custDataLst>
          </p:nvPr>
        </p:nvPicPr>
        <p:blipFill>
          <a:blip r:embed="rId10"/>
          <a:stretch>
            <a:fillRect/>
          </a:stretch>
        </p:blipFill>
        <p:spPr>
          <a:xfrm>
            <a:off x="200025" y="5995035"/>
            <a:ext cx="1040765" cy="713740"/>
          </a:xfrm>
          <a:prstGeom prst="rect">
            <a:avLst/>
          </a:prstGeom>
        </p:spPr>
      </p:pic>
      <p:pic>
        <p:nvPicPr>
          <p:cNvPr id="10" name="图片 9" descr="资源 6"/>
          <p:cNvPicPr>
            <a:picLocks noChangeAspect="1"/>
          </p:cNvPicPr>
          <p:nvPr userDrawn="1">
            <p:custDataLst>
              <p:tags r:id="rId3"/>
            </p:custDataLst>
          </p:nvPr>
        </p:nvPicPr>
        <p:blipFill>
          <a:blip r:embed="rId11" cstate="screen"/>
          <a:stretch>
            <a:fillRect/>
          </a:stretch>
        </p:blipFill>
        <p:spPr>
          <a:xfrm>
            <a:off x="11472545" y="109220"/>
            <a:ext cx="568325" cy="1002665"/>
          </a:xfrm>
          <a:prstGeom prst="rect">
            <a:avLst/>
          </a:prstGeom>
        </p:spPr>
      </p:pic>
      <p:sp>
        <p:nvSpPr>
          <p:cNvPr id="2" name="标题 1"/>
          <p:cNvSpPr>
            <a:spLocks noGrp="1"/>
          </p:cNvSpPr>
          <p:nvPr>
            <p:ph type="title" hasCustomPrompt="1"/>
            <p:custDataLst>
              <p:tags r:id="rId4"/>
            </p:custDataLst>
          </p:nvPr>
        </p:nvSpPr>
        <p:spPr>
          <a:xfrm>
            <a:off x="1281600" y="1249200"/>
            <a:ext cx="9626400" cy="723600"/>
          </a:xfrm>
        </p:spPr>
        <p:txBody>
          <a:bodyPr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5"/>
            </p:custDataLst>
          </p:nvPr>
        </p:nvSpPr>
        <p:spPr>
          <a:xfrm>
            <a:off x="1281113" y="2163600"/>
            <a:ext cx="9626600" cy="34452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t>2021/9/14</a:t>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左右">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10" name="内容占位符 1" descr="资源 6"/>
          <p:cNvPicPr>
            <a:picLocks noChangeAspect="1"/>
          </p:cNvPicPr>
          <p:nvPr userDrawn="1">
            <p:custDataLst>
              <p:tags r:id="rId2"/>
            </p:custDataLst>
          </p:nvPr>
        </p:nvPicPr>
        <p:blipFill>
          <a:blip r:embed="rId10" cstate="screen"/>
          <a:stretch>
            <a:fillRect/>
          </a:stretch>
        </p:blipFill>
        <p:spPr>
          <a:xfrm>
            <a:off x="257175" y="5868670"/>
            <a:ext cx="491490" cy="867410"/>
          </a:xfrm>
          <a:prstGeom prst="rect">
            <a:avLst/>
          </a:prstGeom>
        </p:spPr>
      </p:pic>
      <p:sp>
        <p:nvSpPr>
          <p:cNvPr id="2" name="标题 1"/>
          <p:cNvSpPr>
            <a:spLocks noGrp="1"/>
          </p:cNvSpPr>
          <p:nvPr>
            <p:ph type="title" hasCustomPrompt="1"/>
            <p:custDataLst>
              <p:tags r:id="rId3"/>
            </p:custDataLst>
          </p:nvPr>
        </p:nvSpPr>
        <p:spPr>
          <a:xfrm>
            <a:off x="583200" y="770400"/>
            <a:ext cx="3960000" cy="882000"/>
          </a:xfrm>
        </p:spPr>
        <p:txBody>
          <a:bodyPr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2021/9/14</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5101200" y="769938"/>
            <a:ext cx="6480000" cy="5087937"/>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2021/9/14</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上下">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1" name="图片 10" descr="资源 6"/>
          <p:cNvPicPr>
            <a:picLocks noChangeAspect="1"/>
          </p:cNvPicPr>
          <p:nvPr userDrawn="1">
            <p:custDataLst>
              <p:tags r:id="rId2"/>
            </p:custDataLst>
          </p:nvPr>
        </p:nvPicPr>
        <p:blipFill>
          <a:blip r:embed="rId11" cstate="screen"/>
          <a:stretch>
            <a:fillRect/>
          </a:stretch>
        </p:blipFill>
        <p:spPr>
          <a:xfrm>
            <a:off x="11415395" y="215900"/>
            <a:ext cx="568325" cy="1002665"/>
          </a:xfrm>
          <a:prstGeom prst="rect">
            <a:avLst/>
          </a:prstGeom>
        </p:spPr>
      </p:pic>
      <p:pic>
        <p:nvPicPr>
          <p:cNvPr id="12" name="图片 11" descr="资源 7"/>
          <p:cNvPicPr>
            <a:picLocks noChangeAspect="1"/>
          </p:cNvPicPr>
          <p:nvPr userDrawn="1">
            <p:custDataLst>
              <p:tags r:id="rId3"/>
            </p:custDataLst>
          </p:nvPr>
        </p:nvPicPr>
        <p:blipFill>
          <a:blip r:embed="rId12"/>
          <a:stretch>
            <a:fillRect/>
          </a:stretch>
        </p:blipFill>
        <p:spPr>
          <a:xfrm>
            <a:off x="152400" y="360045"/>
            <a:ext cx="1040765" cy="713740"/>
          </a:xfrm>
          <a:prstGeom prst="rect">
            <a:avLst/>
          </a:prstGeom>
        </p:spPr>
      </p:pic>
      <p:sp>
        <p:nvSpPr>
          <p:cNvPr id="2" name="标题 1"/>
          <p:cNvSpPr>
            <a:spLocks noGrp="1"/>
          </p:cNvSpPr>
          <p:nvPr>
            <p:ph type="title"/>
            <p:custDataLst>
              <p:tags r:id="rId4"/>
            </p:custDataLst>
          </p:nvPr>
        </p:nvSpPr>
        <p:spPr>
          <a:xfrm>
            <a:off x="612000" y="781200"/>
            <a:ext cx="10976400" cy="626400"/>
          </a:xfrm>
        </p:spPr>
        <p:txBody>
          <a:bodyPr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t>2021/9/14</a:t>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612000" y="1659600"/>
            <a:ext cx="10975975" cy="828000"/>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9"/>
            </p:custDataLst>
          </p:nvPr>
        </p:nvSpPr>
        <p:spPr>
          <a:xfrm>
            <a:off x="612775" y="2808000"/>
            <a:ext cx="10965600" cy="34308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下上">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0" name="图片 9" descr="资源 7"/>
          <p:cNvPicPr>
            <a:picLocks noChangeAspect="1"/>
          </p:cNvPicPr>
          <p:nvPr userDrawn="1">
            <p:custDataLst>
              <p:tags r:id="rId2"/>
            </p:custDataLst>
          </p:nvPr>
        </p:nvPicPr>
        <p:blipFill>
          <a:blip r:embed="rId10"/>
          <a:stretch>
            <a:fillRect/>
          </a:stretch>
        </p:blipFill>
        <p:spPr>
          <a:xfrm>
            <a:off x="10878185" y="110490"/>
            <a:ext cx="1040765" cy="713740"/>
          </a:xfrm>
          <a:prstGeom prst="rect">
            <a:avLst/>
          </a:prstGeom>
        </p:spPr>
      </p:pic>
      <p:sp>
        <p:nvSpPr>
          <p:cNvPr id="2" name="标题 1"/>
          <p:cNvSpPr>
            <a:spLocks noGrp="1"/>
          </p:cNvSpPr>
          <p:nvPr>
            <p:ph type="title"/>
            <p:custDataLst>
              <p:tags r:id="rId3"/>
            </p:custDataLst>
          </p:nvPr>
        </p:nvSpPr>
        <p:spPr>
          <a:xfrm>
            <a:off x="604800" y="669600"/>
            <a:ext cx="10976400" cy="565200"/>
          </a:xfrm>
        </p:spPr>
        <p:txBody>
          <a:bodyPr anchor="ctr">
            <a:normAutofit/>
          </a:bodyPr>
          <a:lstStyle>
            <a:lvl1pPr algn="ctr">
              <a:defRPr sz="3200" baseline="0">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2021/9/14</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594000" y="5180400"/>
            <a:ext cx="11001600" cy="10116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导航">
    <p:spTree>
      <p:nvGrpSpPr>
        <p:cNvPr id="1" name=""/>
        <p:cNvGrpSpPr/>
        <p:nvPr/>
      </p:nvGrpSpPr>
      <p:grpSpPr>
        <a:xfrm>
          <a:off x="0" y="0"/>
          <a:ext cx="0" cy="0"/>
          <a:chOff x="0" y="0"/>
          <a:chExt cx="0" cy="0"/>
        </a:xfrm>
      </p:grpSpPr>
      <p:pic>
        <p:nvPicPr>
          <p:cNvPr id="12" name="内容占位符 1" descr="资源 6"/>
          <p:cNvPicPr>
            <a:picLocks noChangeAspect="1"/>
          </p:cNvPicPr>
          <p:nvPr userDrawn="1">
            <p:custDataLst>
              <p:tags r:id="rId1"/>
            </p:custDataLst>
          </p:nvPr>
        </p:nvPicPr>
        <p:blipFill>
          <a:blip r:embed="rId13" cstate="screen"/>
          <a:stretch>
            <a:fillRect/>
          </a:stretch>
        </p:blipFill>
        <p:spPr>
          <a:xfrm>
            <a:off x="235585" y="5756275"/>
            <a:ext cx="565150" cy="996950"/>
          </a:xfrm>
          <a:prstGeom prst="rect">
            <a:avLst/>
          </a:prstGeom>
        </p:spPr>
      </p:pic>
      <p:pic>
        <p:nvPicPr>
          <p:cNvPr id="14" name="图片 13" descr="资源 7"/>
          <p:cNvPicPr>
            <a:picLocks noChangeAspect="1"/>
          </p:cNvPicPr>
          <p:nvPr userDrawn="1">
            <p:custDataLst>
              <p:tags r:id="rId2"/>
            </p:custDataLst>
          </p:nvPr>
        </p:nvPicPr>
        <p:blipFill>
          <a:blip r:embed="rId14"/>
          <a:stretch>
            <a:fillRect/>
          </a:stretch>
        </p:blipFill>
        <p:spPr>
          <a:xfrm>
            <a:off x="10973435" y="5957570"/>
            <a:ext cx="1040765" cy="713740"/>
          </a:xfrm>
          <a:prstGeom prst="rect">
            <a:avLst/>
          </a:prstGeom>
        </p:spPr>
      </p:pic>
      <p:sp>
        <p:nvSpPr>
          <p:cNvPr id="10" name="矩形 9"/>
          <p:cNvSpPr/>
          <p:nvPr userDrawn="1">
            <p:custDataLst>
              <p:tags r:id="rId3"/>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4"/>
            </p:custDataLst>
          </p:nvPr>
        </p:nvSpPr>
        <p:spPr>
          <a:xfrm>
            <a:off x="579600" y="237600"/>
            <a:ext cx="11037600" cy="441964"/>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t>2021/9/14</a:t>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8"/>
            </p:custDataLst>
          </p:nvPr>
        </p:nvSpPr>
        <p:spPr>
          <a:xfrm>
            <a:off x="579600" y="1663200"/>
            <a:ext cx="5342400" cy="28944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6242400" y="1663200"/>
            <a:ext cx="5367600" cy="28944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10"/>
            </p:custDataLst>
          </p:nvPr>
        </p:nvSpPr>
        <p:spPr>
          <a:xfrm>
            <a:off x="572400" y="4816800"/>
            <a:ext cx="5342400" cy="781200"/>
          </a:xfrm>
        </p:spPr>
        <p:txBody>
          <a:bodyPr>
            <a:normAutofit/>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1"/>
            </p:custDataLst>
          </p:nvPr>
        </p:nvSpPr>
        <p:spPr>
          <a:xfrm>
            <a:off x="6253200" y="4813200"/>
            <a:ext cx="5367600" cy="781200"/>
          </a:xfrm>
        </p:spPr>
        <p:txBody>
          <a:bodyPr>
            <a:normAutofit/>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腰带">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8" name="图片 7" descr="资源 7"/>
          <p:cNvPicPr>
            <a:picLocks noChangeAspect="1"/>
          </p:cNvPicPr>
          <p:nvPr userDrawn="1">
            <p:custDataLst>
              <p:tags r:id="rId2"/>
            </p:custDataLst>
          </p:nvPr>
        </p:nvPicPr>
        <p:blipFill>
          <a:blip r:embed="rId10"/>
          <a:stretch>
            <a:fillRect/>
          </a:stretch>
        </p:blipFill>
        <p:spPr>
          <a:xfrm>
            <a:off x="229235" y="230505"/>
            <a:ext cx="1999615" cy="1371600"/>
          </a:xfrm>
          <a:prstGeom prst="rect">
            <a:avLst/>
          </a:prstGeom>
        </p:spPr>
      </p:pic>
      <p:pic>
        <p:nvPicPr>
          <p:cNvPr id="9" name="内容占位符 1" descr="资源 6"/>
          <p:cNvPicPr>
            <a:picLocks noChangeAspect="1"/>
          </p:cNvPicPr>
          <p:nvPr userDrawn="1">
            <p:custDataLst>
              <p:tags r:id="rId3"/>
            </p:custDataLst>
          </p:nvPr>
        </p:nvPicPr>
        <p:blipFill>
          <a:blip r:embed="rId11" cstate="screen"/>
          <a:stretch>
            <a:fillRect/>
          </a:stretch>
        </p:blipFill>
        <p:spPr>
          <a:xfrm>
            <a:off x="10869930" y="4845685"/>
            <a:ext cx="1081405" cy="1908810"/>
          </a:xfrm>
          <a:prstGeom prst="rect">
            <a:avLst/>
          </a:prstGeom>
        </p:spPr>
      </p:pic>
      <p:sp>
        <p:nvSpPr>
          <p:cNvPr id="2" name="标题 1"/>
          <p:cNvSpPr>
            <a:spLocks noGrp="1"/>
          </p:cNvSpPr>
          <p:nvPr>
            <p:ph type="title" hasCustomPrompt="1"/>
            <p:custDataLst>
              <p:tags r:id="rId4"/>
            </p:custDataLst>
          </p:nvPr>
        </p:nvSpPr>
        <p:spPr>
          <a:xfrm>
            <a:off x="1522800" y="1339200"/>
            <a:ext cx="9144000" cy="2386800"/>
          </a:xfrm>
        </p:spPr>
        <p:txBody>
          <a:bodyPr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t>2021/9/14</a:t>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2021/9/14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tags" Target="../tags/tag6.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ags" Target="../tags/tag79.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ags" Target="../tags/tag78.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8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ags" Target="../tags/tag8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ags" Target="../tags/tag8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3.xml"/><Relationship Id="rId5" Type="http://schemas.openxmlformats.org/officeDocument/2006/relationships/slideLayout" Target="../slideLayouts/slideLayout29.xml"/><Relationship Id="rId15" Type="http://schemas.openxmlformats.org/officeDocument/2006/relationships/image" Target="../media/image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ags" Target="../tags/tag8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ags" Target="../tags/tag8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ags" Target="../tags/tag8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4.xml"/><Relationship Id="rId5" Type="http://schemas.openxmlformats.org/officeDocument/2006/relationships/slideLayout" Target="../slideLayouts/slideLayout39.xml"/><Relationship Id="rId15" Type="http://schemas.openxmlformats.org/officeDocument/2006/relationships/image" Target="../media/image1.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ags" Target="../tags/tag8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ags" Target="../tags/tag88.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ags" Target="../tags/tag8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5.xml"/><Relationship Id="rId5" Type="http://schemas.openxmlformats.org/officeDocument/2006/relationships/slideLayout" Target="../slideLayouts/slideLayout49.xml"/><Relationship Id="rId15" Type="http://schemas.openxmlformats.org/officeDocument/2006/relationships/image" Target="../media/image1.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ags" Target="../tags/tag8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1.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image" Target="../media/image1.png"/><Relationship Id="rId3" Type="http://schemas.openxmlformats.org/officeDocument/2006/relationships/slideLayout" Target="../slideLayouts/slideLayout68.xml"/><Relationship Id="rId21" Type="http://schemas.openxmlformats.org/officeDocument/2006/relationships/tags" Target="../tags/tag91.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tags" Target="../tags/tag95.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tags" Target="../tags/tag90.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tags" Target="../tags/tag94.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tags" Target="../tags/tag93.xml"/><Relationship Id="rId10" Type="http://schemas.openxmlformats.org/officeDocument/2006/relationships/slideLayout" Target="../slideLayouts/slideLayout75.xml"/><Relationship Id="rId19" Type="http://schemas.openxmlformats.org/officeDocument/2006/relationships/theme" Target="../theme/theme7.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tags" Target="../tags/tag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t="-17000" b="-17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6"/>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7"/>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8"/>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2021/9/14</a:t>
            </a:fld>
            <a:endParaRPr lang="zh-CN" altLang="en-US"/>
          </a:p>
        </p:txBody>
      </p:sp>
      <p:sp>
        <p:nvSpPr>
          <p:cNvPr id="5" name="页脚占位符 4"/>
          <p:cNvSpPr>
            <a:spLocks noGrp="1"/>
          </p:cNvSpPr>
          <p:nvPr>
            <p:ph type="ftr" sz="quarter" idx="3"/>
            <p:custDataLst>
              <p:tags r:id="rId19"/>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0"/>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p:custDataLst>
              <p:tags r:id="rId2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t="-17000" b="-17000"/>
          </a:stretch>
        </a:blip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prstClr val="white">
                    <a:lumMod val="50000"/>
                  </a:prstClr>
                </a:solidFill>
              </a:rPr>
              <a:t>2021/9/14</a:t>
            </a:fld>
            <a:endParaRPr lang="zh-CN" altLang="en-US" dirty="0">
              <a:solidFill>
                <a:prstClr val="white">
                  <a:lumMod val="50000"/>
                </a:prstClr>
              </a:solidFill>
            </a:endParaRPr>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prstClr val="white">
                  <a:lumMod val="50000"/>
                </a:prstClr>
              </a:solidFill>
            </a:endParaRPr>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prstClr val="white">
                    <a:lumMod val="50000"/>
                  </a:prstClr>
                </a:solidFill>
              </a:rPr>
              <a:t>‹#›</a:t>
            </a:fld>
            <a:endParaRPr lang="zh-CN" altLang="en-US">
              <a:solidFill>
                <a:prstClr val="white">
                  <a:lumMod val="50000"/>
                </a:prstClr>
              </a:solidFill>
            </a:endParaRPr>
          </a:p>
        </p:txBody>
      </p:sp>
      <p:sp>
        <p:nvSpPr>
          <p:cNvPr id="2"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t="-17000" b="-17000"/>
          </a:stretch>
        </a:blip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prstClr val="white">
                    <a:lumMod val="50000"/>
                  </a:prstClr>
                </a:solidFill>
              </a:rPr>
              <a:t>2021/9/14</a:t>
            </a:fld>
            <a:endParaRPr lang="zh-CN" altLang="en-US" dirty="0">
              <a:solidFill>
                <a:prstClr val="white">
                  <a:lumMod val="50000"/>
                </a:prstClr>
              </a:solidFill>
            </a:endParaRPr>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prstClr val="white">
                  <a:lumMod val="50000"/>
                </a:prstClr>
              </a:solidFill>
            </a:endParaRPr>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prstClr val="white">
                    <a:lumMod val="50000"/>
                  </a:prstClr>
                </a:solidFill>
              </a:rPr>
              <a:t>‹#›</a:t>
            </a:fld>
            <a:endParaRPr lang="zh-CN" altLang="en-US">
              <a:solidFill>
                <a:prstClr val="white">
                  <a:lumMod val="50000"/>
                </a:prstClr>
              </a:solidFill>
            </a:endParaRPr>
          </a:p>
        </p:txBody>
      </p:sp>
      <p:sp>
        <p:nvSpPr>
          <p:cNvPr id="2"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t="-17000" b="-17000"/>
          </a:stretch>
        </a:blip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prstClr val="white">
                    <a:lumMod val="50000"/>
                  </a:prstClr>
                </a:solidFill>
              </a:rPr>
              <a:t>2021/9/14</a:t>
            </a:fld>
            <a:endParaRPr lang="zh-CN" altLang="en-US" dirty="0">
              <a:solidFill>
                <a:prstClr val="white">
                  <a:lumMod val="50000"/>
                </a:prstClr>
              </a:solidFill>
            </a:endParaRPr>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prstClr val="white">
                  <a:lumMod val="50000"/>
                </a:prstClr>
              </a:solidFill>
            </a:endParaRPr>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prstClr val="white">
                    <a:lumMod val="50000"/>
                  </a:prstClr>
                </a:solidFill>
              </a:rPr>
              <a:t>‹#›</a:t>
            </a:fld>
            <a:endParaRPr lang="zh-CN" altLang="en-US">
              <a:solidFill>
                <a:prstClr val="white">
                  <a:lumMod val="50000"/>
                </a:prstClr>
              </a:solidFill>
            </a:endParaRPr>
          </a:p>
        </p:txBody>
      </p:sp>
      <p:sp>
        <p:nvSpPr>
          <p:cNvPr id="2"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t="-17000" b="-17000"/>
          </a:stretch>
        </a:blip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prstClr val="white">
                    <a:lumMod val="50000"/>
                  </a:prstClr>
                </a:solidFill>
              </a:rPr>
              <a:t>2021/9/14</a:t>
            </a:fld>
            <a:endParaRPr lang="zh-CN" altLang="en-US" dirty="0">
              <a:solidFill>
                <a:prstClr val="white">
                  <a:lumMod val="50000"/>
                </a:prstClr>
              </a:solidFill>
            </a:endParaRPr>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prstClr val="white">
                  <a:lumMod val="50000"/>
                </a:prstClr>
              </a:solidFill>
            </a:endParaRPr>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prstClr val="white">
                    <a:lumMod val="50000"/>
                  </a:prstClr>
                </a:solidFill>
              </a:rPr>
              <a:t>‹#›</a:t>
            </a:fld>
            <a:endParaRPr lang="zh-CN" altLang="en-US">
              <a:solidFill>
                <a:prstClr val="white">
                  <a:lumMod val="50000"/>
                </a:prstClr>
              </a:solidFill>
            </a:endParaRPr>
          </a:p>
        </p:txBody>
      </p:sp>
      <p:sp>
        <p:nvSpPr>
          <p:cNvPr id="2"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59556" name="Rectangle 1188"/>
          <p:cNvSpPr>
            <a:spLocks noChangeArrowheads="1"/>
          </p:cNvSpPr>
          <p:nvPr userDrawn="1"/>
        </p:nvSpPr>
        <p:spPr bwMode="auto">
          <a:xfrm>
            <a:off x="5486401" y="50801"/>
            <a:ext cx="6720417"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4572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pPr>
            <a:r>
              <a:rPr kumimoji="1" lang="zh-CN" altLang="en-US" sz="2800">
                <a:solidFill>
                  <a:srgbClr val="D6D7BB"/>
                </a:solidFill>
                <a:latin typeface="Times New Roman" panose="02020603050405020304" pitchFamily="18" charset="0"/>
              </a:rPr>
              <a:t>第</a:t>
            </a:r>
            <a:r>
              <a:rPr kumimoji="1" lang="en-US" altLang="zh-CN" sz="2800">
                <a:solidFill>
                  <a:srgbClr val="D6D7BB"/>
                </a:solidFill>
                <a:latin typeface="Times New Roman" panose="02020603050405020304" pitchFamily="18" charset="0"/>
              </a:rPr>
              <a:t>25</a:t>
            </a:r>
            <a:r>
              <a:rPr kumimoji="1" lang="zh-CN" altLang="en-US" sz="2800">
                <a:solidFill>
                  <a:srgbClr val="D6D7BB"/>
                </a:solidFill>
                <a:latin typeface="Times New Roman" panose="02020603050405020304" pitchFamily="18" charset="0"/>
              </a:rPr>
              <a:t>课 世界多极化趋势</a:t>
            </a:r>
          </a:p>
        </p:txBody>
      </p:sp>
      <p:sp>
        <p:nvSpPr>
          <p:cNvPr id="59557" name="Rectangle 1189"/>
          <p:cNvSpPr>
            <a:spLocks noChangeArrowheads="1"/>
          </p:cNvSpPr>
          <p:nvPr userDrawn="1"/>
        </p:nvSpPr>
        <p:spPr bwMode="auto">
          <a:xfrm>
            <a:off x="0" y="706439"/>
            <a:ext cx="12192000" cy="27463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1800">
              <a:solidFill>
                <a:srgbClr val="000000"/>
              </a:solidFill>
            </a:endParaRPr>
          </a:p>
        </p:txBody>
      </p:sp>
      <p:sp>
        <p:nvSpPr>
          <p:cNvPr id="59558" name="Rectangle 1190"/>
          <p:cNvSpPr>
            <a:spLocks noChangeArrowheads="1"/>
          </p:cNvSpPr>
          <p:nvPr userDrawn="1"/>
        </p:nvSpPr>
        <p:spPr bwMode="auto">
          <a:xfrm>
            <a:off x="0" y="984250"/>
            <a:ext cx="12192000" cy="5873750"/>
          </a:xfrm>
          <a:prstGeom prst="rect">
            <a:avLst/>
          </a:prstGeom>
          <a:solidFill>
            <a:srgbClr val="E2DF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rtl="0" fontAlgn="base">
        <a:spcBef>
          <a:spcPct val="0"/>
        </a:spcBef>
        <a:spcAft>
          <a:spcPct val="0"/>
        </a:spcAft>
        <a:defRPr kumimoji="1" sz="4400" kern="12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26">
            <a:lum/>
          </a:blip>
          <a:srcRect/>
          <a:stretch>
            <a:fillRect t="-17000" b="-17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p>
        </p:txBody>
      </p:sp>
      <p:sp>
        <p:nvSpPr>
          <p:cNvPr id="3" name="文本占位符 2"/>
          <p:cNvSpPr>
            <a:spLocks noGrp="1"/>
          </p:cNvSpPr>
          <p:nvPr>
            <p:ph type="body" idx="1"/>
            <p:custDataLst>
              <p:tags r:id="rId21"/>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2021/9/14</a:t>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userDrawn="1">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4.png"/><Relationship Id="rId2" Type="http://schemas.openxmlformats.org/officeDocument/2006/relationships/tags" Target="../tags/tag228.xml"/><Relationship Id="rId1" Type="http://schemas.openxmlformats.org/officeDocument/2006/relationships/tags" Target="../tags/tag227.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233.xml"/><Relationship Id="rId7" Type="http://schemas.openxmlformats.org/officeDocument/2006/relationships/image" Target="../media/image20.png"/><Relationship Id="rId2" Type="http://schemas.openxmlformats.org/officeDocument/2006/relationships/tags" Target="../tags/tag232.xml"/><Relationship Id="rId1" Type="http://schemas.openxmlformats.org/officeDocument/2006/relationships/tags" Target="../tags/tag231.xml"/><Relationship Id="rId6" Type="http://schemas.openxmlformats.org/officeDocument/2006/relationships/image" Target="../media/image19.png"/><Relationship Id="rId5" Type="http://schemas.openxmlformats.org/officeDocument/2006/relationships/slideLayout" Target="../slideLayouts/slideLayout2.xml"/><Relationship Id="rId4" Type="http://schemas.openxmlformats.org/officeDocument/2006/relationships/tags" Target="../tags/tag23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2.xml"/><Relationship Id="rId1" Type="http://schemas.openxmlformats.org/officeDocument/2006/relationships/tags" Target="../tags/tag23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3.xml"/><Relationship Id="rId1" Type="http://schemas.openxmlformats.org/officeDocument/2006/relationships/tags" Target="../tags/tag236.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23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7.xml"/><Relationship Id="rId1" Type="http://schemas.openxmlformats.org/officeDocument/2006/relationships/tags" Target="../tags/tag238.xml"/></Relationships>
</file>

<file path=ppt/slides/_rels/slide24.xml.rels><?xml version="1.0" encoding="UTF-8" standalone="yes"?>
<Relationships xmlns="http://schemas.openxmlformats.org/package/2006/relationships"><Relationship Id="rId8" Type="http://schemas.openxmlformats.org/officeDocument/2006/relationships/tags" Target="../tags/tag246.xml"/><Relationship Id="rId3" Type="http://schemas.openxmlformats.org/officeDocument/2006/relationships/tags" Target="../tags/tag241.xml"/><Relationship Id="rId7" Type="http://schemas.openxmlformats.org/officeDocument/2006/relationships/tags" Target="../tags/tag245.xml"/><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tags" Target="../tags/tag244.xml"/><Relationship Id="rId5" Type="http://schemas.openxmlformats.org/officeDocument/2006/relationships/tags" Target="../tags/tag243.xml"/><Relationship Id="rId10" Type="http://schemas.openxmlformats.org/officeDocument/2006/relationships/slideLayout" Target="../slideLayouts/slideLayout72.xml"/><Relationship Id="rId4" Type="http://schemas.openxmlformats.org/officeDocument/2006/relationships/tags" Target="../tags/tag242.xml"/><Relationship Id="rId9" Type="http://schemas.openxmlformats.org/officeDocument/2006/relationships/tags" Target="../tags/tag24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72.xml"/><Relationship Id="rId1" Type="http://schemas.openxmlformats.org/officeDocument/2006/relationships/tags" Target="../tags/tag248.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3.xml"/><Relationship Id="rId1" Type="http://schemas.openxmlformats.org/officeDocument/2006/relationships/tags" Target="../tags/tag229.xml"/><Relationship Id="rId4" Type="http://schemas.openxmlformats.org/officeDocument/2006/relationships/image" Target="../media/image17.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249.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51.xml"/><Relationship Id="rId1" Type="http://schemas.openxmlformats.org/officeDocument/2006/relationships/tags" Target="../tags/tag250.xml"/><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tags" Target="../tags/tag259.xml"/><Relationship Id="rId13" Type="http://schemas.openxmlformats.org/officeDocument/2006/relationships/tags" Target="../tags/tag264.xml"/><Relationship Id="rId18" Type="http://schemas.openxmlformats.org/officeDocument/2006/relationships/tags" Target="../tags/tag269.xml"/><Relationship Id="rId26" Type="http://schemas.openxmlformats.org/officeDocument/2006/relationships/tags" Target="../tags/tag277.xml"/><Relationship Id="rId3" Type="http://schemas.openxmlformats.org/officeDocument/2006/relationships/tags" Target="../tags/tag254.xml"/><Relationship Id="rId21" Type="http://schemas.openxmlformats.org/officeDocument/2006/relationships/tags" Target="../tags/tag272.xml"/><Relationship Id="rId7" Type="http://schemas.openxmlformats.org/officeDocument/2006/relationships/tags" Target="../tags/tag258.xml"/><Relationship Id="rId12" Type="http://schemas.openxmlformats.org/officeDocument/2006/relationships/tags" Target="../tags/tag263.xml"/><Relationship Id="rId17" Type="http://schemas.openxmlformats.org/officeDocument/2006/relationships/tags" Target="../tags/tag268.xml"/><Relationship Id="rId25" Type="http://schemas.openxmlformats.org/officeDocument/2006/relationships/tags" Target="../tags/tag276.xml"/><Relationship Id="rId2" Type="http://schemas.openxmlformats.org/officeDocument/2006/relationships/tags" Target="../tags/tag253.xml"/><Relationship Id="rId16" Type="http://schemas.openxmlformats.org/officeDocument/2006/relationships/tags" Target="../tags/tag267.xml"/><Relationship Id="rId20" Type="http://schemas.openxmlformats.org/officeDocument/2006/relationships/tags" Target="../tags/tag271.xml"/><Relationship Id="rId1" Type="http://schemas.openxmlformats.org/officeDocument/2006/relationships/tags" Target="../tags/tag252.xml"/><Relationship Id="rId6" Type="http://schemas.openxmlformats.org/officeDocument/2006/relationships/tags" Target="../tags/tag257.xml"/><Relationship Id="rId11" Type="http://schemas.openxmlformats.org/officeDocument/2006/relationships/tags" Target="../tags/tag262.xml"/><Relationship Id="rId24" Type="http://schemas.openxmlformats.org/officeDocument/2006/relationships/tags" Target="../tags/tag275.xml"/><Relationship Id="rId5" Type="http://schemas.openxmlformats.org/officeDocument/2006/relationships/tags" Target="../tags/tag256.xml"/><Relationship Id="rId15" Type="http://schemas.openxmlformats.org/officeDocument/2006/relationships/tags" Target="../tags/tag266.xml"/><Relationship Id="rId23" Type="http://schemas.openxmlformats.org/officeDocument/2006/relationships/tags" Target="../tags/tag274.xml"/><Relationship Id="rId28" Type="http://schemas.openxmlformats.org/officeDocument/2006/relationships/image" Target="../media/image35.png"/><Relationship Id="rId10" Type="http://schemas.openxmlformats.org/officeDocument/2006/relationships/tags" Target="../tags/tag261.xml"/><Relationship Id="rId19" Type="http://schemas.openxmlformats.org/officeDocument/2006/relationships/tags" Target="../tags/tag270.xml"/><Relationship Id="rId4" Type="http://schemas.openxmlformats.org/officeDocument/2006/relationships/tags" Target="../tags/tag255.xml"/><Relationship Id="rId9" Type="http://schemas.openxmlformats.org/officeDocument/2006/relationships/tags" Target="../tags/tag260.xml"/><Relationship Id="rId14" Type="http://schemas.openxmlformats.org/officeDocument/2006/relationships/tags" Target="../tags/tag265.xml"/><Relationship Id="rId22" Type="http://schemas.openxmlformats.org/officeDocument/2006/relationships/tags" Target="../tags/tag273.xml"/><Relationship Id="rId27"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tags" Target="../tags/tag280.xml"/><Relationship Id="rId2" Type="http://schemas.openxmlformats.org/officeDocument/2006/relationships/tags" Target="../tags/tag279.xml"/><Relationship Id="rId1" Type="http://schemas.openxmlformats.org/officeDocument/2006/relationships/tags" Target="../tags/tag278.xml"/><Relationship Id="rId6" Type="http://schemas.openxmlformats.org/officeDocument/2006/relationships/image" Target="../media/image36.jpeg"/><Relationship Id="rId5" Type="http://schemas.openxmlformats.org/officeDocument/2006/relationships/notesSlide" Target="../notesSlides/notesSlide10.xml"/><Relationship Id="rId4"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83.xml"/><Relationship Id="rId1" Type="http://schemas.openxmlformats.org/officeDocument/2006/relationships/tags" Target="../tags/tag281.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282.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30.xml"/></Relationships>
</file>

<file path=ppt/slides/_rels/slide40.xml.rels><?xml version="1.0" encoding="UTF-8" standalone="yes"?>
<Relationships xmlns="http://schemas.openxmlformats.org/package/2006/relationships"><Relationship Id="rId3" Type="http://schemas.openxmlformats.org/officeDocument/2006/relationships/tags" Target="../tags/tag285.xml"/><Relationship Id="rId2" Type="http://schemas.openxmlformats.org/officeDocument/2006/relationships/tags" Target="../tags/tag284.xml"/><Relationship Id="rId1" Type="http://schemas.openxmlformats.org/officeDocument/2006/relationships/tags" Target="../tags/tag283.xml"/><Relationship Id="rId5" Type="http://schemas.openxmlformats.org/officeDocument/2006/relationships/slideLayout" Target="../slideLayouts/slideLayout7.xml"/><Relationship Id="rId4" Type="http://schemas.openxmlformats.org/officeDocument/2006/relationships/tags" Target="../tags/tag28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6235780" y="3177517"/>
            <a:ext cx="5956220" cy="830997"/>
          </a:xfrm>
          <a:prstGeom prst="rect">
            <a:avLst/>
          </a:prstGeom>
          <a:noFill/>
        </p:spPr>
        <p:txBody>
          <a:bodyPr wrap="square" rtlCol="0">
            <a:spAutoFit/>
            <a:scene3d>
              <a:camera prst="orthographicFront"/>
              <a:lightRig rig="threePt" dir="t"/>
            </a:scene3d>
          </a:bodyPr>
          <a:lstStyle/>
          <a:p>
            <a:r>
              <a:rPr lang="zh-CN" altLang="en-US" sz="4800" b="1" dirty="0">
                <a:solidFill>
                  <a:srgbClr val="002060"/>
                </a:solidFill>
                <a:latin typeface="方正姚体" pitchFamily="2" charset="-122"/>
                <a:ea typeface="方正姚体" pitchFamily="2" charset="-122"/>
              </a:rPr>
              <a:t>中国赋税制度的演变</a:t>
            </a:r>
            <a:endParaRPr lang="zh-CN" altLang="en-US" sz="4800" dirty="0">
              <a:solidFill>
                <a:srgbClr val="002060"/>
              </a:solidFill>
              <a:latin typeface="方正姚体" pitchFamily="2" charset="-122"/>
              <a:ea typeface="方正姚体" pitchFamily="2" charset="-122"/>
            </a:endParaRPr>
          </a:p>
        </p:txBody>
      </p:sp>
      <p:sp>
        <p:nvSpPr>
          <p:cNvPr id="3" name="矩形 2"/>
          <p:cNvSpPr/>
          <p:nvPr/>
        </p:nvSpPr>
        <p:spPr>
          <a:xfrm>
            <a:off x="256607" y="4794601"/>
            <a:ext cx="11587664" cy="1200329"/>
          </a:xfrm>
          <a:prstGeom prst="rect">
            <a:avLst/>
          </a:prstGeom>
        </p:spPr>
        <p:txBody>
          <a:bodyPr wrap="square">
            <a:spAutoFit/>
          </a:bodyPr>
          <a:lstStyle/>
          <a:p>
            <a:pPr algn="just">
              <a:lnSpc>
                <a:spcPct val="150000"/>
              </a:lnSpc>
              <a:spcAft>
                <a:spcPts val="0"/>
              </a:spcAft>
            </a:pPr>
            <a:r>
              <a:rPr lang="zh-CN" altLang="zh-CN" sz="2400" b="1" kern="100" dirty="0">
                <a:solidFill>
                  <a:srgbClr val="002060"/>
                </a:solidFill>
                <a:latin typeface="Calibri" panose="020F0502020204030204" pitchFamily="34" charset="0"/>
                <a:ea typeface="宋体" panose="02010600030101010101" pitchFamily="2" charset="-122"/>
                <a:cs typeface="Times New Roman" panose="02020603050405020304" pitchFamily="18" charset="0"/>
              </a:rPr>
              <a:t>【课标要求】</a:t>
            </a:r>
            <a:r>
              <a:rPr lang="zh-CN" altLang="en-US" sz="2400" b="1" dirty="0">
                <a:solidFill>
                  <a:srgbClr val="002060"/>
                </a:solidFill>
                <a:latin typeface="宋体" panose="02010600030101010101" pitchFamily="2" charset="-122"/>
                <a:ea typeface="宋体" panose="02010600030101010101" pitchFamily="2" charset="-122"/>
              </a:rPr>
              <a:t>通过本单元学习，了解中国古代赋役制度的演进以及关税、个人所得税在中国的产生和实行</a:t>
            </a:r>
            <a:r>
              <a:rPr lang="zh-CN" altLang="zh-CN" sz="2400" b="1" dirty="0">
                <a:solidFill>
                  <a:srgbClr val="002060"/>
                </a:solidFill>
                <a:latin typeface="宋体" panose="02010600030101010101" pitchFamily="2" charset="-122"/>
                <a:ea typeface="宋体" panose="02010600030101010101" pitchFamily="2" charset="-122"/>
              </a:rPr>
              <a:t>。</a:t>
            </a:r>
            <a:endParaRPr lang="zh-CN" altLang="zh-CN" sz="2400" b="1" kern="100" dirty="0">
              <a:solidFill>
                <a:srgbClr val="002060"/>
              </a:solidFill>
              <a:latin typeface="宋体" panose="02010600030101010101" pitchFamily="2" charset="-122"/>
              <a:ea typeface="宋体" panose="02010600030101010101" pitchFamily="2" charset="-122"/>
              <a:cs typeface="Times New Roman" panose="02020603050405020304" pitchFamily="18" charset="0"/>
            </a:endParaRPr>
          </a:p>
        </p:txBody>
      </p:sp>
      <p:grpSp>
        <p:nvGrpSpPr>
          <p:cNvPr id="6" name="组合 5"/>
          <p:cNvGrpSpPr/>
          <p:nvPr/>
        </p:nvGrpSpPr>
        <p:grpSpPr>
          <a:xfrm>
            <a:off x="4923157" y="719892"/>
            <a:ext cx="1225671" cy="3565285"/>
            <a:chOff x="10929379" y="889904"/>
            <a:chExt cx="919480" cy="1992628"/>
          </a:xfrm>
        </p:grpSpPr>
        <p:pic>
          <p:nvPicPr>
            <p:cNvPr id="7" name="PA_图片 27"/>
            <p:cNvPicPr>
              <a:picLocks noChangeAspect="1"/>
            </p:cNvPicPr>
            <p:nvPr>
              <p:custDataLst>
                <p:tags r:id="rId2"/>
              </p:custDataLst>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0929379" y="889904"/>
              <a:ext cx="919480" cy="1892935"/>
            </a:xfrm>
            <a:prstGeom prst="rect">
              <a:avLst/>
            </a:prstGeom>
          </p:spPr>
        </p:pic>
        <p:sp>
          <p:nvSpPr>
            <p:cNvPr id="8" name="矩形 7"/>
            <p:cNvSpPr/>
            <p:nvPr/>
          </p:nvSpPr>
          <p:spPr>
            <a:xfrm>
              <a:off x="11073667" y="1272283"/>
              <a:ext cx="630905" cy="1610249"/>
            </a:xfrm>
            <a:prstGeom prst="rect">
              <a:avLst/>
            </a:prstGeom>
          </p:spPr>
          <p:txBody>
            <a:bodyPr vert="eaVert" wrap="square" anchor="ctr">
              <a:spAutoFit/>
            </a:bodyPr>
            <a:lstStyle/>
            <a:p>
              <a:r>
                <a:rPr lang="zh-CN" altLang="en-US" sz="4265" b="1" dirty="0">
                  <a:solidFill>
                    <a:schemeClr val="bg1"/>
                  </a:solidFill>
                  <a:latin typeface="方正姚体" pitchFamily="2" charset="-122"/>
                  <a:ea typeface="方正姚体" pitchFamily="2" charset="-122"/>
                </a:rPr>
                <a:t>第十五课</a:t>
              </a:r>
            </a:p>
          </p:txBody>
        </p:sp>
      </p:grpSp>
      <p:pic>
        <p:nvPicPr>
          <p:cNvPr id="41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519" y="927279"/>
            <a:ext cx="4354697" cy="38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p:cNvPicPr>
            <a:picLocks noChangeAspect="1"/>
          </p:cNvPicPr>
          <p:nvPr>
            <p:custDataLst>
              <p:tags r:id="rId2"/>
            </p:custDataLst>
          </p:nvPr>
        </p:nvPicPr>
        <p:blipFill>
          <a:blip r:embed="rId6" cstate="print"/>
          <a:stretch>
            <a:fillRect/>
          </a:stretch>
        </p:blipFill>
        <p:spPr>
          <a:xfrm>
            <a:off x="1645920" y="3291205"/>
            <a:ext cx="4228465" cy="2543175"/>
          </a:xfrm>
          <a:prstGeom prst="rect">
            <a:avLst/>
          </a:prstGeom>
        </p:spPr>
      </p:pic>
      <p:pic>
        <p:nvPicPr>
          <p:cNvPr id="6" name="图片 5"/>
          <p:cNvPicPr>
            <a:picLocks noChangeAspect="1"/>
          </p:cNvPicPr>
          <p:nvPr>
            <p:custDataLst>
              <p:tags r:id="rId3"/>
            </p:custDataLst>
          </p:nvPr>
        </p:nvPicPr>
        <p:blipFill>
          <a:blip r:embed="rId7" cstate="print"/>
          <a:stretch>
            <a:fillRect/>
          </a:stretch>
        </p:blipFill>
        <p:spPr>
          <a:xfrm>
            <a:off x="5984240" y="3291205"/>
            <a:ext cx="4177030" cy="2512060"/>
          </a:xfrm>
          <a:prstGeom prst="rect">
            <a:avLst/>
          </a:prstGeom>
        </p:spPr>
      </p:pic>
      <p:sp>
        <p:nvSpPr>
          <p:cNvPr id="7" name="标题 1"/>
          <p:cNvSpPr>
            <a:spLocks noGrp="1"/>
          </p:cNvSpPr>
          <p:nvPr>
            <p:custDataLst>
              <p:tags r:id="rId4"/>
            </p:custDataLst>
          </p:nvPr>
        </p:nvSpPr>
        <p:spPr>
          <a:xfrm>
            <a:off x="2204085" y="5890895"/>
            <a:ext cx="7957185" cy="967105"/>
          </a:xfrm>
          <a:prstGeom prst="rect">
            <a:avLst/>
          </a:prstGeom>
          <a:noFill/>
          <a:ln w="9525">
            <a:noFill/>
          </a:ln>
        </p:spPr>
        <p:txBody>
          <a:bodyPr wrap="square" lIns="91440" tIns="45720" rIns="91440" bIns="45720" anchor="ctr"/>
          <a:lstStyle>
            <a:lvl1pPr algn="l" rtl="0" eaLnBrk="0" fontAlgn="base" hangingPunct="0">
              <a:spcBef>
                <a:spcPct val="0"/>
              </a:spcBef>
              <a:spcAft>
                <a:spcPct val="0"/>
              </a:spcAft>
              <a:defRPr sz="3600" kern="1200">
                <a:solidFill>
                  <a:srgbClr val="CD0707"/>
                </a:solidFill>
                <a:latin typeface="Arial" panose="020B0604020202020204" pitchFamily="34" charset="0"/>
                <a:ea typeface="黑体" panose="02010609060101010101" charset="-122"/>
                <a:cs typeface="+mj-cs"/>
                <a:sym typeface="Arial" panose="020B0604020202020204" pitchFamily="34" charset="0"/>
              </a:defRPr>
            </a:lvl1pPr>
            <a:lvl2pPr algn="l" rtl="0" eaLnBrk="0" fontAlgn="base" hangingPunct="0">
              <a:spcBef>
                <a:spcPct val="0"/>
              </a:spcBef>
              <a:spcAft>
                <a:spcPct val="0"/>
              </a:spcAft>
              <a:defRPr sz="4400">
                <a:solidFill>
                  <a:srgbClr val="CD0707"/>
                </a:solidFill>
                <a:latin typeface="Arial" panose="020B0604020202020204" pitchFamily="34" charset="0"/>
                <a:ea typeface="黑体" panose="02010609060101010101" charset="-122"/>
                <a:sym typeface="Arial" panose="020B0604020202020204" pitchFamily="34" charset="0"/>
              </a:defRPr>
            </a:lvl2pPr>
            <a:lvl3pPr algn="l" rtl="0" eaLnBrk="0" fontAlgn="base" hangingPunct="0">
              <a:spcBef>
                <a:spcPct val="0"/>
              </a:spcBef>
              <a:spcAft>
                <a:spcPct val="0"/>
              </a:spcAft>
              <a:defRPr sz="4400">
                <a:solidFill>
                  <a:srgbClr val="CD0707"/>
                </a:solidFill>
                <a:latin typeface="Arial" panose="020B0604020202020204" pitchFamily="34" charset="0"/>
                <a:ea typeface="黑体" panose="02010609060101010101" charset="-122"/>
                <a:sym typeface="Arial" panose="020B0604020202020204" pitchFamily="34" charset="0"/>
              </a:defRPr>
            </a:lvl3pPr>
            <a:lvl4pPr algn="l" rtl="0" eaLnBrk="0" fontAlgn="base" hangingPunct="0">
              <a:spcBef>
                <a:spcPct val="0"/>
              </a:spcBef>
              <a:spcAft>
                <a:spcPct val="0"/>
              </a:spcAft>
              <a:defRPr sz="4400">
                <a:solidFill>
                  <a:srgbClr val="CD0707"/>
                </a:solidFill>
                <a:latin typeface="Arial" panose="020B0604020202020204" pitchFamily="34" charset="0"/>
                <a:ea typeface="黑体" panose="02010609060101010101" charset="-122"/>
                <a:sym typeface="Arial" panose="020B0604020202020204" pitchFamily="34" charset="0"/>
              </a:defRPr>
            </a:lvl4pPr>
            <a:lvl5pPr algn="l" rtl="0" eaLnBrk="0" fontAlgn="base" hangingPunct="0">
              <a:spcBef>
                <a:spcPct val="0"/>
              </a:spcBef>
              <a:spcAft>
                <a:spcPct val="0"/>
              </a:spcAft>
              <a:defRPr sz="4400">
                <a:solidFill>
                  <a:srgbClr val="CD0707"/>
                </a:solidFill>
                <a:latin typeface="Arial" panose="020B0604020202020204" pitchFamily="34" charset="0"/>
                <a:ea typeface="黑体" panose="02010609060101010101" charset="-122"/>
                <a:sym typeface="Arial" panose="020B0604020202020204" pitchFamily="34" charset="0"/>
              </a:defRPr>
            </a:lvl5pPr>
            <a:lvl6pPr marL="457200" algn="l" rtl="0" eaLnBrk="0" fontAlgn="base" hangingPunct="0">
              <a:spcBef>
                <a:spcPct val="0"/>
              </a:spcBef>
              <a:spcAft>
                <a:spcPct val="0"/>
              </a:spcAft>
              <a:defRPr sz="4400">
                <a:solidFill>
                  <a:srgbClr val="CD0707"/>
                </a:solidFill>
                <a:latin typeface="Arial" panose="020B0604020202020204" pitchFamily="34" charset="0"/>
                <a:ea typeface="黑体" panose="02010609060101010101" charset="-122"/>
                <a:sym typeface="Arial" panose="020B0604020202020204" pitchFamily="34" charset="0"/>
              </a:defRPr>
            </a:lvl6pPr>
            <a:lvl7pPr marL="914400" algn="l" rtl="0" eaLnBrk="0" fontAlgn="base" hangingPunct="0">
              <a:spcBef>
                <a:spcPct val="0"/>
              </a:spcBef>
              <a:spcAft>
                <a:spcPct val="0"/>
              </a:spcAft>
              <a:defRPr sz="4400">
                <a:solidFill>
                  <a:srgbClr val="CD0707"/>
                </a:solidFill>
                <a:latin typeface="Arial" panose="020B0604020202020204" pitchFamily="34" charset="0"/>
                <a:ea typeface="黑体" panose="02010609060101010101" charset="-122"/>
                <a:sym typeface="Arial" panose="020B0604020202020204" pitchFamily="34" charset="0"/>
              </a:defRPr>
            </a:lvl7pPr>
            <a:lvl8pPr marL="1371600" algn="l" rtl="0" eaLnBrk="0" fontAlgn="base" hangingPunct="0">
              <a:spcBef>
                <a:spcPct val="0"/>
              </a:spcBef>
              <a:spcAft>
                <a:spcPct val="0"/>
              </a:spcAft>
              <a:defRPr sz="4400">
                <a:solidFill>
                  <a:srgbClr val="CD0707"/>
                </a:solidFill>
                <a:latin typeface="Arial" panose="020B0604020202020204" pitchFamily="34" charset="0"/>
                <a:ea typeface="黑体" panose="02010609060101010101" charset="-122"/>
                <a:sym typeface="Arial" panose="020B0604020202020204" pitchFamily="34" charset="0"/>
              </a:defRPr>
            </a:lvl8pPr>
            <a:lvl9pPr marL="1828800" algn="l" rtl="0" eaLnBrk="0" fontAlgn="base" hangingPunct="0">
              <a:spcBef>
                <a:spcPct val="0"/>
              </a:spcBef>
              <a:spcAft>
                <a:spcPct val="0"/>
              </a:spcAft>
              <a:defRPr sz="4400">
                <a:solidFill>
                  <a:srgbClr val="CD0707"/>
                </a:solidFill>
                <a:latin typeface="Arial" panose="020B0604020202020204" pitchFamily="34" charset="0"/>
                <a:ea typeface="黑体" panose="02010609060101010101" charset="-122"/>
                <a:sym typeface="Arial" panose="020B0604020202020204" pitchFamily="34" charset="0"/>
              </a:defRPr>
            </a:lvl9pPr>
          </a:lstStyle>
          <a:p>
            <a:r>
              <a:rPr lang="en-US" altLang="zh-CN" sz="2800">
                <a:solidFill>
                  <a:schemeClr val="tx1"/>
                </a:solidFill>
                <a:effectLst>
                  <a:outerShdw blurRad="38100" dist="19050" dir="2700000" algn="tl" rotWithShape="0">
                    <a:schemeClr val="dk1">
                      <a:alpha val="40000"/>
                    </a:schemeClr>
                  </a:outerShdw>
                </a:effectLst>
              </a:rPr>
              <a:t>          </a:t>
            </a:r>
            <a:r>
              <a:rPr lang="zh-CN" altLang="en-US" sz="2800">
                <a:solidFill>
                  <a:schemeClr val="tx1"/>
                </a:solidFill>
                <a:effectLst>
                  <a:outerShdw blurRad="38100" dist="19050" dir="2700000" algn="tl" rotWithShape="0">
                    <a:schemeClr val="dk1">
                      <a:alpha val="40000"/>
                    </a:schemeClr>
                  </a:outerShdw>
                </a:effectLst>
              </a:rPr>
              <a:t>算缗                                    告缗</a:t>
            </a:r>
          </a:p>
        </p:txBody>
      </p:sp>
      <p:pic>
        <p:nvPicPr>
          <p:cNvPr id="3" name="内容占位符 2"/>
          <p:cNvPicPr>
            <a:picLocks noGrp="1" noChangeAspect="1"/>
          </p:cNvPicPr>
          <p:nvPr>
            <p:ph idx="1"/>
          </p:nvPr>
        </p:nvPicPr>
        <p:blipFill>
          <a:blip r:embed="rId8"/>
          <a:stretch>
            <a:fillRect/>
          </a:stretch>
        </p:blipFill>
        <p:spPr>
          <a:xfrm>
            <a:off x="3684905" y="278765"/>
            <a:ext cx="4210050" cy="2691765"/>
          </a:xfrm>
          <a:prstGeom prst="rect">
            <a:avLst/>
          </a:prstGeom>
        </p:spPr>
      </p:pic>
    </p:spTree>
    <p:custDataLst>
      <p:tags r:id="rId1"/>
    </p:custDataLst>
    <p:extLst>
      <p:ext uri="{BB962C8B-B14F-4D97-AF65-F5344CB8AC3E}">
        <p14:creationId xmlns:p14="http://schemas.microsoft.com/office/powerpoint/2010/main" val="2551168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 name="图片 23"/>
          <p:cNvPicPr>
            <a:picLocks noChangeAspect="1"/>
          </p:cNvPicPr>
          <p:nvPr/>
        </p:nvPicPr>
        <p:blipFill>
          <a:blip r:embed="rId2" cstate="print"/>
          <a:stretch>
            <a:fillRect/>
          </a:stretch>
        </p:blipFill>
        <p:spPr>
          <a:xfrm>
            <a:off x="1970467" y="1326016"/>
            <a:ext cx="3978305" cy="3096485"/>
          </a:xfrm>
          <a:prstGeom prst="rect">
            <a:avLst/>
          </a:prstGeom>
          <a:noFill/>
          <a:ln w="9525">
            <a:noFill/>
          </a:ln>
        </p:spPr>
      </p:pic>
      <p:pic>
        <p:nvPicPr>
          <p:cNvPr id="26" name="图片 25"/>
          <p:cNvPicPr>
            <a:picLocks noChangeAspect="1"/>
          </p:cNvPicPr>
          <p:nvPr/>
        </p:nvPicPr>
        <p:blipFill>
          <a:blip r:embed="rId3" cstate="print"/>
          <a:stretch>
            <a:fillRect/>
          </a:stretch>
        </p:blipFill>
        <p:spPr>
          <a:xfrm>
            <a:off x="6187999" y="1326016"/>
            <a:ext cx="3590183" cy="3096484"/>
          </a:xfrm>
          <a:prstGeom prst="rect">
            <a:avLst/>
          </a:prstGeom>
          <a:noFill/>
          <a:ln w="9525">
            <a:noFill/>
          </a:ln>
        </p:spPr>
      </p:pic>
      <p:pic>
        <p:nvPicPr>
          <p:cNvPr id="27" name="图片 26"/>
          <p:cNvPicPr>
            <a:picLocks noChangeAspect="1"/>
          </p:cNvPicPr>
          <p:nvPr/>
        </p:nvPicPr>
        <p:blipFill>
          <a:blip r:embed="rId4" cstate="print"/>
          <a:stretch>
            <a:fillRect/>
          </a:stretch>
        </p:blipFill>
        <p:spPr>
          <a:xfrm>
            <a:off x="2903220" y="814303"/>
            <a:ext cx="5601970" cy="581660"/>
          </a:xfrm>
          <a:prstGeom prst="rect">
            <a:avLst/>
          </a:prstGeom>
          <a:noFill/>
          <a:ln w="9525">
            <a:noFill/>
          </a:ln>
        </p:spPr>
      </p:pic>
      <p:pic>
        <p:nvPicPr>
          <p:cNvPr id="12293" name="图片 29"/>
          <p:cNvPicPr>
            <a:picLocks noChangeAspect="1"/>
          </p:cNvPicPr>
          <p:nvPr/>
        </p:nvPicPr>
        <p:blipFill>
          <a:blip r:embed="rId5" cstate="print"/>
          <a:stretch>
            <a:fillRect/>
          </a:stretch>
        </p:blipFill>
        <p:spPr>
          <a:xfrm>
            <a:off x="2346642" y="253365"/>
            <a:ext cx="7496175" cy="509905"/>
          </a:xfrm>
          <a:prstGeom prst="rect">
            <a:avLst/>
          </a:prstGeom>
          <a:solidFill>
            <a:srgbClr val="FFFF00"/>
          </a:solidFill>
          <a:ln w="15875">
            <a:solidFill>
              <a:srgbClr val="FF0000"/>
            </a:solidFill>
          </a:ln>
        </p:spPr>
      </p:pic>
      <p:sp>
        <p:nvSpPr>
          <p:cNvPr id="6" name="文本框 5"/>
          <p:cNvSpPr txBox="1"/>
          <p:nvPr/>
        </p:nvSpPr>
        <p:spPr>
          <a:xfrm>
            <a:off x="1803007" y="4422501"/>
            <a:ext cx="8769985" cy="461665"/>
          </a:xfrm>
          <a:prstGeom prst="rect">
            <a:avLst/>
          </a:prstGeom>
          <a:noFill/>
          <a:ln w="19050">
            <a:solidFill>
              <a:srgbClr val="FF0000"/>
            </a:solidFill>
          </a:ln>
        </p:spPr>
        <p:txBody>
          <a:bodyPr wrap="square" rtlCol="0" anchor="t">
            <a:spAutoFit/>
          </a:bodyPr>
          <a:lstStyle/>
          <a:p>
            <a:r>
              <a:rPr lang="zh-CN" altLang="en-US" sz="2400" b="1" dirty="0">
                <a:solidFill>
                  <a:srgbClr val="002060"/>
                </a:solidFill>
                <a:latin typeface="宋体" pitchFamily="2" charset="-122"/>
                <a:ea typeface="宋体" pitchFamily="2" charset="-122"/>
              </a:rPr>
              <a:t>秦汉时期的赋役特点：</a:t>
            </a:r>
            <a:r>
              <a:rPr lang="zh-CN" altLang="en-US" sz="2400" b="1" dirty="0">
                <a:solidFill>
                  <a:srgbClr val="FF0000"/>
                </a:solidFill>
                <a:latin typeface="宋体" pitchFamily="2" charset="-122"/>
                <a:ea typeface="宋体" pitchFamily="2" charset="-122"/>
                <a:sym typeface="+mn-ea"/>
              </a:rPr>
              <a:t>田租较轻而人头税较重</a:t>
            </a:r>
            <a:endParaRPr lang="zh-CN" altLang="en-US" sz="2400" b="1" dirty="0">
              <a:solidFill>
                <a:srgbClr val="FF0000"/>
              </a:solidFill>
              <a:latin typeface="宋体" pitchFamily="2" charset="-122"/>
              <a:ea typeface="宋体" pitchFamily="2" charset="-122"/>
            </a:endParaRPr>
          </a:p>
        </p:txBody>
      </p:sp>
      <p:sp>
        <p:nvSpPr>
          <p:cNvPr id="7" name="矩形 6"/>
          <p:cNvSpPr/>
          <p:nvPr/>
        </p:nvSpPr>
        <p:spPr>
          <a:xfrm>
            <a:off x="413935" y="4995172"/>
            <a:ext cx="11700757" cy="1477328"/>
          </a:xfrm>
          <a:prstGeom prst="rect">
            <a:avLst/>
          </a:prstGeom>
        </p:spPr>
        <p:txBody>
          <a:bodyPr wrap="square">
            <a:spAutoFit/>
          </a:bodyPr>
          <a:lstStyle/>
          <a:p>
            <a:pPr>
              <a:lnSpc>
                <a:spcPct val="150000"/>
              </a:lnSpc>
            </a:pPr>
            <a:r>
              <a:rPr lang="zh-CN" altLang="en-US" sz="2000" b="1" dirty="0">
                <a:solidFill>
                  <a:srgbClr val="FF0000"/>
                </a:solidFill>
                <a:latin typeface="宋体" pitchFamily="2" charset="-122"/>
                <a:ea typeface="宋体" pitchFamily="2" charset="-122"/>
              </a:rPr>
              <a:t>更赋是一种代役税</a:t>
            </a:r>
            <a:r>
              <a:rPr lang="zh-CN" altLang="en-US" sz="2000" b="1" dirty="0">
                <a:solidFill>
                  <a:srgbClr val="002060"/>
                </a:solidFill>
                <a:latin typeface="宋体" pitchFamily="2" charset="-122"/>
                <a:ea typeface="宋体" pitchFamily="2" charset="-122"/>
              </a:rPr>
              <a:t>。</a:t>
            </a:r>
            <a:endParaRPr lang="en-US" altLang="zh-CN" sz="2000" b="1" dirty="0">
              <a:solidFill>
                <a:srgbClr val="002060"/>
              </a:solidFill>
              <a:latin typeface="宋体" pitchFamily="2" charset="-122"/>
              <a:ea typeface="宋体" pitchFamily="2" charset="-122"/>
            </a:endParaRPr>
          </a:p>
          <a:p>
            <a:pPr>
              <a:lnSpc>
                <a:spcPct val="150000"/>
              </a:lnSpc>
            </a:pPr>
            <a:r>
              <a:rPr lang="zh-CN" altLang="en-US" sz="2000" b="1" dirty="0">
                <a:solidFill>
                  <a:srgbClr val="002060"/>
                </a:solidFill>
                <a:latin typeface="宋体" pitchFamily="2" charset="-122"/>
                <a:ea typeface="宋体" pitchFamily="2" charset="-122"/>
              </a:rPr>
              <a:t>秦汉时期的徭役包括</a:t>
            </a:r>
            <a:r>
              <a:rPr lang="en-US" altLang="zh-CN" sz="2000" b="1" dirty="0">
                <a:solidFill>
                  <a:srgbClr val="002060"/>
                </a:solidFill>
                <a:latin typeface="宋体" pitchFamily="2" charset="-122"/>
                <a:ea typeface="宋体" pitchFamily="2" charset="-122"/>
              </a:rPr>
              <a:t>“</a:t>
            </a:r>
            <a:r>
              <a:rPr lang="zh-CN" altLang="en-US" sz="2000" b="1" dirty="0">
                <a:solidFill>
                  <a:srgbClr val="002060"/>
                </a:solidFill>
                <a:latin typeface="宋体" pitchFamily="2" charset="-122"/>
                <a:ea typeface="宋体" pitchFamily="2" charset="-122"/>
              </a:rPr>
              <a:t>更卒</a:t>
            </a:r>
            <a:r>
              <a:rPr lang="en-US" altLang="zh-CN" sz="2000" b="1" dirty="0">
                <a:solidFill>
                  <a:srgbClr val="002060"/>
                </a:solidFill>
                <a:latin typeface="宋体" pitchFamily="2" charset="-122"/>
                <a:ea typeface="宋体" pitchFamily="2" charset="-122"/>
              </a:rPr>
              <a:t>”</a:t>
            </a:r>
            <a:r>
              <a:rPr lang="zh-CN" altLang="en-US" sz="2000" b="1" dirty="0">
                <a:solidFill>
                  <a:srgbClr val="002060"/>
                </a:solidFill>
                <a:latin typeface="宋体" pitchFamily="2" charset="-122"/>
                <a:ea typeface="宋体" pitchFamily="2" charset="-122"/>
              </a:rPr>
              <a:t>、</a:t>
            </a:r>
            <a:r>
              <a:rPr lang="en-US" altLang="zh-CN" sz="2000" b="1" dirty="0">
                <a:solidFill>
                  <a:srgbClr val="002060"/>
                </a:solidFill>
                <a:latin typeface="宋体" pitchFamily="2" charset="-122"/>
                <a:ea typeface="宋体" pitchFamily="2" charset="-122"/>
              </a:rPr>
              <a:t>“</a:t>
            </a:r>
            <a:r>
              <a:rPr lang="zh-CN" altLang="en-US" sz="2000" b="1" dirty="0">
                <a:solidFill>
                  <a:srgbClr val="002060"/>
                </a:solidFill>
                <a:latin typeface="宋体" pitchFamily="2" charset="-122"/>
                <a:ea typeface="宋体" pitchFamily="2" charset="-122"/>
              </a:rPr>
              <a:t>正卒</a:t>
            </a:r>
            <a:r>
              <a:rPr lang="en-US" altLang="zh-CN" sz="2000" b="1" dirty="0">
                <a:solidFill>
                  <a:srgbClr val="002060"/>
                </a:solidFill>
                <a:latin typeface="宋体" pitchFamily="2" charset="-122"/>
                <a:ea typeface="宋体" pitchFamily="2" charset="-122"/>
              </a:rPr>
              <a:t>”</a:t>
            </a:r>
            <a:r>
              <a:rPr lang="zh-CN" altLang="en-US" sz="2000" b="1" dirty="0">
                <a:solidFill>
                  <a:srgbClr val="002060"/>
                </a:solidFill>
                <a:latin typeface="宋体" pitchFamily="2" charset="-122"/>
                <a:ea typeface="宋体" pitchFamily="2" charset="-122"/>
              </a:rPr>
              <a:t>、</a:t>
            </a:r>
            <a:r>
              <a:rPr lang="en-US" altLang="zh-CN" sz="2000" b="1" dirty="0">
                <a:solidFill>
                  <a:srgbClr val="002060"/>
                </a:solidFill>
                <a:latin typeface="宋体" pitchFamily="2" charset="-122"/>
                <a:ea typeface="宋体" pitchFamily="2" charset="-122"/>
              </a:rPr>
              <a:t>“</a:t>
            </a:r>
            <a:r>
              <a:rPr lang="zh-CN" altLang="en-US" sz="2000" b="1" dirty="0">
                <a:solidFill>
                  <a:srgbClr val="002060"/>
                </a:solidFill>
                <a:latin typeface="宋体" pitchFamily="2" charset="-122"/>
                <a:ea typeface="宋体" pitchFamily="2" charset="-122"/>
              </a:rPr>
              <a:t>戍卒</a:t>
            </a:r>
            <a:r>
              <a:rPr lang="en-US" altLang="zh-CN" sz="2000" b="1" dirty="0">
                <a:solidFill>
                  <a:srgbClr val="002060"/>
                </a:solidFill>
                <a:latin typeface="宋体" pitchFamily="2" charset="-122"/>
                <a:ea typeface="宋体" pitchFamily="2" charset="-122"/>
              </a:rPr>
              <a:t>”</a:t>
            </a:r>
            <a:r>
              <a:rPr lang="zh-CN" altLang="en-US" sz="2000" b="1" dirty="0">
                <a:solidFill>
                  <a:srgbClr val="002060"/>
                </a:solidFill>
                <a:latin typeface="宋体" pitchFamily="2" charset="-122"/>
                <a:ea typeface="宋体" pitchFamily="2" charset="-122"/>
              </a:rPr>
              <a:t>三种役。农民亲自服役，叫“践更”。如果不愿意亲自去服役，可交钱由官府雇人代为服役，此种出钱雇人服役的办法，叫“过更”。</a:t>
            </a:r>
            <a:endParaRPr lang="en-US" altLang="zh-CN" sz="2000" b="1" dirty="0">
              <a:solidFill>
                <a:srgbClr val="002060"/>
              </a:solidFill>
              <a:latin typeface="宋体" pitchFamily="2" charset="-122"/>
              <a:ea typeface="宋体" pitchFamily="2" charset="-122"/>
            </a:endParaRPr>
          </a:p>
        </p:txBody>
      </p:sp>
    </p:spTree>
    <p:extLst>
      <p:ext uri="{BB962C8B-B14F-4D97-AF65-F5344CB8AC3E}">
        <p14:creationId xmlns:p14="http://schemas.microsoft.com/office/powerpoint/2010/main" val="376084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5" name="直接连接符 4"/>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6" name="矩形 5"/>
          <p:cNvSpPr/>
          <p:nvPr/>
        </p:nvSpPr>
        <p:spPr>
          <a:xfrm>
            <a:off x="34290" y="204920"/>
            <a:ext cx="4716356" cy="584775"/>
          </a:xfrm>
          <a:prstGeom prst="rect">
            <a:avLst/>
          </a:prstGeom>
        </p:spPr>
        <p:txBody>
          <a:bodyPr wrap="none">
            <a:spAutoFit/>
          </a:bodyPr>
          <a:lstStyle/>
          <a:p>
            <a:r>
              <a:rPr lang="zh-CN" altLang="en-US" sz="3200" b="1" dirty="0">
                <a:solidFill>
                  <a:srgbClr val="FF0000"/>
                </a:solidFill>
                <a:latin typeface="方正姚体" pitchFamily="2" charset="-122"/>
                <a:ea typeface="方正姚体" pitchFamily="2" charset="-122"/>
                <a:sym typeface="+mn-ea"/>
              </a:rPr>
              <a:t>一、中国古代的赋役制度</a:t>
            </a:r>
            <a:endParaRPr lang="zh-CN" altLang="en-US" sz="3200" b="1" dirty="0">
              <a:solidFill>
                <a:srgbClr val="FF0000"/>
              </a:solidFill>
              <a:latin typeface="方正姚体" pitchFamily="2" charset="-122"/>
              <a:ea typeface="方正姚体" pitchFamily="2" charset="-122"/>
            </a:endParaRPr>
          </a:p>
        </p:txBody>
      </p:sp>
      <p:sp>
        <p:nvSpPr>
          <p:cNvPr id="4" name="文本框 9"/>
          <p:cNvSpPr txBox="1"/>
          <p:nvPr/>
        </p:nvSpPr>
        <p:spPr>
          <a:xfrm>
            <a:off x="228600" y="995895"/>
            <a:ext cx="9113392" cy="523220"/>
          </a:xfrm>
          <a:prstGeom prst="rect">
            <a:avLst/>
          </a:prstGeom>
          <a:noFill/>
          <a:ln>
            <a:noFill/>
          </a:ln>
        </p:spPr>
        <p:txBody>
          <a:bodyPr wrap="none" rtlCol="0" anchor="t">
            <a:spAutoFit/>
          </a:bodyPr>
          <a:lstStyle/>
          <a:p>
            <a:pPr algn="l"/>
            <a:r>
              <a:rPr lang="en-US" altLang="zh-CN" sz="2800" b="1" dirty="0">
                <a:solidFill>
                  <a:srgbClr val="FF0000"/>
                </a:solidFill>
                <a:uFillTx/>
                <a:latin typeface="方正姚体" pitchFamily="2" charset="-122"/>
                <a:ea typeface="方正姚体" pitchFamily="2" charset="-122"/>
                <a:sym typeface="+mn-ea"/>
              </a:rPr>
              <a:t>3</a:t>
            </a:r>
            <a:r>
              <a:rPr lang="zh-CN" altLang="en-US" sz="2800" b="1" dirty="0">
                <a:solidFill>
                  <a:srgbClr val="FF0000"/>
                </a:solidFill>
                <a:uFillTx/>
                <a:latin typeface="方正姚体" pitchFamily="2" charset="-122"/>
                <a:ea typeface="方正姚体" pitchFamily="2" charset="-122"/>
                <a:sym typeface="+mn-ea"/>
              </a:rPr>
              <a:t>、隋唐时期的赋役制度：</a:t>
            </a:r>
            <a:r>
              <a:rPr lang="zh-CN" altLang="en-US" sz="2800" b="1" dirty="0">
                <a:solidFill>
                  <a:srgbClr val="002060"/>
                </a:solidFill>
                <a:latin typeface="方正姚体" pitchFamily="2" charset="-122"/>
                <a:ea typeface="方正姚体" pitchFamily="2" charset="-122"/>
                <a:sym typeface="+mn-ea"/>
              </a:rPr>
              <a:t>租调制、租庸调制</a:t>
            </a:r>
            <a:r>
              <a:rPr lang="en-US" altLang="zh-CN" sz="2800" b="1" dirty="0">
                <a:solidFill>
                  <a:srgbClr val="002060"/>
                </a:solidFill>
                <a:latin typeface="方正姚体" pitchFamily="2" charset="-122"/>
                <a:ea typeface="方正姚体" pitchFamily="2" charset="-122"/>
                <a:sym typeface="+mn-ea"/>
              </a:rPr>
              <a:t>——</a:t>
            </a:r>
            <a:r>
              <a:rPr lang="zh-CN" altLang="en-US" sz="2800" b="1" dirty="0">
                <a:solidFill>
                  <a:srgbClr val="002060"/>
                </a:solidFill>
                <a:latin typeface="方正姚体" pitchFamily="2" charset="-122"/>
                <a:ea typeface="方正姚体" pitchFamily="2" charset="-122"/>
                <a:sym typeface="+mn-ea"/>
              </a:rPr>
              <a:t>两税法</a:t>
            </a:r>
            <a:r>
              <a:rPr lang="en-US" altLang="zh-CN" sz="2800" b="1" dirty="0">
                <a:solidFill>
                  <a:srgbClr val="002060"/>
                </a:solidFill>
                <a:uFillTx/>
                <a:latin typeface="方正姚体" pitchFamily="2" charset="-122"/>
                <a:ea typeface="方正姚体" pitchFamily="2" charset="-122"/>
                <a:sym typeface="+mn-ea"/>
              </a:rPr>
              <a:t> </a:t>
            </a:r>
          </a:p>
        </p:txBody>
      </p:sp>
      <p:sp>
        <p:nvSpPr>
          <p:cNvPr id="7" name="文本框 4"/>
          <p:cNvSpPr txBox="1"/>
          <p:nvPr/>
        </p:nvSpPr>
        <p:spPr>
          <a:xfrm>
            <a:off x="228600" y="1616827"/>
            <a:ext cx="4522046" cy="523220"/>
          </a:xfrm>
          <a:prstGeom prst="rect">
            <a:avLst/>
          </a:prstGeom>
          <a:noFill/>
          <a:ln w="15875">
            <a:noFill/>
          </a:ln>
        </p:spPr>
        <p:txBody>
          <a:bodyPr wrap="square" rtlCol="0" anchor="t">
            <a:spAutoFit/>
          </a:bodyPr>
          <a:lstStyle/>
          <a:p>
            <a:r>
              <a:rPr lang="zh-CN" altLang="en-US" sz="2800" b="1" dirty="0">
                <a:solidFill>
                  <a:srgbClr val="FF0000"/>
                </a:solidFill>
                <a:latin typeface="宋体" pitchFamily="2" charset="-122"/>
                <a:ea typeface="宋体" pitchFamily="2" charset="-122"/>
                <a:sym typeface="+mn-ea"/>
              </a:rPr>
              <a:t>（</a:t>
            </a:r>
            <a:r>
              <a:rPr lang="en-US" altLang="zh-CN" sz="2800" b="1" dirty="0">
                <a:solidFill>
                  <a:srgbClr val="FF0000"/>
                </a:solidFill>
                <a:latin typeface="宋体" pitchFamily="2" charset="-122"/>
                <a:ea typeface="宋体" pitchFamily="2" charset="-122"/>
                <a:sym typeface="+mn-ea"/>
              </a:rPr>
              <a:t>1</a:t>
            </a:r>
            <a:r>
              <a:rPr lang="zh-CN" altLang="en-US" sz="2800" b="1" dirty="0">
                <a:solidFill>
                  <a:srgbClr val="FF0000"/>
                </a:solidFill>
                <a:latin typeface="宋体" pitchFamily="2" charset="-122"/>
                <a:ea typeface="宋体" pitchFamily="2" charset="-122"/>
                <a:sym typeface="+mn-ea"/>
              </a:rPr>
              <a:t>）租调制、租庸调制</a:t>
            </a:r>
            <a:endParaRPr lang="zh-CN" altLang="en-US" sz="2800" dirty="0">
              <a:solidFill>
                <a:srgbClr val="FF0000"/>
              </a:solidFill>
              <a:latin typeface="宋体" pitchFamily="2" charset="-122"/>
              <a:ea typeface="宋体" pitchFamily="2" charset="-122"/>
            </a:endParaRPr>
          </a:p>
        </p:txBody>
      </p:sp>
      <p:sp>
        <p:nvSpPr>
          <p:cNvPr id="8" name="文本框 5"/>
          <p:cNvSpPr txBox="1"/>
          <p:nvPr/>
        </p:nvSpPr>
        <p:spPr>
          <a:xfrm>
            <a:off x="312420" y="2095977"/>
            <a:ext cx="11460480" cy="904863"/>
          </a:xfrm>
          <a:prstGeom prst="rect">
            <a:avLst/>
          </a:prstGeom>
          <a:noFill/>
        </p:spPr>
        <p:txBody>
          <a:bodyPr wrap="square" rtlCol="0" anchor="t">
            <a:spAutoFit/>
          </a:bodyPr>
          <a:lstStyle/>
          <a:p>
            <a:pPr eaLnBrk="1" hangingPunct="1">
              <a:lnSpc>
                <a:spcPct val="110000"/>
              </a:lnSpc>
              <a:buNone/>
            </a:pPr>
            <a:r>
              <a:rPr lang="zh-CN" altLang="en-US" sz="2400" b="1" dirty="0">
                <a:solidFill>
                  <a:srgbClr val="FF0000"/>
                </a:solidFill>
                <a:latin typeface="宋体"/>
                <a:ea typeface="宋体"/>
                <a:sym typeface="+mn-ea"/>
              </a:rPr>
              <a:t>①</a:t>
            </a:r>
            <a:r>
              <a:rPr lang="zh-CN" altLang="en-US" sz="2400" b="1" dirty="0">
                <a:solidFill>
                  <a:srgbClr val="FF0000"/>
                </a:solidFill>
                <a:latin typeface="宋体" pitchFamily="2" charset="-122"/>
                <a:ea typeface="宋体" pitchFamily="2" charset="-122"/>
                <a:sym typeface="+mn-ea"/>
              </a:rPr>
              <a:t>发展演变：</a:t>
            </a:r>
            <a:r>
              <a:rPr lang="zh-CN" altLang="en-US" sz="2400" b="1" dirty="0">
                <a:solidFill>
                  <a:srgbClr val="002060"/>
                </a:solidFill>
                <a:latin typeface="宋体" pitchFamily="2" charset="-122"/>
                <a:ea typeface="宋体" pitchFamily="2" charset="-122"/>
                <a:sym typeface="+mn-ea"/>
              </a:rPr>
              <a:t>北魏开始实行租调制；隋朝沿用并发展为租庸调制；唐朝前期租庸调制进一步发展。</a:t>
            </a:r>
          </a:p>
        </p:txBody>
      </p:sp>
      <p:sp>
        <p:nvSpPr>
          <p:cNvPr id="9" name="文本框 6"/>
          <p:cNvSpPr txBox="1"/>
          <p:nvPr/>
        </p:nvSpPr>
        <p:spPr>
          <a:xfrm>
            <a:off x="312420" y="3000840"/>
            <a:ext cx="8612639" cy="535531"/>
          </a:xfrm>
          <a:prstGeom prst="rect">
            <a:avLst/>
          </a:prstGeom>
          <a:noFill/>
        </p:spPr>
        <p:txBody>
          <a:bodyPr wrap="square" rtlCol="0" anchor="t">
            <a:spAutoFit/>
          </a:bodyPr>
          <a:lstStyle/>
          <a:p>
            <a:pPr eaLnBrk="1" hangingPunct="1">
              <a:lnSpc>
                <a:spcPct val="120000"/>
              </a:lnSpc>
              <a:buNone/>
            </a:pPr>
            <a:r>
              <a:rPr lang="zh-CN" altLang="en-US" sz="2400" b="1" dirty="0">
                <a:solidFill>
                  <a:srgbClr val="FF0000"/>
                </a:solidFill>
                <a:latin typeface="宋体" pitchFamily="2" charset="-122"/>
                <a:ea typeface="宋体" pitchFamily="2" charset="-122"/>
                <a:sym typeface="+mn-ea"/>
              </a:rPr>
              <a:t>②经济基础：</a:t>
            </a:r>
            <a:r>
              <a:rPr lang="zh-CN" altLang="en-US" sz="2400" b="1" dirty="0">
                <a:solidFill>
                  <a:srgbClr val="002060"/>
                </a:solidFill>
                <a:latin typeface="宋体" pitchFamily="2" charset="-122"/>
                <a:ea typeface="宋体" pitchFamily="2" charset="-122"/>
                <a:sym typeface="+mn-ea"/>
              </a:rPr>
              <a:t>租庸调制的基础是国家向成年男子授田的均田制。</a:t>
            </a:r>
          </a:p>
        </p:txBody>
      </p:sp>
      <p:sp>
        <p:nvSpPr>
          <p:cNvPr id="12" name="TextBox 11"/>
          <p:cNvSpPr txBox="1"/>
          <p:nvPr/>
        </p:nvSpPr>
        <p:spPr>
          <a:xfrm>
            <a:off x="312420" y="4000883"/>
            <a:ext cx="11716448" cy="1754326"/>
          </a:xfrm>
          <a:prstGeom prst="rect">
            <a:avLst/>
          </a:prstGeom>
          <a:noFill/>
          <a:ln w="25400">
            <a:solidFill>
              <a:srgbClr val="FF0000"/>
            </a:solidFill>
          </a:ln>
        </p:spPr>
        <p:txBody>
          <a:bodyPr wrap="square" rtlCol="0">
            <a:spAutoFit/>
          </a:bodyPr>
          <a:lstStyle/>
          <a:p>
            <a:pPr>
              <a:lnSpc>
                <a:spcPct val="150000"/>
              </a:lnSpc>
            </a:pPr>
            <a:r>
              <a:rPr lang="zh-CN" altLang="en-US" sz="2400" b="1" dirty="0">
                <a:solidFill>
                  <a:srgbClr val="FF0000"/>
                </a:solidFill>
                <a:latin typeface="宋体" panose="02010600030101010101" pitchFamily="2" charset="-122"/>
                <a:ea typeface="宋体" panose="02010600030101010101" pitchFamily="2" charset="-122"/>
              </a:rPr>
              <a:t>“租”：</a:t>
            </a:r>
            <a:r>
              <a:rPr lang="zh-CN" altLang="en-US" sz="2400" b="1" dirty="0">
                <a:solidFill>
                  <a:srgbClr val="002060"/>
                </a:solidFill>
                <a:latin typeface="宋体" panose="02010600030101010101" pitchFamily="2" charset="-122"/>
                <a:ea typeface="宋体" panose="02010600030101010101" pitchFamily="2" charset="-122"/>
                <a:sym typeface="+mn-ea"/>
              </a:rPr>
              <a:t>成年男子每年向官府缴纳一定的谷物叫做“租”；</a:t>
            </a:r>
            <a:endParaRPr lang="en-US" altLang="zh-CN" sz="2400" b="1" dirty="0">
              <a:solidFill>
                <a:srgbClr val="002060"/>
              </a:solidFill>
              <a:latin typeface="宋体" panose="02010600030101010101" pitchFamily="2" charset="-122"/>
              <a:ea typeface="宋体" panose="02010600030101010101" pitchFamily="2" charset="-122"/>
              <a:sym typeface="+mn-ea"/>
            </a:endParaRPr>
          </a:p>
          <a:p>
            <a:pPr>
              <a:lnSpc>
                <a:spcPct val="150000"/>
              </a:lnSpc>
            </a:pPr>
            <a:r>
              <a:rPr lang="zh-CN" altLang="en-US" sz="2400" b="1" dirty="0">
                <a:solidFill>
                  <a:srgbClr val="FF0000"/>
                </a:solidFill>
                <a:latin typeface="宋体" panose="02010600030101010101" pitchFamily="2" charset="-122"/>
                <a:ea typeface="宋体" panose="02010600030101010101" pitchFamily="2" charset="-122"/>
                <a:sym typeface="+mn-ea"/>
              </a:rPr>
              <a:t>“调”：</a:t>
            </a:r>
            <a:r>
              <a:rPr lang="zh-CN" altLang="en-US" sz="2400" b="1" dirty="0">
                <a:solidFill>
                  <a:srgbClr val="002060"/>
                </a:solidFill>
                <a:latin typeface="宋体" pitchFamily="2" charset="-122"/>
                <a:ea typeface="宋体" pitchFamily="2" charset="-122"/>
              </a:rPr>
              <a:t>缴纳定量的绢和布，叫做“调”；</a:t>
            </a:r>
            <a:endParaRPr lang="en-US" altLang="zh-CN" sz="2400" b="1" dirty="0">
              <a:solidFill>
                <a:srgbClr val="002060"/>
              </a:solidFill>
              <a:latin typeface="宋体" panose="02010600030101010101" pitchFamily="2" charset="-122"/>
              <a:ea typeface="宋体" panose="02010600030101010101" pitchFamily="2" charset="-122"/>
              <a:sym typeface="+mn-ea"/>
            </a:endParaRPr>
          </a:p>
          <a:p>
            <a:pPr>
              <a:lnSpc>
                <a:spcPct val="150000"/>
              </a:lnSpc>
            </a:pPr>
            <a:r>
              <a:rPr lang="zh-CN" altLang="en-US" sz="2400" b="1" dirty="0">
                <a:solidFill>
                  <a:srgbClr val="FF0000"/>
                </a:solidFill>
                <a:latin typeface="宋体" panose="02010600030101010101" pitchFamily="2" charset="-122"/>
                <a:ea typeface="宋体" panose="02010600030101010101" pitchFamily="2" charset="-122"/>
                <a:sym typeface="+mn-ea"/>
              </a:rPr>
              <a:t>“庸”：</a:t>
            </a:r>
            <a:r>
              <a:rPr lang="zh-CN" altLang="en-US" sz="2400" b="1" dirty="0">
                <a:solidFill>
                  <a:srgbClr val="002060"/>
                </a:solidFill>
                <a:latin typeface="宋体" panose="02010600030101010101" pitchFamily="2" charset="-122"/>
                <a:ea typeface="宋体" panose="02010600030101010101" pitchFamily="2" charset="-122"/>
                <a:sym typeface="+mn-ea"/>
              </a:rPr>
              <a:t>代役税。成年男子服役期间不去服徭的可以纳绢或布代役，称之为庸。</a:t>
            </a:r>
            <a:endParaRPr lang="zh-CN" altLang="en-US" sz="2400" b="1" dirty="0">
              <a:solidFill>
                <a:srgbClr val="002060"/>
              </a:solidFill>
              <a:latin typeface="宋体" panose="02010600030101010101" pitchFamily="2" charset="-122"/>
              <a:ea typeface="宋体" panose="02010600030101010101" pitchFamily="2" charset="-122"/>
            </a:endParaRPr>
          </a:p>
        </p:txBody>
      </p:sp>
      <p:sp>
        <p:nvSpPr>
          <p:cNvPr id="13" name="文本框 4"/>
          <p:cNvSpPr txBox="1"/>
          <p:nvPr/>
        </p:nvSpPr>
        <p:spPr>
          <a:xfrm>
            <a:off x="312420" y="3539218"/>
            <a:ext cx="4105034" cy="461665"/>
          </a:xfrm>
          <a:prstGeom prst="rect">
            <a:avLst/>
          </a:prstGeom>
          <a:noFill/>
          <a:ln w="15875">
            <a:noFill/>
          </a:ln>
        </p:spPr>
        <p:txBody>
          <a:bodyPr wrap="square" rtlCol="0" anchor="t">
            <a:spAutoFit/>
          </a:bodyPr>
          <a:lstStyle/>
          <a:p>
            <a:r>
              <a:rPr lang="zh-CN" altLang="en-US" sz="2400" b="1" dirty="0">
                <a:solidFill>
                  <a:srgbClr val="FF0000"/>
                </a:solidFill>
                <a:latin typeface="宋体"/>
                <a:ea typeface="宋体"/>
                <a:sym typeface="+mn-ea"/>
              </a:rPr>
              <a:t>③租庸调制内容：</a:t>
            </a:r>
            <a:endParaRPr lang="zh-CN" altLang="en-US" sz="2400" dirty="0">
              <a:solidFill>
                <a:srgbClr val="FF0000"/>
              </a:solidFill>
              <a:latin typeface="宋体" pitchFamily="2" charset="-122"/>
              <a:ea typeface="宋体" pitchFamily="2" charset="-122"/>
            </a:endParaRPr>
          </a:p>
        </p:txBody>
      </p:sp>
      <p:sp>
        <p:nvSpPr>
          <p:cNvPr id="14" name="文本框 4"/>
          <p:cNvSpPr txBox="1"/>
          <p:nvPr/>
        </p:nvSpPr>
        <p:spPr>
          <a:xfrm>
            <a:off x="312420" y="5999303"/>
            <a:ext cx="1928504" cy="461665"/>
          </a:xfrm>
          <a:prstGeom prst="rect">
            <a:avLst/>
          </a:prstGeom>
          <a:noFill/>
          <a:ln w="15875">
            <a:noFill/>
          </a:ln>
        </p:spPr>
        <p:txBody>
          <a:bodyPr wrap="square" rtlCol="0" anchor="t">
            <a:spAutoFit/>
          </a:bodyPr>
          <a:lstStyle/>
          <a:p>
            <a:r>
              <a:rPr lang="zh-CN" altLang="en-US" sz="2400" b="1" dirty="0">
                <a:solidFill>
                  <a:srgbClr val="FF0000"/>
                </a:solidFill>
                <a:latin typeface="宋体"/>
                <a:ea typeface="宋体"/>
                <a:sym typeface="+mn-ea"/>
              </a:rPr>
              <a:t>④作用：</a:t>
            </a:r>
            <a:endParaRPr lang="zh-CN" altLang="en-US" sz="2400" dirty="0">
              <a:solidFill>
                <a:srgbClr val="FF0000"/>
              </a:solidFill>
              <a:latin typeface="宋体" pitchFamily="2" charset="-122"/>
              <a:ea typeface="宋体" pitchFamily="2" charset="-122"/>
            </a:endParaRPr>
          </a:p>
        </p:txBody>
      </p:sp>
      <p:sp>
        <p:nvSpPr>
          <p:cNvPr id="2" name="矩形 1"/>
          <p:cNvSpPr/>
          <p:nvPr/>
        </p:nvSpPr>
        <p:spPr>
          <a:xfrm>
            <a:off x="1570738" y="5925437"/>
            <a:ext cx="10458129" cy="535531"/>
          </a:xfrm>
          <a:prstGeom prst="rect">
            <a:avLst/>
          </a:prstGeom>
        </p:spPr>
        <p:txBody>
          <a:bodyPr wrap="square">
            <a:spAutoFit/>
          </a:bodyPr>
          <a:lstStyle/>
          <a:p>
            <a:pPr marL="257175" lvl="0" indent="-257175" fontAlgn="base">
              <a:lnSpc>
                <a:spcPct val="120000"/>
              </a:lnSpc>
              <a:spcBef>
                <a:spcPts val="400"/>
              </a:spcBef>
            </a:pPr>
            <a:r>
              <a:rPr lang="zh-CN" altLang="en-US" sz="2400" b="1" dirty="0">
                <a:solidFill>
                  <a:srgbClr val="002060"/>
                </a:solidFill>
                <a:latin typeface="Arial" panose="020B0604020202020204" pitchFamily="34" charset="0"/>
                <a:ea typeface="宋体" panose="02010600030101010101" pitchFamily="2" charset="-122"/>
              </a:rPr>
              <a:t>保障了政府财政收入；</a:t>
            </a:r>
            <a:r>
              <a:rPr lang="zh-CN" altLang="en-US" sz="2400" b="1" dirty="0">
                <a:solidFill>
                  <a:srgbClr val="002060"/>
                </a:solidFill>
                <a:latin typeface="Arial" panose="020B0604020202020204" pitchFamily="34" charset="0"/>
                <a:ea typeface="宋体" panose="02010600030101010101" pitchFamily="2" charset="-122"/>
                <a:sym typeface="+mn-ea"/>
              </a:rPr>
              <a:t>纳</a:t>
            </a:r>
            <a:r>
              <a:rPr lang="zh-CN" altLang="en-US" sz="2400" b="1" dirty="0">
                <a:solidFill>
                  <a:srgbClr val="002060"/>
                </a:solidFill>
                <a:latin typeface="Arial" panose="020B0604020202020204" pitchFamily="34" charset="0"/>
                <a:ea typeface="Arial" panose="020B0604020202020204" pitchFamily="34" charset="0"/>
                <a:sym typeface="+mn-ea"/>
              </a:rPr>
              <a:t>庸代役保证农民生产时间，促进农业生产的发展。</a:t>
            </a:r>
            <a:endParaRPr lang="zh-CN" altLang="en-US" sz="2400" b="1" dirty="0">
              <a:solidFill>
                <a:srgbClr val="002060"/>
              </a:solidFill>
              <a:latin typeface="Arial" panose="020B060402020202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42" presetClass="entr" presetSubtype="0"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anim calcmode="lin" valueType="num">
                                      <p:cBhvr>
                                        <p:cTn id="41" dur="1000" fill="hold"/>
                                        <p:tgtEl>
                                          <p:spTgt spid="2"/>
                                        </p:tgtEl>
                                        <p:attrNameLst>
                                          <p:attrName>ppt_x</p:attrName>
                                        </p:attrNameLst>
                                      </p:cBhvr>
                                      <p:tavLst>
                                        <p:tav tm="0">
                                          <p:val>
                                            <p:strVal val="#ppt_x"/>
                                          </p:val>
                                        </p:tav>
                                        <p:tav tm="100000">
                                          <p:val>
                                            <p:strVal val="#ppt_x"/>
                                          </p:val>
                                        </p:tav>
                                      </p:tavLst>
                                    </p:anim>
                                    <p:anim calcmode="lin" valueType="num">
                                      <p:cBhvr>
                                        <p:cTn id="4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animBg="1"/>
      <p:bldP spid="13" grpId="0"/>
      <p:bldP spid="14"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176010" y="3671972"/>
            <a:ext cx="11453611" cy="1969766"/>
          </a:xfrm>
          <a:prstGeom prst="rect">
            <a:avLst/>
          </a:prstGeom>
          <a:noFill/>
          <a:ln w="25400">
            <a:solidFill>
              <a:srgbClr val="00B050"/>
            </a:solidFill>
          </a:ln>
        </p:spPr>
        <p:txBody>
          <a:bodyPr wrap="square" lIns="121917" tIns="60958" rIns="121917" bIns="60958" rtlCol="0" anchor="t">
            <a:spAutoFit/>
          </a:bodyPr>
          <a:lstStyle/>
          <a:p>
            <a:pPr>
              <a:lnSpc>
                <a:spcPct val="150000"/>
              </a:lnSpc>
            </a:pPr>
            <a:r>
              <a:rPr lang="zh-CN" altLang="en-US" b="1" dirty="0">
                <a:solidFill>
                  <a:srgbClr val="002060"/>
                </a:solidFill>
                <a:latin typeface="宋体" panose="02010600030101010101" pitchFamily="2" charset="-122"/>
                <a:ea typeface="宋体" panose="02010600030101010101" pitchFamily="2" charset="-122"/>
              </a:rPr>
              <a:t>    </a:t>
            </a:r>
            <a:r>
              <a:rPr lang="zh-CN" altLang="en-US" sz="2000" b="1" dirty="0">
                <a:solidFill>
                  <a:srgbClr val="002060"/>
                </a:solidFill>
                <a:latin typeface="宋体" panose="02010600030101010101" pitchFamily="2" charset="-122"/>
                <a:ea typeface="宋体" panose="02010600030101010101" pitchFamily="2" charset="-122"/>
              </a:rPr>
              <a:t>租庸调制是以</a:t>
            </a:r>
            <a:r>
              <a:rPr lang="zh-CN" altLang="en-US" sz="2000" b="1" dirty="0">
                <a:solidFill>
                  <a:srgbClr val="FF0000"/>
                </a:solidFill>
                <a:latin typeface="宋体" panose="02010600030101010101" pitchFamily="2" charset="-122"/>
                <a:ea typeface="宋体" panose="02010600030101010101" pitchFamily="2" charset="-122"/>
              </a:rPr>
              <a:t>均田制</a:t>
            </a:r>
            <a:r>
              <a:rPr lang="zh-CN" altLang="en-US" sz="2000" b="1" dirty="0">
                <a:solidFill>
                  <a:srgbClr val="002060"/>
                </a:solidFill>
                <a:latin typeface="宋体" panose="02010600030101010101" pitchFamily="2" charset="-122"/>
                <a:ea typeface="宋体" panose="02010600030101010101" pitchFamily="2" charset="-122"/>
              </a:rPr>
              <a:t>的推行为前提的，均田制规定</a:t>
            </a:r>
            <a:r>
              <a:rPr lang="zh-CN" altLang="en-US" sz="2000" b="1" dirty="0">
                <a:solidFill>
                  <a:srgbClr val="FF0000"/>
                </a:solidFill>
                <a:latin typeface="宋体" panose="02010600030101010101" pitchFamily="2" charset="-122"/>
                <a:ea typeface="宋体" panose="02010600030101010101" pitchFamily="2" charset="-122"/>
              </a:rPr>
              <a:t>每个成丁的农民</a:t>
            </a:r>
            <a:r>
              <a:rPr lang="zh-CN" altLang="en-US" sz="2000" b="1" dirty="0">
                <a:solidFill>
                  <a:srgbClr val="002060"/>
                </a:solidFill>
                <a:latin typeface="宋体" panose="02010600030101010101" pitchFamily="2" charset="-122"/>
                <a:ea typeface="宋体" panose="02010600030101010101" pitchFamily="2" charset="-122"/>
              </a:rPr>
              <a:t>都受田一百亩，（唐代奴婢及耕牛不得授田，妇女亦无授田之例，只有寡妻妾可得口分田三十亩。）因此</a:t>
            </a:r>
            <a:r>
              <a:rPr lang="zh-CN" altLang="en-US" sz="2000" b="1" dirty="0">
                <a:solidFill>
                  <a:srgbClr val="FF0000"/>
                </a:solidFill>
                <a:latin typeface="宋体" panose="02010600030101010101" pitchFamily="2" charset="-122"/>
                <a:ea typeface="宋体" panose="02010600030101010101" pitchFamily="2" charset="-122"/>
              </a:rPr>
              <a:t>国家征收租庸调时只问丁身，不问财产</a:t>
            </a:r>
            <a:r>
              <a:rPr lang="zh-CN" altLang="en-US" sz="2000" b="1" dirty="0">
                <a:solidFill>
                  <a:srgbClr val="002060"/>
                </a:solidFill>
                <a:latin typeface="宋体" panose="02010600030101010101" pitchFamily="2" charset="-122"/>
                <a:ea typeface="宋体" panose="02010600030101010101" pitchFamily="2" charset="-122"/>
              </a:rPr>
              <a:t>。以此制来规定，</a:t>
            </a:r>
            <a:r>
              <a:rPr lang="zh-CN" altLang="en-US" sz="2000" b="1" dirty="0">
                <a:solidFill>
                  <a:srgbClr val="FF0000"/>
                </a:solidFill>
                <a:latin typeface="宋体" panose="02010600030101010101" pitchFamily="2" charset="-122"/>
                <a:ea typeface="宋体" panose="02010600030101010101" pitchFamily="2" charset="-122"/>
              </a:rPr>
              <a:t>凡是均田人户，不论其家授田是多少，均按丁交纳定额的赋税并服一定的徭役。</a:t>
            </a:r>
            <a:r>
              <a:rPr lang="zh-CN" altLang="en-US" sz="2000" b="1" dirty="0">
                <a:solidFill>
                  <a:srgbClr val="002060"/>
                </a:solidFill>
                <a:latin typeface="宋体" panose="02010600030101010101" pitchFamily="2" charset="-122"/>
                <a:ea typeface="宋体" panose="02010600030101010101" pitchFamily="2" charset="-122"/>
              </a:rPr>
              <a:t>（唐初</a:t>
            </a:r>
            <a:r>
              <a:rPr lang="zh-CN" altLang="en-US" sz="2000" b="1" dirty="0">
                <a:solidFill>
                  <a:srgbClr val="002060"/>
                </a:solidFill>
                <a:latin typeface="宋体" panose="02010600030101010101" pitchFamily="2" charset="-122"/>
                <a:ea typeface="宋体" panose="02010600030101010101" pitchFamily="2" charset="-122"/>
                <a:sym typeface="+mn-ea"/>
              </a:rPr>
              <a:t>将征税对象定为</a:t>
            </a:r>
            <a:r>
              <a:rPr lang="en-US" altLang="zh-CN" sz="2000" b="1" dirty="0">
                <a:solidFill>
                  <a:srgbClr val="FF0000"/>
                </a:solidFill>
                <a:latin typeface="宋体" panose="02010600030101010101" pitchFamily="2" charset="-122"/>
                <a:ea typeface="宋体" panose="02010600030101010101" pitchFamily="2" charset="-122"/>
                <a:sym typeface="+mn-ea"/>
              </a:rPr>
              <a:t>21</a:t>
            </a:r>
            <a:r>
              <a:rPr lang="zh-CN" altLang="en-US" sz="2000" b="1" dirty="0">
                <a:solidFill>
                  <a:srgbClr val="FF0000"/>
                </a:solidFill>
                <a:latin typeface="宋体" panose="02010600030101010101" pitchFamily="2" charset="-122"/>
                <a:ea typeface="宋体" panose="02010600030101010101" pitchFamily="2" charset="-122"/>
                <a:sym typeface="+mn-ea"/>
              </a:rPr>
              <a:t>至</a:t>
            </a:r>
            <a:r>
              <a:rPr lang="en-US" altLang="zh-CN" sz="2000" b="1" dirty="0">
                <a:solidFill>
                  <a:srgbClr val="FF0000"/>
                </a:solidFill>
                <a:latin typeface="宋体" panose="02010600030101010101" pitchFamily="2" charset="-122"/>
                <a:ea typeface="宋体" panose="02010600030101010101" pitchFamily="2" charset="-122"/>
                <a:sym typeface="+mn-ea"/>
              </a:rPr>
              <a:t>59</a:t>
            </a:r>
            <a:r>
              <a:rPr lang="zh-CN" altLang="en-US" sz="2000" b="1" dirty="0">
                <a:solidFill>
                  <a:srgbClr val="FF0000"/>
                </a:solidFill>
                <a:latin typeface="宋体" panose="02010600030101010101" pitchFamily="2" charset="-122"/>
                <a:ea typeface="宋体" panose="02010600030101010101" pitchFamily="2" charset="-122"/>
                <a:sym typeface="+mn-ea"/>
              </a:rPr>
              <a:t>岁的成年男子</a:t>
            </a:r>
            <a:r>
              <a:rPr lang="zh-CN" altLang="en-US" sz="2000" b="1" dirty="0">
                <a:solidFill>
                  <a:srgbClr val="002060"/>
                </a:solidFill>
                <a:latin typeface="宋体" panose="02010600030101010101" pitchFamily="2" charset="-122"/>
                <a:ea typeface="宋体" panose="02010600030101010101" pitchFamily="2" charset="-122"/>
                <a:sym typeface="+mn-ea"/>
              </a:rPr>
              <a:t>；</a:t>
            </a:r>
            <a:r>
              <a:rPr lang="zh-CN" altLang="en-US" sz="2000" b="1" dirty="0">
                <a:solidFill>
                  <a:srgbClr val="002060"/>
                </a:solidFill>
                <a:latin typeface="宋体" panose="02010600030101010101" pitchFamily="2" charset="-122"/>
                <a:ea typeface="宋体" panose="02010600030101010101" pitchFamily="2" charset="-122"/>
              </a:rPr>
              <a:t>官僚贵族享有蠲免租庸调的特权。）</a:t>
            </a:r>
            <a:endParaRPr lang="en-US" altLang="zh-CN" sz="2000" b="1" dirty="0">
              <a:solidFill>
                <a:srgbClr val="002060"/>
              </a:solidFill>
              <a:latin typeface="宋体" panose="02010600030101010101" pitchFamily="2" charset="-122"/>
              <a:ea typeface="宋体" panose="02010600030101010101" pitchFamily="2" charset="-122"/>
            </a:endParaRPr>
          </a:p>
        </p:txBody>
      </p:sp>
      <p:sp>
        <p:nvSpPr>
          <p:cNvPr id="4" name="TextBox 3"/>
          <p:cNvSpPr txBox="1"/>
          <p:nvPr/>
        </p:nvSpPr>
        <p:spPr>
          <a:xfrm>
            <a:off x="26957" y="41823"/>
            <a:ext cx="3063974" cy="677104"/>
          </a:xfrm>
          <a:prstGeom prst="rect">
            <a:avLst/>
          </a:prstGeom>
          <a:noFill/>
        </p:spPr>
        <p:txBody>
          <a:bodyPr wrap="square" lIns="121917" tIns="60958" rIns="121917" bIns="60958" rtlCol="0">
            <a:spAutoFit/>
          </a:bodyPr>
          <a:lstStyle/>
          <a:p>
            <a:r>
              <a:rPr lang="zh-CN" altLang="en-US" sz="3600" b="1" dirty="0">
                <a:solidFill>
                  <a:srgbClr val="FF0000"/>
                </a:solidFill>
                <a:latin typeface="华文彩云" pitchFamily="2" charset="-122"/>
                <a:ea typeface="华文彩云" pitchFamily="2" charset="-122"/>
              </a:rPr>
              <a:t>知识拓展：</a:t>
            </a:r>
          </a:p>
        </p:txBody>
      </p:sp>
      <p:cxnSp>
        <p:nvCxnSpPr>
          <p:cNvPr id="5" name="直接连接符 4"/>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3" name="矩形 2"/>
          <p:cNvSpPr/>
          <p:nvPr/>
        </p:nvSpPr>
        <p:spPr>
          <a:xfrm>
            <a:off x="176010" y="1260574"/>
            <a:ext cx="11453611" cy="1477328"/>
          </a:xfrm>
          <a:prstGeom prst="rect">
            <a:avLst/>
          </a:prstGeom>
          <a:ln w="25400">
            <a:solidFill>
              <a:srgbClr val="00B050"/>
            </a:solidFill>
          </a:ln>
        </p:spPr>
        <p:txBody>
          <a:bodyPr wrap="square">
            <a:spAutoFit/>
          </a:bodyPr>
          <a:lstStyle/>
          <a:p>
            <a:pPr fontAlgn="base">
              <a:lnSpc>
                <a:spcPct val="150000"/>
              </a:lnSpc>
            </a:pPr>
            <a:r>
              <a:rPr lang="zh-CN" altLang="en-US" sz="2000" b="1" dirty="0">
                <a:solidFill>
                  <a:srgbClr val="002060"/>
                </a:solidFill>
                <a:latin typeface="宋体" pitchFamily="2" charset="-122"/>
                <a:ea typeface="宋体" pitchFamily="2" charset="-122"/>
                <a:cs typeface="楷体" panose="02010609060101010101" charset="-122"/>
              </a:rPr>
              <a:t>赋役之法：每丁岁入租粟二石。调则随乡土所产，绫绢絁各二丈，布加五分之一。输绫绢絁者，兼调绵三两；输布者，麻三斤。凡丁，岁役二旬。若不役，则收其佣，每日三尺。 </a:t>
            </a:r>
          </a:p>
          <a:p>
            <a:pPr fontAlgn="base">
              <a:lnSpc>
                <a:spcPct val="150000"/>
              </a:lnSpc>
            </a:pPr>
            <a:r>
              <a:rPr lang="zh-CN" altLang="en-US" sz="2000" b="1" dirty="0">
                <a:solidFill>
                  <a:srgbClr val="002060"/>
                </a:solidFill>
                <a:latin typeface="宋体" pitchFamily="2" charset="-122"/>
                <a:ea typeface="宋体" pitchFamily="2" charset="-122"/>
                <a:cs typeface="楷体" panose="02010609060101010101" charset="-122"/>
              </a:rPr>
              <a:t>                                                         </a:t>
            </a:r>
            <a:r>
              <a:rPr lang="en-US" altLang="zh-CN" sz="2000" b="1" dirty="0">
                <a:solidFill>
                  <a:srgbClr val="002060"/>
                </a:solidFill>
                <a:latin typeface="宋体" pitchFamily="2" charset="-122"/>
                <a:ea typeface="宋体" pitchFamily="2" charset="-122"/>
                <a:cs typeface="楷体" panose="02010609060101010101" charset="-122"/>
              </a:rPr>
              <a:t>——《</a:t>
            </a:r>
            <a:r>
              <a:rPr lang="zh-CN" altLang="en-US" sz="2000" b="1" dirty="0">
                <a:solidFill>
                  <a:srgbClr val="002060"/>
                </a:solidFill>
                <a:latin typeface="宋体" pitchFamily="2" charset="-122"/>
                <a:ea typeface="宋体" pitchFamily="2" charset="-122"/>
                <a:cs typeface="楷体" panose="02010609060101010101" charset="-122"/>
              </a:rPr>
              <a:t>旧唐书</a:t>
            </a:r>
            <a:r>
              <a:rPr lang="en-US" altLang="zh-CN" sz="2000" b="1" dirty="0">
                <a:solidFill>
                  <a:srgbClr val="002060"/>
                </a:solidFill>
                <a:latin typeface="宋体" pitchFamily="2" charset="-122"/>
                <a:ea typeface="宋体" pitchFamily="2" charset="-122"/>
                <a:cs typeface="楷体" panose="02010609060101010101" charset="-122"/>
              </a:rPr>
              <a:t>.</a:t>
            </a:r>
            <a:r>
              <a:rPr lang="zh-CN" altLang="en-US" sz="2000" b="1" dirty="0">
                <a:solidFill>
                  <a:srgbClr val="002060"/>
                </a:solidFill>
                <a:latin typeface="宋体" pitchFamily="2" charset="-122"/>
                <a:ea typeface="宋体" pitchFamily="2" charset="-122"/>
                <a:cs typeface="楷体" panose="02010609060101010101" charset="-122"/>
              </a:rPr>
              <a:t>食货志上</a:t>
            </a:r>
            <a:r>
              <a:rPr lang="en-US" altLang="zh-CN" sz="2000" b="1" dirty="0">
                <a:solidFill>
                  <a:srgbClr val="002060"/>
                </a:solidFill>
                <a:latin typeface="宋体" pitchFamily="2" charset="-122"/>
                <a:ea typeface="宋体" pitchFamily="2" charset="-122"/>
                <a:cs typeface="楷体" panose="02010609060101010101" charset="-122"/>
              </a:rPr>
              <a:t>》</a:t>
            </a:r>
            <a:endParaRPr lang="zh-CN" altLang="en-US" sz="2000" b="1" dirty="0">
              <a:solidFill>
                <a:srgbClr val="002060"/>
              </a:solidFill>
              <a:latin typeface="宋体" pitchFamily="2" charset="-122"/>
              <a:ea typeface="宋体" pitchFamily="2" charset="-122"/>
              <a:cs typeface="楷体" panose="02010609060101010101" charset="-122"/>
            </a:endParaRPr>
          </a:p>
        </p:txBody>
      </p:sp>
    </p:spTree>
    <p:extLst>
      <p:ext uri="{BB962C8B-B14F-4D97-AF65-F5344CB8AC3E}">
        <p14:creationId xmlns:p14="http://schemas.microsoft.com/office/powerpoint/2010/main" val="1785101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6" name="直接连接符 5"/>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7" name="矩形 6"/>
          <p:cNvSpPr/>
          <p:nvPr/>
        </p:nvSpPr>
        <p:spPr>
          <a:xfrm>
            <a:off x="34290" y="204920"/>
            <a:ext cx="4716356" cy="584775"/>
          </a:xfrm>
          <a:prstGeom prst="rect">
            <a:avLst/>
          </a:prstGeom>
        </p:spPr>
        <p:txBody>
          <a:bodyPr wrap="none">
            <a:spAutoFit/>
          </a:bodyPr>
          <a:lstStyle/>
          <a:p>
            <a:r>
              <a:rPr lang="zh-CN" altLang="en-US" sz="3200" b="1" dirty="0">
                <a:solidFill>
                  <a:srgbClr val="FF0000"/>
                </a:solidFill>
                <a:latin typeface="方正姚体" pitchFamily="2" charset="-122"/>
                <a:ea typeface="方正姚体" pitchFamily="2" charset="-122"/>
                <a:sym typeface="+mn-ea"/>
              </a:rPr>
              <a:t>一、中国古代的赋役制度</a:t>
            </a:r>
            <a:endParaRPr lang="zh-CN" altLang="en-US" sz="3200" b="1" dirty="0">
              <a:solidFill>
                <a:srgbClr val="FF0000"/>
              </a:solidFill>
              <a:latin typeface="方正姚体" pitchFamily="2" charset="-122"/>
              <a:ea typeface="方正姚体" pitchFamily="2" charset="-122"/>
            </a:endParaRPr>
          </a:p>
        </p:txBody>
      </p:sp>
      <p:sp>
        <p:nvSpPr>
          <p:cNvPr id="4" name="文本框 9"/>
          <p:cNvSpPr txBox="1"/>
          <p:nvPr/>
        </p:nvSpPr>
        <p:spPr>
          <a:xfrm>
            <a:off x="228600" y="995895"/>
            <a:ext cx="9113392" cy="523220"/>
          </a:xfrm>
          <a:prstGeom prst="rect">
            <a:avLst/>
          </a:prstGeom>
          <a:noFill/>
          <a:ln>
            <a:noFill/>
          </a:ln>
        </p:spPr>
        <p:txBody>
          <a:bodyPr wrap="none" rtlCol="0" anchor="t">
            <a:spAutoFit/>
          </a:bodyPr>
          <a:lstStyle/>
          <a:p>
            <a:pPr algn="l"/>
            <a:r>
              <a:rPr lang="en-US" altLang="zh-CN" sz="2800" b="1" dirty="0">
                <a:solidFill>
                  <a:srgbClr val="FF0000"/>
                </a:solidFill>
                <a:uFillTx/>
                <a:latin typeface="方正姚体" pitchFamily="2" charset="-122"/>
                <a:ea typeface="方正姚体" pitchFamily="2" charset="-122"/>
                <a:sym typeface="+mn-ea"/>
              </a:rPr>
              <a:t>3</a:t>
            </a:r>
            <a:r>
              <a:rPr lang="zh-CN" altLang="en-US" sz="2800" b="1" dirty="0">
                <a:solidFill>
                  <a:srgbClr val="FF0000"/>
                </a:solidFill>
                <a:uFillTx/>
                <a:latin typeface="方正姚体" pitchFamily="2" charset="-122"/>
                <a:ea typeface="方正姚体" pitchFamily="2" charset="-122"/>
                <a:sym typeface="+mn-ea"/>
              </a:rPr>
              <a:t>、隋唐时期的赋役制度：</a:t>
            </a:r>
            <a:r>
              <a:rPr lang="zh-CN" altLang="en-US" sz="2800" b="1" dirty="0">
                <a:solidFill>
                  <a:srgbClr val="002060"/>
                </a:solidFill>
                <a:latin typeface="方正姚体" pitchFamily="2" charset="-122"/>
                <a:ea typeface="方正姚体" pitchFamily="2" charset="-122"/>
                <a:sym typeface="+mn-ea"/>
              </a:rPr>
              <a:t>租调制、租庸调制</a:t>
            </a:r>
            <a:r>
              <a:rPr lang="en-US" altLang="zh-CN" sz="2800" b="1" dirty="0">
                <a:solidFill>
                  <a:srgbClr val="002060"/>
                </a:solidFill>
                <a:latin typeface="方正姚体" pitchFamily="2" charset="-122"/>
                <a:ea typeface="方正姚体" pitchFamily="2" charset="-122"/>
                <a:sym typeface="+mn-ea"/>
              </a:rPr>
              <a:t>——</a:t>
            </a:r>
            <a:r>
              <a:rPr lang="zh-CN" altLang="en-US" sz="2800" b="1" dirty="0">
                <a:solidFill>
                  <a:srgbClr val="002060"/>
                </a:solidFill>
                <a:latin typeface="方正姚体" pitchFamily="2" charset="-122"/>
                <a:ea typeface="方正姚体" pitchFamily="2" charset="-122"/>
                <a:sym typeface="+mn-ea"/>
              </a:rPr>
              <a:t>两税法</a:t>
            </a:r>
            <a:r>
              <a:rPr lang="en-US" altLang="zh-CN" sz="2800" b="1" dirty="0">
                <a:solidFill>
                  <a:srgbClr val="002060"/>
                </a:solidFill>
                <a:uFillTx/>
                <a:latin typeface="方正姚体" pitchFamily="2" charset="-122"/>
                <a:ea typeface="方正姚体" pitchFamily="2" charset="-122"/>
                <a:sym typeface="+mn-ea"/>
              </a:rPr>
              <a:t> </a:t>
            </a:r>
          </a:p>
        </p:txBody>
      </p:sp>
      <p:sp>
        <p:nvSpPr>
          <p:cNvPr id="5" name="文本框 4"/>
          <p:cNvSpPr txBox="1"/>
          <p:nvPr/>
        </p:nvSpPr>
        <p:spPr>
          <a:xfrm>
            <a:off x="228600" y="1616827"/>
            <a:ext cx="2463085" cy="523220"/>
          </a:xfrm>
          <a:prstGeom prst="rect">
            <a:avLst/>
          </a:prstGeom>
          <a:noFill/>
          <a:ln w="15875">
            <a:noFill/>
          </a:ln>
        </p:spPr>
        <p:txBody>
          <a:bodyPr wrap="square" rtlCol="0" anchor="t">
            <a:spAutoFit/>
          </a:bodyPr>
          <a:lstStyle/>
          <a:p>
            <a:r>
              <a:rPr lang="zh-CN" altLang="en-US" sz="2800" b="1" dirty="0">
                <a:solidFill>
                  <a:srgbClr val="FF0000"/>
                </a:solidFill>
                <a:latin typeface="宋体" pitchFamily="2" charset="-122"/>
                <a:ea typeface="宋体" pitchFamily="2" charset="-122"/>
                <a:sym typeface="+mn-ea"/>
              </a:rPr>
              <a:t>（</a:t>
            </a:r>
            <a:r>
              <a:rPr lang="en-US" altLang="zh-CN" sz="2800" b="1" dirty="0">
                <a:solidFill>
                  <a:srgbClr val="FF0000"/>
                </a:solidFill>
                <a:latin typeface="宋体" pitchFamily="2" charset="-122"/>
                <a:ea typeface="宋体" pitchFamily="2" charset="-122"/>
                <a:sym typeface="+mn-ea"/>
              </a:rPr>
              <a:t>2</a:t>
            </a:r>
            <a:r>
              <a:rPr lang="zh-CN" altLang="en-US" sz="2800" b="1" dirty="0">
                <a:solidFill>
                  <a:srgbClr val="FF0000"/>
                </a:solidFill>
                <a:latin typeface="宋体" pitchFamily="2" charset="-122"/>
                <a:ea typeface="宋体" pitchFamily="2" charset="-122"/>
                <a:sym typeface="+mn-ea"/>
              </a:rPr>
              <a:t>）两税法</a:t>
            </a:r>
            <a:endParaRPr lang="zh-CN" altLang="en-US" sz="2800" dirty="0">
              <a:solidFill>
                <a:srgbClr val="FF0000"/>
              </a:solidFill>
              <a:latin typeface="宋体" pitchFamily="2" charset="-122"/>
              <a:ea typeface="宋体" pitchFamily="2" charset="-122"/>
            </a:endParaRPr>
          </a:p>
        </p:txBody>
      </p:sp>
      <p:sp>
        <p:nvSpPr>
          <p:cNvPr id="2" name="矩形 1"/>
          <p:cNvSpPr/>
          <p:nvPr/>
        </p:nvSpPr>
        <p:spPr>
          <a:xfrm>
            <a:off x="394951" y="2138839"/>
            <a:ext cx="11402095" cy="2221762"/>
          </a:xfrm>
          <a:prstGeom prst="rect">
            <a:avLst/>
          </a:prstGeom>
        </p:spPr>
        <p:txBody>
          <a:bodyPr wrap="square">
            <a:spAutoFit/>
          </a:bodyPr>
          <a:lstStyle/>
          <a:p>
            <a:pPr>
              <a:lnSpc>
                <a:spcPct val="150000"/>
              </a:lnSpc>
            </a:pPr>
            <a:r>
              <a:rPr lang="zh-CN" altLang="en-US" sz="2400" b="1" dirty="0">
                <a:solidFill>
                  <a:srgbClr val="FF0000"/>
                </a:solidFill>
                <a:latin typeface="宋体"/>
                <a:ea typeface="宋体"/>
                <a:cs typeface="Times New Roman" panose="02020603050405020304" pitchFamily="18" charset="0"/>
                <a:sym typeface="+mn-ea"/>
              </a:rPr>
              <a:t>①</a:t>
            </a:r>
            <a:r>
              <a:rPr lang="zh-CN" altLang="en-US" sz="2400" b="1" dirty="0">
                <a:solidFill>
                  <a:srgbClr val="FF0000"/>
                </a:solidFill>
                <a:latin typeface="宋体" panose="02010600030101010101" pitchFamily="2" charset="-122"/>
                <a:ea typeface="宋体" panose="02010600030101010101" pitchFamily="2" charset="-122"/>
                <a:cs typeface="Times New Roman" panose="02020603050405020304" pitchFamily="18" charset="0"/>
                <a:sym typeface="+mn-ea"/>
              </a:rPr>
              <a:t>背景、目的：</a:t>
            </a:r>
            <a:endParaRPr lang="en-US" altLang="zh-CN" sz="2400" b="1" dirty="0">
              <a:solidFill>
                <a:srgbClr val="FF0000"/>
              </a:solidFill>
              <a:latin typeface="宋体" panose="02010600030101010101" pitchFamily="2" charset="-122"/>
              <a:ea typeface="宋体" panose="02010600030101010101" pitchFamily="2" charset="-122"/>
              <a:cs typeface="Times New Roman" panose="02020603050405020304" pitchFamily="18" charset="0"/>
              <a:sym typeface="+mn-ea"/>
            </a:endParaRPr>
          </a:p>
          <a:p>
            <a:pPr>
              <a:lnSpc>
                <a:spcPct val="150000"/>
              </a:lnSpc>
            </a:pPr>
            <a:r>
              <a:rPr lang="zh-CN" altLang="en-US" sz="2400" b="1" dirty="0">
                <a:solidFill>
                  <a:srgbClr val="FF0000"/>
                </a:solidFill>
                <a:latin typeface="宋体" panose="02010600030101010101" pitchFamily="2" charset="-122"/>
                <a:ea typeface="宋体" panose="02010600030101010101" pitchFamily="2" charset="-122"/>
                <a:cs typeface="Times New Roman" panose="02020603050405020304" pitchFamily="18" charset="0"/>
                <a:sym typeface="+mn-ea"/>
              </a:rPr>
              <a:t>背景：</a:t>
            </a:r>
            <a:r>
              <a:rPr lang="en-US" altLang="zh-CN" sz="2400" b="1" dirty="0" err="1">
                <a:solidFill>
                  <a:srgbClr val="002060"/>
                </a:solidFill>
                <a:latin typeface="宋体" panose="02010600030101010101" pitchFamily="2" charset="-122"/>
                <a:ea typeface="宋体" panose="02010600030101010101" pitchFamily="2" charset="-122"/>
                <a:cs typeface="Times New Roman" panose="02020603050405020304" pitchFamily="18" charset="0"/>
                <a:sym typeface="+mn-ea"/>
              </a:rPr>
              <a:t>唐朝</a:t>
            </a:r>
            <a:r>
              <a:rPr lang="zh-CN" altLang="en-US" sz="2400" b="1" dirty="0">
                <a:solidFill>
                  <a:srgbClr val="002060"/>
                </a:solidFill>
                <a:latin typeface="宋体" panose="02010600030101010101" pitchFamily="2" charset="-122"/>
                <a:ea typeface="宋体" panose="02010600030101010101" pitchFamily="2" charset="-122"/>
                <a:cs typeface="Times New Roman" panose="02020603050405020304" pitchFamily="18" charset="0"/>
                <a:sym typeface="+mn-ea"/>
              </a:rPr>
              <a:t>中</a:t>
            </a:r>
            <a:r>
              <a:rPr lang="en-US" altLang="zh-CN" sz="2400" b="1" dirty="0" err="1">
                <a:solidFill>
                  <a:srgbClr val="002060"/>
                </a:solidFill>
                <a:latin typeface="宋体" panose="02010600030101010101" pitchFamily="2" charset="-122"/>
                <a:ea typeface="宋体" panose="02010600030101010101" pitchFamily="2" charset="-122"/>
                <a:cs typeface="Times New Roman" panose="02020603050405020304" pitchFamily="18" charset="0"/>
                <a:sym typeface="+mn-ea"/>
              </a:rPr>
              <a:t>后期</a:t>
            </a:r>
            <a:r>
              <a:rPr lang="zh-CN" altLang="en-US" sz="2400" b="1" dirty="0">
                <a:solidFill>
                  <a:srgbClr val="002060"/>
                </a:solidFill>
                <a:latin typeface="宋体" panose="02010600030101010101" pitchFamily="2" charset="-122"/>
                <a:ea typeface="宋体" panose="02010600030101010101" pitchFamily="2" charset="-122"/>
                <a:cs typeface="Times New Roman" panose="02020603050405020304" pitchFamily="18" charset="0"/>
                <a:sym typeface="+mn-ea"/>
              </a:rPr>
              <a:t>，</a:t>
            </a:r>
            <a:r>
              <a:rPr lang="en-US" altLang="zh-CN" sz="2400" b="1" dirty="0" err="1">
                <a:solidFill>
                  <a:srgbClr val="002060"/>
                </a:solidFill>
                <a:latin typeface="宋体" panose="02010600030101010101" pitchFamily="2" charset="-122"/>
                <a:ea typeface="宋体" panose="02010600030101010101" pitchFamily="2" charset="-122"/>
                <a:cs typeface="Times New Roman" panose="02020603050405020304" pitchFamily="18" charset="0"/>
                <a:sym typeface="+mn-ea"/>
              </a:rPr>
              <a:t>土地</a:t>
            </a:r>
            <a:r>
              <a:rPr lang="zh-CN" altLang="en-US" sz="2400" b="1" dirty="0">
                <a:solidFill>
                  <a:srgbClr val="002060"/>
                </a:solidFill>
                <a:latin typeface="宋体" panose="02010600030101010101" pitchFamily="2" charset="-122"/>
                <a:ea typeface="宋体" panose="02010600030101010101" pitchFamily="2" charset="-122"/>
                <a:cs typeface="Times New Roman" panose="02020603050405020304" pitchFamily="18" charset="0"/>
                <a:sym typeface="+mn-ea"/>
              </a:rPr>
              <a:t>买卖和</a:t>
            </a:r>
            <a:r>
              <a:rPr lang="en-US" altLang="zh-CN" sz="2400" b="1" dirty="0" err="1">
                <a:solidFill>
                  <a:srgbClr val="002060"/>
                </a:solidFill>
                <a:latin typeface="宋体" panose="02010600030101010101" pitchFamily="2" charset="-122"/>
                <a:ea typeface="宋体" panose="02010600030101010101" pitchFamily="2" charset="-122"/>
                <a:cs typeface="Times New Roman" panose="02020603050405020304" pitchFamily="18" charset="0"/>
                <a:sym typeface="+mn-ea"/>
              </a:rPr>
              <a:t>兼并严重，政府</a:t>
            </a:r>
            <a:r>
              <a:rPr lang="zh-CN" altLang="en-US" sz="2400" b="1" dirty="0">
                <a:solidFill>
                  <a:srgbClr val="002060"/>
                </a:solidFill>
                <a:latin typeface="宋体" panose="02010600030101010101" pitchFamily="2" charset="-122"/>
                <a:ea typeface="宋体" panose="02010600030101010101" pitchFamily="2" charset="-122"/>
                <a:cs typeface="Times New Roman" panose="02020603050405020304" pitchFamily="18" charset="0"/>
                <a:sym typeface="+mn-ea"/>
              </a:rPr>
              <a:t>直接支配的土地日益减少，</a:t>
            </a:r>
            <a:r>
              <a:rPr lang="en-US" altLang="zh-CN" sz="2400" b="1" dirty="0" err="1">
                <a:solidFill>
                  <a:srgbClr val="002060"/>
                </a:solidFill>
                <a:latin typeface="宋体" panose="02010600030101010101" pitchFamily="2" charset="-122"/>
                <a:ea typeface="宋体" panose="02010600030101010101" pitchFamily="2" charset="-122"/>
                <a:cs typeface="Times New Roman" panose="02020603050405020304" pitchFamily="18" charset="0"/>
                <a:sym typeface="+mn-ea"/>
              </a:rPr>
              <a:t>均田制</a:t>
            </a:r>
            <a:r>
              <a:rPr lang="zh-CN" altLang="en-US" sz="2400" b="1" dirty="0">
                <a:solidFill>
                  <a:srgbClr val="002060"/>
                </a:solidFill>
                <a:latin typeface="宋体" panose="02010600030101010101" pitchFamily="2" charset="-122"/>
                <a:ea typeface="宋体" panose="02010600030101010101" pitchFamily="2" charset="-122"/>
                <a:cs typeface="Times New Roman" panose="02020603050405020304" pitchFamily="18" charset="0"/>
                <a:sym typeface="+mn-ea"/>
              </a:rPr>
              <a:t>无法推行，</a:t>
            </a:r>
            <a:r>
              <a:rPr lang="en-US" altLang="zh-CN" sz="2400" b="1" dirty="0" err="1">
                <a:solidFill>
                  <a:srgbClr val="002060"/>
                </a:solidFill>
                <a:latin typeface="宋体" panose="02010600030101010101" pitchFamily="2" charset="-122"/>
                <a:ea typeface="宋体" panose="02010600030101010101" pitchFamily="2" charset="-122"/>
                <a:cs typeface="Times New Roman" panose="02020603050405020304" pitchFamily="18" charset="0"/>
                <a:sym typeface="+mn-ea"/>
              </a:rPr>
              <a:t>租庸调制也无法维持</a:t>
            </a:r>
            <a:r>
              <a:rPr lang="zh-CN" altLang="en-US" sz="2400" b="1" dirty="0">
                <a:solidFill>
                  <a:srgbClr val="002060"/>
                </a:solidFill>
                <a:latin typeface="宋体" panose="02010600030101010101" pitchFamily="2" charset="-122"/>
                <a:ea typeface="宋体" panose="02010600030101010101" pitchFamily="2" charset="-122"/>
                <a:cs typeface="Times New Roman" panose="02020603050405020304" pitchFamily="18" charset="0"/>
                <a:sym typeface="+mn-ea"/>
              </a:rPr>
              <a:t>，</a:t>
            </a:r>
            <a:r>
              <a:rPr lang="en-US" altLang="zh-CN" sz="2400" b="1" dirty="0" err="1">
                <a:solidFill>
                  <a:srgbClr val="002060"/>
                </a:solidFill>
                <a:latin typeface="宋体" panose="02010600030101010101" pitchFamily="2" charset="-122"/>
                <a:ea typeface="宋体" panose="02010600030101010101" pitchFamily="2" charset="-122"/>
                <a:cs typeface="Times New Roman" panose="02020603050405020304" pitchFamily="18" charset="0"/>
                <a:sym typeface="+mn-ea"/>
              </a:rPr>
              <a:t>国家财政收入</a:t>
            </a:r>
            <a:r>
              <a:rPr lang="zh-CN" altLang="en-US" sz="2400" b="1" dirty="0">
                <a:solidFill>
                  <a:srgbClr val="002060"/>
                </a:solidFill>
                <a:latin typeface="宋体" panose="02010600030101010101" pitchFamily="2" charset="-122"/>
                <a:ea typeface="宋体" panose="02010600030101010101" pitchFamily="2" charset="-122"/>
                <a:cs typeface="Times New Roman" panose="02020603050405020304" pitchFamily="18" charset="0"/>
                <a:sym typeface="+mn-ea"/>
              </a:rPr>
              <a:t>锐降</a:t>
            </a:r>
            <a:r>
              <a:rPr lang="en-US" altLang="zh-CN" sz="2400" b="1" dirty="0">
                <a:solidFill>
                  <a:srgbClr val="002060"/>
                </a:solidFill>
                <a:latin typeface="宋体" panose="02010600030101010101" pitchFamily="2" charset="-122"/>
                <a:ea typeface="宋体" panose="02010600030101010101" pitchFamily="2" charset="-122"/>
                <a:cs typeface="Times New Roman" panose="02020603050405020304" pitchFamily="18" charset="0"/>
                <a:sym typeface="+mn-ea"/>
              </a:rPr>
              <a:t>。</a:t>
            </a:r>
          </a:p>
          <a:p>
            <a:pPr>
              <a:lnSpc>
                <a:spcPct val="150000"/>
              </a:lnSpc>
            </a:pPr>
            <a:r>
              <a:rPr lang="zh-CN" altLang="en-US" sz="2400" b="1" dirty="0">
                <a:solidFill>
                  <a:srgbClr val="FF0000"/>
                </a:solidFill>
                <a:latin typeface="宋体" panose="02010600030101010101" pitchFamily="2" charset="-122"/>
                <a:ea typeface="宋体" panose="02010600030101010101" pitchFamily="2" charset="-122"/>
                <a:cs typeface="Times New Roman" panose="02020603050405020304" pitchFamily="18" charset="0"/>
                <a:sym typeface="+mn-ea"/>
              </a:rPr>
              <a:t>目的：</a:t>
            </a:r>
            <a:r>
              <a:rPr lang="zh-CN" altLang="en-US" sz="2400" b="1" dirty="0">
                <a:solidFill>
                  <a:srgbClr val="002060"/>
                </a:solidFill>
                <a:latin typeface="宋体" panose="02010600030101010101" pitchFamily="2" charset="-122"/>
                <a:ea typeface="宋体" panose="02010600030101010101" pitchFamily="2" charset="-122"/>
                <a:cs typeface="Times New Roman" panose="02020603050405020304" pitchFamily="18" charset="0"/>
                <a:sym typeface="+mn-ea"/>
              </a:rPr>
              <a:t>缓和矛盾，增加政府财政收入。</a:t>
            </a:r>
            <a:endParaRPr lang="en-US" altLang="zh-CN" sz="2400" b="1" dirty="0">
              <a:solidFill>
                <a:srgbClr val="002060"/>
              </a:solid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8" name="矩形 7"/>
          <p:cNvSpPr/>
          <p:nvPr/>
        </p:nvSpPr>
        <p:spPr>
          <a:xfrm>
            <a:off x="228600" y="4592823"/>
            <a:ext cx="9456313" cy="492438"/>
          </a:xfrm>
          <a:prstGeom prst="rect">
            <a:avLst/>
          </a:prstGeom>
        </p:spPr>
        <p:txBody>
          <a:bodyPr wrap="square" lIns="121917" tIns="60958" rIns="121917" bIns="60958">
            <a:spAutoFit/>
          </a:bodyPr>
          <a:lstStyle/>
          <a:p>
            <a:r>
              <a:rPr lang="zh-CN" altLang="en-US" sz="2400" b="1" dirty="0">
                <a:solidFill>
                  <a:srgbClr val="FF0000"/>
                </a:solidFill>
                <a:latin typeface="宋体"/>
                <a:ea typeface="宋体"/>
                <a:sym typeface="+mn-ea"/>
              </a:rPr>
              <a:t>②</a:t>
            </a:r>
            <a:r>
              <a:rPr lang="zh-CN" altLang="en-US" sz="2400" b="1" dirty="0">
                <a:solidFill>
                  <a:srgbClr val="FF0000"/>
                </a:solidFill>
                <a:latin typeface="宋体" panose="02010600030101010101" pitchFamily="2" charset="-122"/>
                <a:ea typeface="宋体" panose="02010600030101010101" pitchFamily="2" charset="-122"/>
                <a:sym typeface="+mn-ea"/>
              </a:rPr>
              <a:t>时间：</a:t>
            </a:r>
            <a:r>
              <a:rPr lang="zh-CN" altLang="en-US" sz="2400" b="1" dirty="0">
                <a:solidFill>
                  <a:srgbClr val="002060"/>
                </a:solidFill>
                <a:latin typeface="宋体" panose="02010600030101010101" pitchFamily="2" charset="-122"/>
                <a:ea typeface="宋体" panose="02010600030101010101" pitchFamily="2" charset="-122"/>
                <a:sym typeface="+mn-ea"/>
              </a:rPr>
              <a:t>780年，唐德宗采用宰相杨炎建议，颁行“两税法”。</a:t>
            </a:r>
          </a:p>
        </p:txBody>
      </p:sp>
      <p:sp>
        <p:nvSpPr>
          <p:cNvPr id="10" name="TextBox 9"/>
          <p:cNvSpPr txBox="1"/>
          <p:nvPr/>
        </p:nvSpPr>
        <p:spPr>
          <a:xfrm>
            <a:off x="317676" y="5306096"/>
            <a:ext cx="11556643" cy="1113766"/>
          </a:xfrm>
          <a:prstGeom prst="rect">
            <a:avLst/>
          </a:prstGeom>
          <a:noFill/>
        </p:spPr>
        <p:txBody>
          <a:bodyPr wrap="square" rtlCol="0">
            <a:spAutoFit/>
          </a:bodyPr>
          <a:lstStyle/>
          <a:p>
            <a:pPr>
              <a:lnSpc>
                <a:spcPct val="150000"/>
              </a:lnSpc>
            </a:pPr>
            <a:r>
              <a:rPr lang="en-US" altLang="zh-CN" sz="2400" b="1" dirty="0">
                <a:solidFill>
                  <a:srgbClr val="FF0000"/>
                </a:solidFill>
                <a:latin typeface="宋体" pitchFamily="2" charset="-122"/>
                <a:ea typeface="宋体" pitchFamily="2" charset="-122"/>
              </a:rPr>
              <a:t>③</a:t>
            </a:r>
            <a:r>
              <a:rPr lang="zh-CN" altLang="en-US" sz="2400" b="1" dirty="0">
                <a:solidFill>
                  <a:srgbClr val="FF0000"/>
                </a:solidFill>
                <a:latin typeface="宋体" pitchFamily="2" charset="-122"/>
                <a:ea typeface="宋体" pitchFamily="2" charset="-122"/>
              </a:rPr>
              <a:t>内容：</a:t>
            </a:r>
            <a:r>
              <a:rPr lang="zh-CN" altLang="en-US" sz="2400" b="1" dirty="0">
                <a:solidFill>
                  <a:srgbClr val="002060"/>
                </a:solidFill>
                <a:latin typeface="宋体" pitchFamily="2" charset="-122"/>
                <a:ea typeface="宋体" pitchFamily="2" charset="-122"/>
              </a:rPr>
              <a:t>以国家财政支出确定赋税总额，然后将总额分解到各地，按田亩征收地税，按人丁、资产征收户税，分夏秋两次征收。</a:t>
            </a:r>
            <a:r>
              <a:rPr lang="zh-CN" altLang="en-US" sz="2400" b="1" dirty="0">
                <a:solidFill>
                  <a:srgbClr val="FF0000"/>
                </a:solidFill>
                <a:latin typeface="宋体" pitchFamily="2" charset="-122"/>
                <a:ea typeface="宋体" pitchFamily="2" charset="-122"/>
              </a:rPr>
              <a:t>（以土地和资产为宗）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358888" y="2995690"/>
            <a:ext cx="11650135" cy="1231102"/>
          </a:xfrm>
          <a:prstGeom prst="rect">
            <a:avLst/>
          </a:prstGeom>
          <a:noFill/>
        </p:spPr>
        <p:txBody>
          <a:bodyPr wrap="square" lIns="121917" tIns="60958" rIns="121917" bIns="60958" rtlCol="0" anchor="t">
            <a:spAutoFit/>
          </a:bodyPr>
          <a:lstStyle/>
          <a:p>
            <a:r>
              <a:rPr lang="zh-CN" altLang="en-US" sz="2400" b="1" dirty="0">
                <a:solidFill>
                  <a:srgbClr val="FF0000"/>
                </a:solidFill>
                <a:latin typeface="宋体" panose="02010600030101010101" pitchFamily="2" charset="-122"/>
                <a:ea typeface="宋体" panose="02010600030101010101" pitchFamily="2" charset="-122"/>
                <a:cs typeface="Times New Roman" panose="02020603050405020304" pitchFamily="18" charset="0"/>
                <a:sym typeface="+mn-ea"/>
              </a:rPr>
              <a:t>积极：</a:t>
            </a:r>
            <a:r>
              <a:rPr lang="zh-CN" altLang="en-US" sz="2400" b="1" dirty="0">
                <a:solidFill>
                  <a:srgbClr val="002060"/>
                </a:solidFill>
                <a:latin typeface="宋体" panose="02010600030101010101" pitchFamily="2" charset="-122"/>
                <a:ea typeface="宋体" panose="02010600030101010101" pitchFamily="2" charset="-122"/>
                <a:cs typeface="Times New Roman" panose="02020603050405020304" pitchFamily="18" charset="0"/>
                <a:sym typeface="+mn-ea"/>
              </a:rPr>
              <a:t>（</a:t>
            </a:r>
            <a:r>
              <a:rPr lang="en-US" altLang="zh-CN" sz="2400" b="1" dirty="0">
                <a:solidFill>
                  <a:srgbClr val="002060"/>
                </a:solidFill>
                <a:latin typeface="宋体" panose="02010600030101010101" pitchFamily="2" charset="-122"/>
                <a:ea typeface="宋体" panose="02010600030101010101" pitchFamily="2" charset="-122"/>
                <a:cs typeface="Times New Roman" panose="02020603050405020304" pitchFamily="18" charset="0"/>
                <a:sym typeface="+mn-ea"/>
              </a:rPr>
              <a:t>1</a:t>
            </a:r>
            <a:r>
              <a:rPr lang="zh-CN" altLang="en-US" sz="2400" b="1" dirty="0">
                <a:solidFill>
                  <a:srgbClr val="002060"/>
                </a:solidFill>
                <a:latin typeface="宋体" panose="02010600030101010101" pitchFamily="2" charset="-122"/>
                <a:ea typeface="宋体" panose="02010600030101010101" pitchFamily="2" charset="-122"/>
                <a:cs typeface="Times New Roman" panose="02020603050405020304" pitchFamily="18" charset="0"/>
                <a:sym typeface="+mn-ea"/>
              </a:rPr>
              <a:t>）</a:t>
            </a:r>
            <a:r>
              <a:rPr lang="en-US" altLang="zh-CN" sz="2400" b="1" dirty="0" err="1">
                <a:solidFill>
                  <a:srgbClr val="FF0000"/>
                </a:solidFill>
                <a:latin typeface="宋体" panose="02010600030101010101" pitchFamily="2" charset="-122"/>
                <a:ea typeface="宋体" panose="02010600030101010101" pitchFamily="2" charset="-122"/>
                <a:cs typeface="Times New Roman" panose="02020603050405020304" pitchFamily="18" charset="0"/>
                <a:sym typeface="+mn-ea"/>
              </a:rPr>
              <a:t>简化了</a:t>
            </a:r>
            <a:r>
              <a:rPr lang="zh-CN" altLang="en-US" sz="2400" b="1" dirty="0" err="1">
                <a:solidFill>
                  <a:srgbClr val="FF0000"/>
                </a:solidFill>
                <a:latin typeface="宋体" panose="02010600030101010101" pitchFamily="2" charset="-122"/>
                <a:ea typeface="宋体" panose="02010600030101010101" pitchFamily="2" charset="-122"/>
                <a:cs typeface="Times New Roman" panose="02020603050405020304" pitchFamily="18" charset="0"/>
                <a:sym typeface="+mn-ea"/>
              </a:rPr>
              <a:t>税收</a:t>
            </a:r>
            <a:r>
              <a:rPr lang="en-US" altLang="zh-CN" sz="2400" b="1" dirty="0" err="1">
                <a:solidFill>
                  <a:srgbClr val="FF0000"/>
                </a:solidFill>
                <a:latin typeface="宋体" panose="02010600030101010101" pitchFamily="2" charset="-122"/>
                <a:ea typeface="宋体" panose="02010600030101010101" pitchFamily="2" charset="-122"/>
                <a:cs typeface="Times New Roman" panose="02020603050405020304" pitchFamily="18" charset="0"/>
                <a:sym typeface="+mn-ea"/>
              </a:rPr>
              <a:t>名目</a:t>
            </a:r>
            <a:r>
              <a:rPr lang="en-US" altLang="zh-CN" sz="2400" b="1" dirty="0" err="1">
                <a:solidFill>
                  <a:srgbClr val="002060"/>
                </a:solidFill>
                <a:latin typeface="宋体" panose="02010600030101010101" pitchFamily="2" charset="-122"/>
                <a:ea typeface="宋体" panose="02010600030101010101" pitchFamily="2" charset="-122"/>
                <a:cs typeface="Times New Roman" panose="02020603050405020304" pitchFamily="18" charset="0"/>
                <a:sym typeface="+mn-ea"/>
              </a:rPr>
              <a:t>，扩大了</a:t>
            </a:r>
            <a:r>
              <a:rPr lang="zh-CN" altLang="en-US" sz="2400" b="1" dirty="0" err="1">
                <a:solidFill>
                  <a:srgbClr val="FF0000"/>
                </a:solidFill>
                <a:latin typeface="宋体" panose="02010600030101010101" pitchFamily="2" charset="-122"/>
                <a:ea typeface="宋体" panose="02010600030101010101" pitchFamily="2" charset="-122"/>
                <a:cs typeface="Times New Roman" panose="02020603050405020304" pitchFamily="18" charset="0"/>
                <a:sym typeface="+mn-ea"/>
              </a:rPr>
              <a:t>收税对象</a:t>
            </a:r>
            <a:r>
              <a:rPr lang="zh-CN" altLang="en-US" sz="2400" b="1" dirty="0" err="1">
                <a:solidFill>
                  <a:srgbClr val="002060"/>
                </a:solidFill>
                <a:latin typeface="宋体" panose="02010600030101010101" pitchFamily="2" charset="-122"/>
                <a:ea typeface="宋体" panose="02010600030101010101" pitchFamily="2" charset="-122"/>
                <a:cs typeface="Times New Roman" panose="02020603050405020304" pitchFamily="18" charset="0"/>
                <a:sym typeface="+mn-ea"/>
              </a:rPr>
              <a:t>，</a:t>
            </a:r>
            <a:r>
              <a:rPr lang="en-US" altLang="zh-CN" sz="2400" b="1" dirty="0" err="1">
                <a:solidFill>
                  <a:srgbClr val="002060"/>
                </a:solidFill>
                <a:latin typeface="宋体" panose="02010600030101010101" pitchFamily="2" charset="-122"/>
                <a:ea typeface="宋体" panose="02010600030101010101" pitchFamily="2" charset="-122"/>
                <a:cs typeface="Times New Roman" panose="02020603050405020304" pitchFamily="18" charset="0"/>
                <a:sym typeface="+mn-ea"/>
              </a:rPr>
              <a:t>保证了国家财政</a:t>
            </a:r>
            <a:r>
              <a:rPr lang="zh-CN" altLang="en-US" sz="2400" b="1" dirty="0" err="1">
                <a:solidFill>
                  <a:srgbClr val="002060"/>
                </a:solidFill>
                <a:latin typeface="宋体" panose="02010600030101010101" pitchFamily="2" charset="-122"/>
                <a:ea typeface="宋体" panose="02010600030101010101" pitchFamily="2" charset="-122"/>
                <a:cs typeface="Times New Roman" panose="02020603050405020304" pitchFamily="18" charset="0"/>
                <a:sym typeface="+mn-ea"/>
              </a:rPr>
              <a:t>收入</a:t>
            </a:r>
            <a:r>
              <a:rPr lang="en-US" altLang="zh-CN" sz="2400" b="1" dirty="0">
                <a:solidFill>
                  <a:srgbClr val="002060"/>
                </a:solidFill>
                <a:latin typeface="宋体" panose="02010600030101010101" pitchFamily="2" charset="-122"/>
                <a:ea typeface="宋体" panose="02010600030101010101" pitchFamily="2" charset="-122"/>
                <a:cs typeface="Times New Roman" panose="02020603050405020304" pitchFamily="18" charset="0"/>
                <a:sym typeface="+mn-ea"/>
              </a:rPr>
              <a:t>。</a:t>
            </a:r>
          </a:p>
          <a:p>
            <a:endParaRPr lang="zh-CN" altLang="zh-CN" sz="2400" b="1" dirty="0">
              <a:solidFill>
                <a:srgbClr val="00206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sz="2400" b="1" dirty="0">
                <a:solidFill>
                  <a:srgbClr val="002060"/>
                </a:solidFill>
                <a:latin typeface="宋体" panose="02010600030101010101" pitchFamily="2" charset="-122"/>
                <a:ea typeface="宋体" panose="02010600030101010101" pitchFamily="2" charset="-122"/>
                <a:cs typeface="Times New Roman" panose="02020603050405020304" pitchFamily="18" charset="0"/>
                <a:sym typeface="+mn-ea"/>
              </a:rPr>
              <a:t>       （</a:t>
            </a:r>
            <a:r>
              <a:rPr lang="en-US" altLang="zh-CN" sz="2400" b="1" dirty="0">
                <a:solidFill>
                  <a:srgbClr val="002060"/>
                </a:solidFill>
                <a:latin typeface="宋体" panose="02010600030101010101" pitchFamily="2" charset="-122"/>
                <a:ea typeface="宋体" panose="02010600030101010101" pitchFamily="2" charset="-122"/>
                <a:cs typeface="Times New Roman" panose="02020603050405020304" pitchFamily="18" charset="0"/>
                <a:sym typeface="+mn-ea"/>
              </a:rPr>
              <a:t>2</a:t>
            </a:r>
            <a:r>
              <a:rPr lang="zh-CN" altLang="en-US" sz="2400" b="1" dirty="0">
                <a:solidFill>
                  <a:srgbClr val="002060"/>
                </a:solidFill>
                <a:latin typeface="宋体" panose="02010600030101010101" pitchFamily="2" charset="-122"/>
                <a:ea typeface="宋体" panose="02010600030101010101" pitchFamily="2" charset="-122"/>
                <a:cs typeface="Times New Roman" panose="02020603050405020304" pitchFamily="18" charset="0"/>
                <a:sym typeface="+mn-ea"/>
              </a:rPr>
              <a:t>）</a:t>
            </a:r>
            <a:r>
              <a:rPr lang="en-US" altLang="zh-CN" sz="2400" b="1" dirty="0" err="1">
                <a:solidFill>
                  <a:srgbClr val="002060"/>
                </a:solidFill>
                <a:latin typeface="宋体" panose="02010600030101010101" pitchFamily="2" charset="-122"/>
                <a:ea typeface="宋体" panose="02010600030101010101" pitchFamily="2" charset="-122"/>
                <a:cs typeface="Times New Roman" panose="02020603050405020304" pitchFamily="18" charset="0"/>
                <a:sym typeface="+mn-ea"/>
              </a:rPr>
              <a:t>改变了战国以来</a:t>
            </a:r>
            <a:r>
              <a:rPr lang="en-US" altLang="zh-CN" sz="2400" b="1" dirty="0" err="1">
                <a:solidFill>
                  <a:srgbClr val="FF0000"/>
                </a:solidFill>
                <a:latin typeface="宋体" panose="02010600030101010101" pitchFamily="2" charset="-122"/>
                <a:ea typeface="宋体" panose="02010600030101010101" pitchFamily="2" charset="-122"/>
                <a:cs typeface="Times New Roman" panose="02020603050405020304" pitchFamily="18" charset="0"/>
                <a:sym typeface="+mn-ea"/>
              </a:rPr>
              <a:t>以人丁为主</a:t>
            </a:r>
            <a:r>
              <a:rPr lang="en-US" altLang="zh-CN" sz="2400" b="1" dirty="0" err="1">
                <a:solidFill>
                  <a:srgbClr val="002060"/>
                </a:solidFill>
                <a:latin typeface="宋体" panose="02010600030101010101" pitchFamily="2" charset="-122"/>
                <a:ea typeface="宋体" panose="02010600030101010101" pitchFamily="2" charset="-122"/>
                <a:cs typeface="Times New Roman" panose="02020603050405020304" pitchFamily="18" charset="0"/>
                <a:sym typeface="+mn-ea"/>
              </a:rPr>
              <a:t>的</a:t>
            </a:r>
            <a:r>
              <a:rPr lang="zh-CN" altLang="en-US" sz="2400" b="1" dirty="0" err="1">
                <a:solidFill>
                  <a:srgbClr val="002060"/>
                </a:solidFill>
                <a:latin typeface="宋体" panose="02010600030101010101" pitchFamily="2" charset="-122"/>
                <a:ea typeface="宋体" panose="02010600030101010101" pitchFamily="2" charset="-122"/>
                <a:cs typeface="Times New Roman" panose="02020603050405020304" pitchFamily="18" charset="0"/>
                <a:sym typeface="+mn-ea"/>
              </a:rPr>
              <a:t>赋税制度</a:t>
            </a:r>
            <a:r>
              <a:rPr lang="en-US" altLang="zh-CN" sz="2400" b="1" dirty="0" err="1">
                <a:solidFill>
                  <a:srgbClr val="002060"/>
                </a:solidFill>
                <a:latin typeface="宋体" panose="02010600030101010101" pitchFamily="2" charset="-122"/>
                <a:ea typeface="宋体" panose="02010600030101010101" pitchFamily="2" charset="-122"/>
                <a:cs typeface="Times New Roman" panose="02020603050405020304" pitchFamily="18" charset="0"/>
                <a:sym typeface="+mn-ea"/>
              </a:rPr>
              <a:t>，减轻了</a:t>
            </a:r>
            <a:r>
              <a:rPr lang="zh-CN" altLang="en-US" sz="2400" b="1" dirty="0" err="1">
                <a:solidFill>
                  <a:srgbClr val="002060"/>
                </a:solidFill>
                <a:latin typeface="宋体" panose="02010600030101010101" pitchFamily="2" charset="-122"/>
                <a:ea typeface="宋体" panose="02010600030101010101" pitchFamily="2" charset="-122"/>
                <a:cs typeface="Times New Roman" panose="02020603050405020304" pitchFamily="18" charset="0"/>
                <a:sym typeface="+mn-ea"/>
              </a:rPr>
              <a:t>政府</a:t>
            </a:r>
            <a:r>
              <a:rPr lang="en-US" altLang="zh-CN" sz="2400" b="1" dirty="0" err="1">
                <a:solidFill>
                  <a:srgbClr val="002060"/>
                </a:solidFill>
                <a:latin typeface="宋体" panose="02010600030101010101" pitchFamily="2" charset="-122"/>
                <a:ea typeface="宋体" panose="02010600030101010101" pitchFamily="2" charset="-122"/>
                <a:cs typeface="Times New Roman" panose="02020603050405020304" pitchFamily="18" charset="0"/>
                <a:sym typeface="+mn-ea"/>
              </a:rPr>
              <a:t>对农民的人身控制</a:t>
            </a:r>
            <a:r>
              <a:rPr lang="en-US" altLang="zh-CN" sz="2400" b="1" dirty="0">
                <a:solidFill>
                  <a:srgbClr val="002060"/>
                </a:solidFill>
                <a:latin typeface="宋体" panose="02010600030101010101" pitchFamily="2" charset="-122"/>
                <a:ea typeface="宋体" panose="02010600030101010101" pitchFamily="2" charset="-122"/>
                <a:cs typeface="Times New Roman" panose="02020603050405020304" pitchFamily="18" charset="0"/>
                <a:sym typeface="+mn-ea"/>
              </a:rPr>
              <a:t>。</a:t>
            </a:r>
          </a:p>
        </p:txBody>
      </p:sp>
      <p:sp>
        <p:nvSpPr>
          <p:cNvPr id="3" name="线形标注 2 2"/>
          <p:cNvSpPr/>
          <p:nvPr/>
        </p:nvSpPr>
        <p:spPr>
          <a:xfrm>
            <a:off x="4394626" y="1795939"/>
            <a:ext cx="3272537" cy="565105"/>
          </a:xfrm>
          <a:prstGeom prst="borderCallout2">
            <a:avLst>
              <a:gd name="adj1" fmla="val 13459"/>
              <a:gd name="adj2" fmla="val -20"/>
              <a:gd name="adj3" fmla="val 18750"/>
              <a:gd name="adj4" fmla="val -16667"/>
              <a:gd name="adj5" fmla="val 230340"/>
              <a:gd name="adj6" fmla="val -3501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zh-CN" altLang="en-US" sz="2400" b="1" dirty="0">
                <a:solidFill>
                  <a:srgbClr val="FF0000"/>
                </a:solidFill>
                <a:latin typeface="方正姚体" pitchFamily="2" charset="-122"/>
                <a:ea typeface="方正姚体" pitchFamily="2" charset="-122"/>
              </a:rPr>
              <a:t>租庸调</a:t>
            </a:r>
            <a:r>
              <a:rPr lang="en-US" altLang="zh-CN" sz="2400" b="1" dirty="0">
                <a:solidFill>
                  <a:srgbClr val="FF0000"/>
                </a:solidFill>
                <a:latin typeface="方正姚体" pitchFamily="2" charset="-122"/>
                <a:ea typeface="方正姚体" pitchFamily="2" charset="-122"/>
              </a:rPr>
              <a:t>→</a:t>
            </a:r>
            <a:r>
              <a:rPr lang="zh-CN" altLang="en-US" sz="2400" b="1" dirty="0">
                <a:solidFill>
                  <a:srgbClr val="FF0000"/>
                </a:solidFill>
                <a:latin typeface="方正姚体" pitchFamily="2" charset="-122"/>
                <a:ea typeface="方正姚体" pitchFamily="2" charset="-122"/>
              </a:rPr>
              <a:t>户税、地税</a:t>
            </a:r>
          </a:p>
        </p:txBody>
      </p:sp>
      <p:sp>
        <p:nvSpPr>
          <p:cNvPr id="4" name="线形标注 2 3"/>
          <p:cNvSpPr/>
          <p:nvPr/>
        </p:nvSpPr>
        <p:spPr>
          <a:xfrm>
            <a:off x="7143402" y="2349685"/>
            <a:ext cx="4865621" cy="602123"/>
          </a:xfrm>
          <a:prstGeom prst="borderCallout2">
            <a:avLst>
              <a:gd name="adj1" fmla="val 18750"/>
              <a:gd name="adj2" fmla="val 542"/>
              <a:gd name="adj3" fmla="val 18750"/>
              <a:gd name="adj4" fmla="val -16667"/>
              <a:gd name="adj5" fmla="val 123104"/>
              <a:gd name="adj6" fmla="val -23513"/>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2700" b="1" dirty="0">
                <a:solidFill>
                  <a:srgbClr val="FF0000"/>
                </a:solidFill>
                <a:latin typeface="方正姚体" pitchFamily="2" charset="-122"/>
                <a:ea typeface="方正姚体" pitchFamily="2" charset="-122"/>
              </a:rPr>
              <a:t>自耕农</a:t>
            </a:r>
            <a:r>
              <a:rPr lang="en-US" altLang="zh-CN" sz="2700" b="1" dirty="0">
                <a:solidFill>
                  <a:srgbClr val="FF0000"/>
                </a:solidFill>
                <a:latin typeface="方正姚体" pitchFamily="2" charset="-122"/>
                <a:ea typeface="方正姚体" pitchFamily="2" charset="-122"/>
              </a:rPr>
              <a:t>→</a:t>
            </a:r>
            <a:r>
              <a:rPr lang="zh-CN" altLang="en-US" sz="2700" b="1" dirty="0">
                <a:solidFill>
                  <a:srgbClr val="FF0000"/>
                </a:solidFill>
                <a:latin typeface="方正姚体" pitchFamily="2" charset="-122"/>
                <a:ea typeface="方正姚体" pitchFamily="2" charset="-122"/>
              </a:rPr>
              <a:t>贵族、官僚、商人</a:t>
            </a:r>
          </a:p>
        </p:txBody>
      </p:sp>
      <p:sp>
        <p:nvSpPr>
          <p:cNvPr id="5" name="线形标注 2 4"/>
          <p:cNvSpPr/>
          <p:nvPr/>
        </p:nvSpPr>
        <p:spPr>
          <a:xfrm>
            <a:off x="6114732" y="4520484"/>
            <a:ext cx="5075933" cy="463640"/>
          </a:xfrm>
          <a:prstGeom prst="borderCallout2">
            <a:avLst>
              <a:gd name="adj1" fmla="val 61267"/>
              <a:gd name="adj2" fmla="val -22"/>
              <a:gd name="adj3" fmla="val 66960"/>
              <a:gd name="adj4" fmla="val -15873"/>
              <a:gd name="adj5" fmla="val -86888"/>
              <a:gd name="adj6" fmla="val -19242"/>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2800" b="1" dirty="0">
                <a:solidFill>
                  <a:srgbClr val="FF0000"/>
                </a:solidFill>
                <a:latin typeface="方正姚体" pitchFamily="2" charset="-122"/>
                <a:ea typeface="方正姚体" pitchFamily="2" charset="-122"/>
              </a:rPr>
              <a:t>以人丁为主</a:t>
            </a:r>
            <a:r>
              <a:rPr lang="en-US" altLang="zh-CN" sz="2800" b="1" dirty="0">
                <a:solidFill>
                  <a:srgbClr val="FF0000"/>
                </a:solidFill>
                <a:latin typeface="方正姚体" pitchFamily="2" charset="-122"/>
                <a:ea typeface="方正姚体" pitchFamily="2" charset="-122"/>
              </a:rPr>
              <a:t>→</a:t>
            </a:r>
            <a:r>
              <a:rPr lang="zh-CN" altLang="en-US" sz="2800" b="1" dirty="0">
                <a:solidFill>
                  <a:srgbClr val="FF0000"/>
                </a:solidFill>
                <a:latin typeface="方正姚体" pitchFamily="2" charset="-122"/>
                <a:ea typeface="方正姚体" pitchFamily="2" charset="-122"/>
              </a:rPr>
              <a:t>人丁和财产并重</a:t>
            </a:r>
          </a:p>
        </p:txBody>
      </p:sp>
      <p:sp>
        <p:nvSpPr>
          <p:cNvPr id="6" name="矩形 5"/>
          <p:cNvSpPr/>
          <p:nvPr/>
        </p:nvSpPr>
        <p:spPr>
          <a:xfrm>
            <a:off x="289664" y="2118248"/>
            <a:ext cx="4104962" cy="492438"/>
          </a:xfrm>
          <a:prstGeom prst="rect">
            <a:avLst/>
          </a:prstGeom>
        </p:spPr>
        <p:txBody>
          <a:bodyPr wrap="square" lIns="121917" tIns="60958" rIns="121917" bIns="60958">
            <a:spAutoFit/>
          </a:bodyPr>
          <a:lstStyle/>
          <a:p>
            <a:pPr lvl="0"/>
            <a:r>
              <a:rPr lang="zh-CN" altLang="en-US" sz="2400" b="1" dirty="0">
                <a:solidFill>
                  <a:srgbClr val="FF0000"/>
                </a:solidFill>
                <a:latin typeface="宋体"/>
                <a:ea typeface="宋体"/>
                <a:sym typeface="+mn-ea"/>
              </a:rPr>
              <a:t>④</a:t>
            </a:r>
            <a:r>
              <a:rPr lang="zh-CN" altLang="en-US" sz="2400" b="1" dirty="0">
                <a:solidFill>
                  <a:srgbClr val="FF0000"/>
                </a:solidFill>
                <a:latin typeface="宋体" panose="02010600030101010101" pitchFamily="2" charset="-122"/>
                <a:ea typeface="宋体" panose="02010600030101010101" pitchFamily="2" charset="-122"/>
                <a:sym typeface="+mn-ea"/>
              </a:rPr>
              <a:t>两税法评价：</a:t>
            </a:r>
          </a:p>
        </p:txBody>
      </p:sp>
      <p:cxnSp>
        <p:nvCxnSpPr>
          <p:cNvPr id="7" name="直接连接符 6"/>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8" name="矩形 7"/>
          <p:cNvSpPr/>
          <p:nvPr/>
        </p:nvSpPr>
        <p:spPr>
          <a:xfrm>
            <a:off x="34290" y="204920"/>
            <a:ext cx="4716356" cy="584775"/>
          </a:xfrm>
          <a:prstGeom prst="rect">
            <a:avLst/>
          </a:prstGeom>
        </p:spPr>
        <p:txBody>
          <a:bodyPr wrap="none">
            <a:spAutoFit/>
          </a:bodyPr>
          <a:lstStyle/>
          <a:p>
            <a:r>
              <a:rPr lang="zh-CN" altLang="en-US" sz="3200" b="1" dirty="0">
                <a:solidFill>
                  <a:srgbClr val="FF0000"/>
                </a:solidFill>
                <a:latin typeface="方正姚体" pitchFamily="2" charset="-122"/>
                <a:ea typeface="方正姚体" pitchFamily="2" charset="-122"/>
                <a:sym typeface="+mn-ea"/>
              </a:rPr>
              <a:t>一、中国古代的赋役制度</a:t>
            </a:r>
            <a:endParaRPr lang="zh-CN" altLang="en-US" sz="3200" b="1" dirty="0">
              <a:solidFill>
                <a:srgbClr val="FF0000"/>
              </a:solidFill>
              <a:latin typeface="方正姚体" pitchFamily="2" charset="-122"/>
              <a:ea typeface="方正姚体" pitchFamily="2" charset="-122"/>
            </a:endParaRPr>
          </a:p>
        </p:txBody>
      </p:sp>
      <p:sp>
        <p:nvSpPr>
          <p:cNvPr id="9" name="文本框 9"/>
          <p:cNvSpPr txBox="1"/>
          <p:nvPr/>
        </p:nvSpPr>
        <p:spPr>
          <a:xfrm>
            <a:off x="228600" y="995895"/>
            <a:ext cx="9113392" cy="523220"/>
          </a:xfrm>
          <a:prstGeom prst="rect">
            <a:avLst/>
          </a:prstGeom>
          <a:noFill/>
          <a:ln>
            <a:noFill/>
          </a:ln>
        </p:spPr>
        <p:txBody>
          <a:bodyPr wrap="none" rtlCol="0" anchor="t">
            <a:spAutoFit/>
          </a:bodyPr>
          <a:lstStyle/>
          <a:p>
            <a:pPr algn="l"/>
            <a:r>
              <a:rPr lang="en-US" altLang="zh-CN" sz="2800" b="1" dirty="0">
                <a:solidFill>
                  <a:srgbClr val="FF0000"/>
                </a:solidFill>
                <a:uFillTx/>
                <a:latin typeface="方正姚体" pitchFamily="2" charset="-122"/>
                <a:ea typeface="方正姚体" pitchFamily="2" charset="-122"/>
                <a:sym typeface="+mn-ea"/>
              </a:rPr>
              <a:t>3</a:t>
            </a:r>
            <a:r>
              <a:rPr lang="zh-CN" altLang="en-US" sz="2800" b="1" dirty="0">
                <a:solidFill>
                  <a:srgbClr val="FF0000"/>
                </a:solidFill>
                <a:uFillTx/>
                <a:latin typeface="方正姚体" pitchFamily="2" charset="-122"/>
                <a:ea typeface="方正姚体" pitchFamily="2" charset="-122"/>
                <a:sym typeface="+mn-ea"/>
              </a:rPr>
              <a:t>、隋唐时期的赋役制度：</a:t>
            </a:r>
            <a:r>
              <a:rPr lang="zh-CN" altLang="en-US" sz="2800" b="1" dirty="0">
                <a:solidFill>
                  <a:srgbClr val="002060"/>
                </a:solidFill>
                <a:latin typeface="方正姚体" pitchFamily="2" charset="-122"/>
                <a:ea typeface="方正姚体" pitchFamily="2" charset="-122"/>
                <a:sym typeface="+mn-ea"/>
              </a:rPr>
              <a:t>租调制、租庸调制</a:t>
            </a:r>
            <a:r>
              <a:rPr lang="en-US" altLang="zh-CN" sz="2800" b="1" dirty="0">
                <a:solidFill>
                  <a:srgbClr val="002060"/>
                </a:solidFill>
                <a:latin typeface="方正姚体" pitchFamily="2" charset="-122"/>
                <a:ea typeface="方正姚体" pitchFamily="2" charset="-122"/>
                <a:sym typeface="+mn-ea"/>
              </a:rPr>
              <a:t>——</a:t>
            </a:r>
            <a:r>
              <a:rPr lang="zh-CN" altLang="en-US" sz="2800" b="1" dirty="0">
                <a:solidFill>
                  <a:srgbClr val="002060"/>
                </a:solidFill>
                <a:latin typeface="方正姚体" pitchFamily="2" charset="-122"/>
                <a:ea typeface="方正姚体" pitchFamily="2" charset="-122"/>
                <a:sym typeface="+mn-ea"/>
              </a:rPr>
              <a:t>两税法</a:t>
            </a:r>
            <a:r>
              <a:rPr lang="en-US" altLang="zh-CN" sz="2800" b="1" dirty="0">
                <a:solidFill>
                  <a:srgbClr val="002060"/>
                </a:solidFill>
                <a:uFillTx/>
                <a:latin typeface="方正姚体" pitchFamily="2" charset="-122"/>
                <a:ea typeface="方正姚体" pitchFamily="2" charset="-122"/>
                <a:sym typeface="+mn-ea"/>
              </a:rPr>
              <a:t> </a:t>
            </a:r>
          </a:p>
        </p:txBody>
      </p:sp>
      <p:sp>
        <p:nvSpPr>
          <p:cNvPr id="10" name="文本框 4"/>
          <p:cNvSpPr txBox="1"/>
          <p:nvPr/>
        </p:nvSpPr>
        <p:spPr>
          <a:xfrm>
            <a:off x="228600" y="1616827"/>
            <a:ext cx="2463085" cy="523220"/>
          </a:xfrm>
          <a:prstGeom prst="rect">
            <a:avLst/>
          </a:prstGeom>
          <a:noFill/>
          <a:ln w="15875">
            <a:noFill/>
          </a:ln>
        </p:spPr>
        <p:txBody>
          <a:bodyPr wrap="square" rtlCol="0" anchor="t">
            <a:spAutoFit/>
          </a:bodyPr>
          <a:lstStyle/>
          <a:p>
            <a:r>
              <a:rPr lang="zh-CN" altLang="en-US" sz="2800" b="1" dirty="0">
                <a:solidFill>
                  <a:srgbClr val="FF0000"/>
                </a:solidFill>
                <a:latin typeface="宋体" pitchFamily="2" charset="-122"/>
                <a:ea typeface="宋体" pitchFamily="2" charset="-122"/>
                <a:sym typeface="+mn-ea"/>
              </a:rPr>
              <a:t>（</a:t>
            </a:r>
            <a:r>
              <a:rPr lang="en-US" altLang="zh-CN" sz="2800" b="1" dirty="0">
                <a:solidFill>
                  <a:srgbClr val="FF0000"/>
                </a:solidFill>
                <a:latin typeface="宋体" pitchFamily="2" charset="-122"/>
                <a:ea typeface="宋体" pitchFamily="2" charset="-122"/>
                <a:sym typeface="+mn-ea"/>
              </a:rPr>
              <a:t>2</a:t>
            </a:r>
            <a:r>
              <a:rPr lang="zh-CN" altLang="en-US" sz="2800" b="1" dirty="0">
                <a:solidFill>
                  <a:srgbClr val="FF0000"/>
                </a:solidFill>
                <a:latin typeface="宋体" pitchFamily="2" charset="-122"/>
                <a:ea typeface="宋体" pitchFamily="2" charset="-122"/>
                <a:sym typeface="+mn-ea"/>
              </a:rPr>
              <a:t>）两税法</a:t>
            </a:r>
            <a:endParaRPr lang="zh-CN" altLang="en-US" sz="2800" dirty="0">
              <a:solidFill>
                <a:srgbClr val="FF0000"/>
              </a:solidFill>
              <a:latin typeface="宋体" pitchFamily="2" charset="-122"/>
              <a:ea typeface="宋体" pitchFamily="2" charset="-122"/>
            </a:endParaRPr>
          </a:p>
        </p:txBody>
      </p:sp>
      <p:sp>
        <p:nvSpPr>
          <p:cNvPr id="11" name="文本框 2"/>
          <p:cNvSpPr txBox="1"/>
          <p:nvPr/>
        </p:nvSpPr>
        <p:spPr>
          <a:xfrm>
            <a:off x="289664" y="5218681"/>
            <a:ext cx="11847812" cy="1200329"/>
          </a:xfrm>
          <a:prstGeom prst="rect">
            <a:avLst/>
          </a:prstGeom>
          <a:noFill/>
        </p:spPr>
        <p:txBody>
          <a:bodyPr wrap="square" rtlCol="0">
            <a:spAutoFit/>
          </a:bodyPr>
          <a:lstStyle/>
          <a:p>
            <a:pPr>
              <a:lnSpc>
                <a:spcPct val="150000"/>
              </a:lnSpc>
            </a:pPr>
            <a:r>
              <a:rPr lang="zh-CN" altLang="en-US" sz="2400" b="1" dirty="0">
                <a:solidFill>
                  <a:srgbClr val="FF0000"/>
                </a:solidFill>
                <a:uFillTx/>
                <a:latin typeface="宋体" panose="02010600030101010101" pitchFamily="2" charset="-122"/>
                <a:ea typeface="宋体" pitchFamily="2" charset="-122"/>
                <a:sym typeface="+mn-ea"/>
              </a:rPr>
              <a:t>局限：</a:t>
            </a:r>
            <a:r>
              <a:rPr sz="2400" b="1" dirty="0">
                <a:solidFill>
                  <a:srgbClr val="002060"/>
                </a:solidFill>
                <a:uFillTx/>
                <a:latin typeface="宋体" panose="02010600030101010101" pitchFamily="2" charset="-122"/>
                <a:ea typeface="宋体" pitchFamily="2" charset="-122"/>
                <a:sym typeface="+mn-ea"/>
              </a:rPr>
              <a:t>两税法并未能遏制土地兼并，唐后期土地兼并越来越严重，大地主隐瞒财产转嫁赋税现象增多，政府为保证财政又增加捐税，农民负担更加沉重，社会矛盾加剧。</a:t>
            </a:r>
            <a:endParaRPr lang="zh-CN" altLang="en-US" sz="2400" b="1" dirty="0">
              <a:solidFill>
                <a:srgbClr val="002060"/>
              </a:solidFill>
              <a:uFillTx/>
              <a:latin typeface="宋体" panose="02010600030101010101" pitchFamily="2" charset="-122"/>
              <a:ea typeface="宋体" pitchFamily="2" charset="-122"/>
              <a:sym typeface="+mn-ea"/>
            </a:endParaRPr>
          </a:p>
        </p:txBody>
      </p:sp>
    </p:spTree>
    <p:extLst>
      <p:ext uri="{BB962C8B-B14F-4D97-AF65-F5344CB8AC3E}">
        <p14:creationId xmlns:p14="http://schemas.microsoft.com/office/powerpoint/2010/main" val="107538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childTnLst>
                          </p:cTn>
                        </p:par>
                        <p:par>
                          <p:cTn id="28" fill="hold">
                            <p:stCondLst>
                              <p:cond delay="2000"/>
                            </p:stCondLst>
                            <p:childTnLst>
                              <p:par>
                                <p:cTn id="29" presetID="26"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80">
                                          <p:stCondLst>
                                            <p:cond delay="0"/>
                                          </p:stCondLst>
                                        </p:cTn>
                                        <p:tgtEl>
                                          <p:spTgt spid="4"/>
                                        </p:tgtEl>
                                      </p:cBhvr>
                                    </p:animEffect>
                                    <p:anim calcmode="lin" valueType="num">
                                      <p:cBhvr>
                                        <p:cTn id="3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7" dur="26">
                                          <p:stCondLst>
                                            <p:cond delay="650"/>
                                          </p:stCondLst>
                                        </p:cTn>
                                        <p:tgtEl>
                                          <p:spTgt spid="4"/>
                                        </p:tgtEl>
                                      </p:cBhvr>
                                      <p:to x="100000" y="60000"/>
                                    </p:animScale>
                                    <p:animScale>
                                      <p:cBhvr>
                                        <p:cTn id="38" dur="166" decel="50000">
                                          <p:stCondLst>
                                            <p:cond delay="676"/>
                                          </p:stCondLst>
                                        </p:cTn>
                                        <p:tgtEl>
                                          <p:spTgt spid="4"/>
                                        </p:tgtEl>
                                      </p:cBhvr>
                                      <p:to x="100000" y="100000"/>
                                    </p:animScale>
                                    <p:animScale>
                                      <p:cBhvr>
                                        <p:cTn id="39" dur="26">
                                          <p:stCondLst>
                                            <p:cond delay="1312"/>
                                          </p:stCondLst>
                                        </p:cTn>
                                        <p:tgtEl>
                                          <p:spTgt spid="4"/>
                                        </p:tgtEl>
                                      </p:cBhvr>
                                      <p:to x="100000" y="80000"/>
                                    </p:animScale>
                                    <p:animScale>
                                      <p:cBhvr>
                                        <p:cTn id="40" dur="166" decel="50000">
                                          <p:stCondLst>
                                            <p:cond delay="1338"/>
                                          </p:stCondLst>
                                        </p:cTn>
                                        <p:tgtEl>
                                          <p:spTgt spid="4"/>
                                        </p:tgtEl>
                                      </p:cBhvr>
                                      <p:to x="100000" y="100000"/>
                                    </p:animScale>
                                    <p:animScale>
                                      <p:cBhvr>
                                        <p:cTn id="41" dur="26">
                                          <p:stCondLst>
                                            <p:cond delay="1642"/>
                                          </p:stCondLst>
                                        </p:cTn>
                                        <p:tgtEl>
                                          <p:spTgt spid="4"/>
                                        </p:tgtEl>
                                      </p:cBhvr>
                                      <p:to x="100000" y="90000"/>
                                    </p:animScale>
                                    <p:animScale>
                                      <p:cBhvr>
                                        <p:cTn id="42" dur="166" decel="50000">
                                          <p:stCondLst>
                                            <p:cond delay="1668"/>
                                          </p:stCondLst>
                                        </p:cTn>
                                        <p:tgtEl>
                                          <p:spTgt spid="4"/>
                                        </p:tgtEl>
                                      </p:cBhvr>
                                      <p:to x="100000" y="100000"/>
                                    </p:animScale>
                                    <p:animScale>
                                      <p:cBhvr>
                                        <p:cTn id="43" dur="26">
                                          <p:stCondLst>
                                            <p:cond delay="1808"/>
                                          </p:stCondLst>
                                        </p:cTn>
                                        <p:tgtEl>
                                          <p:spTgt spid="4"/>
                                        </p:tgtEl>
                                      </p:cBhvr>
                                      <p:to x="100000" y="95000"/>
                                    </p:animScale>
                                    <p:animScale>
                                      <p:cBhvr>
                                        <p:cTn id="44" dur="166" decel="50000">
                                          <p:stCondLst>
                                            <p:cond delay="1834"/>
                                          </p:stCondLst>
                                        </p:cTn>
                                        <p:tgtEl>
                                          <p:spTgt spid="4"/>
                                        </p:tgtEl>
                                      </p:cBhvr>
                                      <p:to x="100000" y="100000"/>
                                    </p:animScale>
                                  </p:childTnLst>
                                </p:cTn>
                              </p:par>
                            </p:childTnLst>
                          </p:cTn>
                        </p:par>
                        <p:par>
                          <p:cTn id="45" fill="hold">
                            <p:stCondLst>
                              <p:cond delay="4000"/>
                            </p:stCondLst>
                            <p:childTnLst>
                              <p:par>
                                <p:cTn id="46" presetID="26" presetClass="entr" presetSubtype="0" fill="hold" grpId="0"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down)">
                                      <p:cBhvr>
                                        <p:cTn id="48" dur="580">
                                          <p:stCondLst>
                                            <p:cond delay="0"/>
                                          </p:stCondLst>
                                        </p:cTn>
                                        <p:tgtEl>
                                          <p:spTgt spid="5"/>
                                        </p:tgtEl>
                                      </p:cBhvr>
                                    </p:animEffect>
                                    <p:anim calcmode="lin" valueType="num">
                                      <p:cBhvr>
                                        <p:cTn id="4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4" dur="26">
                                          <p:stCondLst>
                                            <p:cond delay="650"/>
                                          </p:stCondLst>
                                        </p:cTn>
                                        <p:tgtEl>
                                          <p:spTgt spid="5"/>
                                        </p:tgtEl>
                                      </p:cBhvr>
                                      <p:to x="100000" y="60000"/>
                                    </p:animScale>
                                    <p:animScale>
                                      <p:cBhvr>
                                        <p:cTn id="55" dur="166" decel="50000">
                                          <p:stCondLst>
                                            <p:cond delay="676"/>
                                          </p:stCondLst>
                                        </p:cTn>
                                        <p:tgtEl>
                                          <p:spTgt spid="5"/>
                                        </p:tgtEl>
                                      </p:cBhvr>
                                      <p:to x="100000" y="100000"/>
                                    </p:animScale>
                                    <p:animScale>
                                      <p:cBhvr>
                                        <p:cTn id="56" dur="26">
                                          <p:stCondLst>
                                            <p:cond delay="1312"/>
                                          </p:stCondLst>
                                        </p:cTn>
                                        <p:tgtEl>
                                          <p:spTgt spid="5"/>
                                        </p:tgtEl>
                                      </p:cBhvr>
                                      <p:to x="100000" y="80000"/>
                                    </p:animScale>
                                    <p:animScale>
                                      <p:cBhvr>
                                        <p:cTn id="57" dur="166" decel="50000">
                                          <p:stCondLst>
                                            <p:cond delay="1338"/>
                                          </p:stCondLst>
                                        </p:cTn>
                                        <p:tgtEl>
                                          <p:spTgt spid="5"/>
                                        </p:tgtEl>
                                      </p:cBhvr>
                                      <p:to x="100000" y="100000"/>
                                    </p:animScale>
                                    <p:animScale>
                                      <p:cBhvr>
                                        <p:cTn id="58" dur="26">
                                          <p:stCondLst>
                                            <p:cond delay="1642"/>
                                          </p:stCondLst>
                                        </p:cTn>
                                        <p:tgtEl>
                                          <p:spTgt spid="5"/>
                                        </p:tgtEl>
                                      </p:cBhvr>
                                      <p:to x="100000" y="90000"/>
                                    </p:animScale>
                                    <p:animScale>
                                      <p:cBhvr>
                                        <p:cTn id="59" dur="166" decel="50000">
                                          <p:stCondLst>
                                            <p:cond delay="1668"/>
                                          </p:stCondLst>
                                        </p:cTn>
                                        <p:tgtEl>
                                          <p:spTgt spid="5"/>
                                        </p:tgtEl>
                                      </p:cBhvr>
                                      <p:to x="100000" y="100000"/>
                                    </p:animScale>
                                    <p:animScale>
                                      <p:cBhvr>
                                        <p:cTn id="60" dur="26">
                                          <p:stCondLst>
                                            <p:cond delay="1808"/>
                                          </p:stCondLst>
                                        </p:cTn>
                                        <p:tgtEl>
                                          <p:spTgt spid="5"/>
                                        </p:tgtEl>
                                      </p:cBhvr>
                                      <p:to x="100000" y="95000"/>
                                    </p:animScale>
                                    <p:animScale>
                                      <p:cBhvr>
                                        <p:cTn id="61" dur="166" decel="50000">
                                          <p:stCondLst>
                                            <p:cond delay="1834"/>
                                          </p:stCondLst>
                                        </p:cTn>
                                        <p:tgtEl>
                                          <p:spTgt spid="5"/>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1000"/>
                                        <p:tgtEl>
                                          <p:spTgt spid="11"/>
                                        </p:tgtEl>
                                      </p:cBhvr>
                                    </p:animEffect>
                                    <p:anim calcmode="lin" valueType="num">
                                      <p:cBhvr>
                                        <p:cTn id="67" dur="1000" fill="hold"/>
                                        <p:tgtEl>
                                          <p:spTgt spid="11"/>
                                        </p:tgtEl>
                                        <p:attrNameLst>
                                          <p:attrName>ppt_x</p:attrName>
                                        </p:attrNameLst>
                                      </p:cBhvr>
                                      <p:tavLst>
                                        <p:tav tm="0">
                                          <p:val>
                                            <p:strVal val="#ppt_x"/>
                                          </p:val>
                                        </p:tav>
                                        <p:tav tm="100000">
                                          <p:val>
                                            <p:strVal val="#ppt_x"/>
                                          </p:val>
                                        </p:tav>
                                      </p:tavLst>
                                    </p:anim>
                                    <p:anim calcmode="lin" valueType="num">
                                      <p:cBhvr>
                                        <p:cTn id="6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6" name="直接连接符 5"/>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7" name="矩形 6"/>
          <p:cNvSpPr/>
          <p:nvPr/>
        </p:nvSpPr>
        <p:spPr>
          <a:xfrm>
            <a:off x="34290" y="204920"/>
            <a:ext cx="4716356" cy="584775"/>
          </a:xfrm>
          <a:prstGeom prst="rect">
            <a:avLst/>
          </a:prstGeom>
        </p:spPr>
        <p:txBody>
          <a:bodyPr wrap="none">
            <a:spAutoFit/>
          </a:bodyPr>
          <a:lstStyle/>
          <a:p>
            <a:r>
              <a:rPr lang="zh-CN" altLang="en-US" sz="3200" b="1" dirty="0">
                <a:solidFill>
                  <a:srgbClr val="FF0000"/>
                </a:solidFill>
                <a:latin typeface="方正姚体" pitchFamily="2" charset="-122"/>
                <a:ea typeface="方正姚体" pitchFamily="2" charset="-122"/>
                <a:sym typeface="+mn-ea"/>
              </a:rPr>
              <a:t>一、中国古代的赋役制度</a:t>
            </a:r>
            <a:endParaRPr lang="zh-CN" altLang="en-US" sz="3200" b="1" dirty="0">
              <a:solidFill>
                <a:srgbClr val="FF0000"/>
              </a:solidFill>
              <a:latin typeface="方正姚体" pitchFamily="2" charset="-122"/>
              <a:ea typeface="方正姚体" pitchFamily="2" charset="-122"/>
            </a:endParaRPr>
          </a:p>
        </p:txBody>
      </p:sp>
      <p:sp>
        <p:nvSpPr>
          <p:cNvPr id="8" name="文本框 9"/>
          <p:cNvSpPr txBox="1"/>
          <p:nvPr/>
        </p:nvSpPr>
        <p:spPr>
          <a:xfrm>
            <a:off x="168953" y="948532"/>
            <a:ext cx="4063933" cy="523220"/>
          </a:xfrm>
          <a:prstGeom prst="rect">
            <a:avLst/>
          </a:prstGeom>
          <a:noFill/>
          <a:ln>
            <a:noFill/>
          </a:ln>
        </p:spPr>
        <p:txBody>
          <a:bodyPr wrap="none" rtlCol="0" anchor="t">
            <a:spAutoFit/>
          </a:bodyPr>
          <a:lstStyle/>
          <a:p>
            <a:r>
              <a:rPr lang="en-US" altLang="zh-CN" sz="2800" b="1" dirty="0">
                <a:solidFill>
                  <a:srgbClr val="FF0000"/>
                </a:solidFill>
                <a:latin typeface="方正姚体" pitchFamily="2" charset="-122"/>
                <a:ea typeface="方正姚体" pitchFamily="2" charset="-122"/>
                <a:sym typeface="+mn-ea"/>
              </a:rPr>
              <a:t>4</a:t>
            </a:r>
            <a:r>
              <a:rPr lang="zh-CN" altLang="en-US" sz="2800" b="1" dirty="0">
                <a:solidFill>
                  <a:srgbClr val="FF0000"/>
                </a:solidFill>
                <a:uFillTx/>
                <a:latin typeface="方正姚体" pitchFamily="2" charset="-122"/>
                <a:ea typeface="方正姚体" pitchFamily="2" charset="-122"/>
                <a:sym typeface="+mn-ea"/>
              </a:rPr>
              <a:t>、宋元时期的赋役制度</a:t>
            </a:r>
            <a:r>
              <a:rPr lang="en-US" altLang="zh-CN" sz="2800" b="1" dirty="0">
                <a:solidFill>
                  <a:srgbClr val="FF0000"/>
                </a:solidFill>
                <a:uFillTx/>
                <a:latin typeface="方正姚体" pitchFamily="2" charset="-122"/>
                <a:ea typeface="方正姚体" pitchFamily="2" charset="-122"/>
                <a:sym typeface="+mn-ea"/>
              </a:rPr>
              <a:t> </a:t>
            </a:r>
          </a:p>
        </p:txBody>
      </p:sp>
      <p:sp>
        <p:nvSpPr>
          <p:cNvPr id="10" name="矩形 9"/>
          <p:cNvSpPr/>
          <p:nvPr/>
        </p:nvSpPr>
        <p:spPr>
          <a:xfrm>
            <a:off x="168953" y="1493816"/>
            <a:ext cx="4104962" cy="553994"/>
          </a:xfrm>
          <a:prstGeom prst="rect">
            <a:avLst/>
          </a:prstGeom>
        </p:spPr>
        <p:txBody>
          <a:bodyPr wrap="square" lIns="121917" tIns="60958" rIns="121917" bIns="60958">
            <a:spAutoFit/>
          </a:bodyPr>
          <a:lstStyle/>
          <a:p>
            <a:pPr lvl="0"/>
            <a:r>
              <a:rPr lang="zh-CN" altLang="en-US" sz="2800" b="1" dirty="0">
                <a:solidFill>
                  <a:srgbClr val="FF0000"/>
                </a:solidFill>
                <a:latin typeface="宋体"/>
                <a:ea typeface="宋体"/>
                <a:sym typeface="+mn-ea"/>
              </a:rPr>
              <a:t>（</a:t>
            </a:r>
            <a:r>
              <a:rPr lang="en-US" altLang="zh-CN" sz="2800" b="1" dirty="0">
                <a:solidFill>
                  <a:srgbClr val="FF0000"/>
                </a:solidFill>
                <a:latin typeface="宋体"/>
                <a:ea typeface="宋体"/>
                <a:sym typeface="+mn-ea"/>
              </a:rPr>
              <a:t>1</a:t>
            </a:r>
            <a:r>
              <a:rPr lang="zh-CN" altLang="en-US" sz="2800" b="1" dirty="0">
                <a:solidFill>
                  <a:srgbClr val="FF0000"/>
                </a:solidFill>
                <a:latin typeface="宋体"/>
                <a:ea typeface="宋体"/>
                <a:sym typeface="+mn-ea"/>
              </a:rPr>
              <a:t>）</a:t>
            </a:r>
            <a:r>
              <a:rPr lang="zh-CN" altLang="en-US" sz="2800" b="1" dirty="0">
                <a:solidFill>
                  <a:srgbClr val="FF0000"/>
                </a:solidFill>
                <a:latin typeface="宋体" panose="02010600030101010101" pitchFamily="2" charset="-122"/>
                <a:ea typeface="宋体" panose="02010600030101010101" pitchFamily="2" charset="-122"/>
                <a:sym typeface="+mn-ea"/>
              </a:rPr>
              <a:t>宋朝的赋役制度：</a:t>
            </a:r>
          </a:p>
        </p:txBody>
      </p:sp>
      <p:sp>
        <p:nvSpPr>
          <p:cNvPr id="11" name="文本框 3"/>
          <p:cNvSpPr txBox="1"/>
          <p:nvPr/>
        </p:nvSpPr>
        <p:spPr>
          <a:xfrm>
            <a:off x="310242" y="2079614"/>
            <a:ext cx="11608980" cy="2862322"/>
          </a:xfrm>
          <a:prstGeom prst="rect">
            <a:avLst/>
          </a:prstGeom>
          <a:noFill/>
        </p:spPr>
        <p:txBody>
          <a:bodyPr wrap="square" rtlCol="0">
            <a:spAutoFit/>
          </a:bodyPr>
          <a:lstStyle/>
          <a:p>
            <a:pPr fontAlgn="auto">
              <a:lnSpc>
                <a:spcPct val="150000"/>
              </a:lnSpc>
            </a:pPr>
            <a:r>
              <a:rPr lang="zh-CN" altLang="en-US" sz="2400" b="1" dirty="0">
                <a:solidFill>
                  <a:srgbClr val="002060"/>
                </a:solidFill>
                <a:uFillTx/>
                <a:latin typeface="宋体" pitchFamily="2" charset="-122"/>
                <a:ea typeface="宋体" pitchFamily="2" charset="-122"/>
                <a:cs typeface="黑体" panose="02010609060101010101" pitchFamily="2" charset="-122"/>
              </a:rPr>
              <a:t>①税：宋承唐制，征收两税，但附加税繁杂多变，往往超过正税数倍。</a:t>
            </a:r>
          </a:p>
          <a:p>
            <a:pPr fontAlgn="auto">
              <a:lnSpc>
                <a:spcPct val="150000"/>
              </a:lnSpc>
            </a:pPr>
            <a:r>
              <a:rPr lang="zh-CN" altLang="en-US" sz="2400" b="1" dirty="0">
                <a:solidFill>
                  <a:srgbClr val="002060"/>
                </a:solidFill>
                <a:uFillTx/>
                <a:latin typeface="宋体" pitchFamily="2" charset="-122"/>
                <a:ea typeface="宋体" pitchFamily="2" charset="-122"/>
                <a:cs typeface="黑体" panose="02010609060101010101" pitchFamily="2" charset="-122"/>
              </a:rPr>
              <a:t>②役：除了征收类似唐朝的庸一样的代役金外，还经常再派发各种徭役</a:t>
            </a:r>
            <a:r>
              <a:rPr lang="zh-CN" altLang="en-US" sz="2400" b="1" dirty="0">
                <a:solidFill>
                  <a:srgbClr val="002060"/>
                </a:solidFill>
                <a:latin typeface="宋体" pitchFamily="2" charset="-122"/>
                <a:ea typeface="宋体" pitchFamily="2" charset="-122"/>
                <a:cs typeface="Songti SC"/>
              </a:rPr>
              <a:t>可谓役上加役、役外加役</a:t>
            </a:r>
            <a:r>
              <a:rPr lang="zh-CN" altLang="en-US" sz="2400" b="1" dirty="0">
                <a:solidFill>
                  <a:srgbClr val="002060"/>
                </a:solidFill>
                <a:uFillTx/>
                <a:latin typeface="宋体" pitchFamily="2" charset="-122"/>
                <a:ea typeface="宋体" pitchFamily="2" charset="-122"/>
                <a:cs typeface="黑体" panose="02010609060101010101" pitchFamily="2" charset="-122"/>
              </a:rPr>
              <a:t>。</a:t>
            </a:r>
          </a:p>
          <a:p>
            <a:pPr>
              <a:lnSpc>
                <a:spcPct val="150000"/>
              </a:lnSpc>
            </a:pPr>
            <a:r>
              <a:rPr lang="zh-CN" altLang="en-US" sz="2400" b="1" dirty="0">
                <a:solidFill>
                  <a:srgbClr val="002060"/>
                </a:solidFill>
                <a:uFillTx/>
                <a:latin typeface="宋体" pitchFamily="2" charset="-122"/>
                <a:ea typeface="宋体" pitchFamily="2" charset="-122"/>
                <a:cs typeface="黑体" panose="02010609060101010101" pitchFamily="2" charset="-122"/>
              </a:rPr>
              <a:t>③募役法：</a:t>
            </a:r>
            <a:r>
              <a:rPr lang="zh-CN" altLang="en-US" sz="2400" b="1" dirty="0">
                <a:solidFill>
                  <a:srgbClr val="002060"/>
                </a:solidFill>
                <a:latin typeface="宋体" pitchFamily="2" charset="-122"/>
                <a:ea typeface="宋体" pitchFamily="2" charset="-122"/>
                <a:cs typeface="Songti SC"/>
              </a:rPr>
              <a:t>因为徭役扰民严重，</a:t>
            </a:r>
            <a:r>
              <a:rPr lang="zh-CN" altLang="en-US" sz="2400" b="1" dirty="0">
                <a:solidFill>
                  <a:srgbClr val="002060"/>
                </a:solidFill>
                <a:uFillTx/>
                <a:latin typeface="宋体" pitchFamily="2" charset="-122"/>
                <a:ea typeface="宋体" pitchFamily="2" charset="-122"/>
                <a:cs typeface="黑体" panose="02010609060101010101" pitchFamily="2" charset="-122"/>
              </a:rPr>
              <a:t>北宋中期王安石推行</a:t>
            </a:r>
            <a:r>
              <a:rPr lang="zh-CN" altLang="en-US" sz="2400" b="1" dirty="0">
                <a:solidFill>
                  <a:srgbClr val="FF0000"/>
                </a:solidFill>
                <a:uFillTx/>
                <a:latin typeface="宋体" pitchFamily="2" charset="-122"/>
                <a:ea typeface="宋体" pitchFamily="2" charset="-122"/>
                <a:cs typeface="黑体" panose="02010609060101010101" pitchFamily="2" charset="-122"/>
              </a:rPr>
              <a:t>募役法</a:t>
            </a:r>
            <a:r>
              <a:rPr lang="zh-CN" altLang="en-US" sz="2400" b="1" dirty="0">
                <a:solidFill>
                  <a:srgbClr val="002060"/>
                </a:solidFill>
                <a:uFillTx/>
                <a:latin typeface="宋体" pitchFamily="2" charset="-122"/>
                <a:ea typeface="宋体" pitchFamily="2" charset="-122"/>
                <a:cs typeface="黑体" panose="02010609060101010101" pitchFamily="2" charset="-122"/>
              </a:rPr>
              <a:t>，百姓缴纳免役钱、助役钱，官府募人代役</a:t>
            </a:r>
            <a:r>
              <a:rPr lang="zh-CN" altLang="en-US" sz="2400" b="1" dirty="0">
                <a:solidFill>
                  <a:srgbClr val="002060"/>
                </a:solidFill>
                <a:latin typeface="宋体" pitchFamily="2" charset="-122"/>
                <a:ea typeface="宋体" pitchFamily="2" charset="-122"/>
                <a:cs typeface="黑体" panose="02010609060101010101" pitchFamily="2" charset="-122"/>
              </a:rPr>
              <a:t>。有利于</a:t>
            </a:r>
            <a:r>
              <a:rPr lang="zh-CN" altLang="en-US" sz="2400" b="1" dirty="0">
                <a:solidFill>
                  <a:srgbClr val="002060"/>
                </a:solidFill>
                <a:latin typeface="宋体" pitchFamily="2" charset="-122"/>
                <a:ea typeface="宋体" pitchFamily="2" charset="-122"/>
                <a:sym typeface="+mn-ea"/>
              </a:rPr>
              <a:t>减轻农民的差役负担，保证生产时间，增加国家田赋收入。</a:t>
            </a:r>
            <a:endParaRPr lang="zh-CN" altLang="en-US" sz="2400" b="1" dirty="0">
              <a:solidFill>
                <a:srgbClr val="002060"/>
              </a:solidFill>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99"/>
          <p:cNvSpPr txBox="1"/>
          <p:nvPr>
            <p:custDataLst>
              <p:tags r:id="rId1"/>
            </p:custDataLst>
          </p:nvPr>
        </p:nvSpPr>
        <p:spPr>
          <a:xfrm>
            <a:off x="6838681" y="1768878"/>
            <a:ext cx="4816700" cy="3416320"/>
          </a:xfrm>
          <a:prstGeom prst="rect">
            <a:avLst/>
          </a:prstGeom>
          <a:noFill/>
          <a:ln w="25400">
            <a:solidFill>
              <a:srgbClr val="00B050"/>
            </a:solidFill>
          </a:ln>
        </p:spPr>
        <p:txBody>
          <a:bodyPr wrap="square">
            <a:spAutoFit/>
          </a:bodyPr>
          <a:lstStyle/>
          <a:p>
            <a:pPr indent="558800">
              <a:lnSpc>
                <a:spcPct val="150000"/>
              </a:lnSpc>
            </a:pPr>
            <a:r>
              <a:rPr lang="zh-CN" sz="2400" b="1" dirty="0">
                <a:solidFill>
                  <a:srgbClr val="002060"/>
                </a:solidFill>
                <a:ea typeface="宋体" panose="02010600030101010101" pitchFamily="2" charset="-122"/>
              </a:rPr>
              <a:t>科差，亦称差科，相当于唐代的</a:t>
            </a:r>
            <a:r>
              <a:rPr lang="zh-CN" sz="2400" b="1" dirty="0">
                <a:solidFill>
                  <a:srgbClr val="FF0000"/>
                </a:solidFill>
                <a:ea typeface="宋体" panose="02010600030101010101" pitchFamily="2" charset="-122"/>
              </a:rPr>
              <a:t>调</a:t>
            </a:r>
            <a:r>
              <a:rPr lang="zh-CN" sz="2400" b="1" dirty="0">
                <a:solidFill>
                  <a:srgbClr val="002060"/>
                </a:solidFill>
                <a:ea typeface="宋体" panose="02010600030101010101" pitchFamily="2" charset="-122"/>
              </a:rPr>
              <a:t>，以</a:t>
            </a:r>
            <a:r>
              <a:rPr lang="zh-CN" sz="2400" b="1" dirty="0">
                <a:solidFill>
                  <a:srgbClr val="FF0000"/>
                </a:solidFill>
                <a:ea typeface="宋体" panose="02010600030101010101" pitchFamily="2" charset="-122"/>
              </a:rPr>
              <a:t>户</a:t>
            </a:r>
            <a:r>
              <a:rPr lang="zh-CN" sz="2400" b="1" dirty="0">
                <a:solidFill>
                  <a:srgbClr val="002060"/>
                </a:solidFill>
                <a:ea typeface="宋体" panose="02010600030101010101" pitchFamily="2" charset="-122"/>
              </a:rPr>
              <a:t>为课税对象，</a:t>
            </a:r>
            <a:r>
              <a:rPr lang="en-US" sz="2400" b="1" dirty="0">
                <a:solidFill>
                  <a:srgbClr val="002060"/>
                </a:solidFill>
                <a:latin typeface="宋体" panose="02010600030101010101" pitchFamily="2" charset="-122"/>
                <a:cs typeface="Times New Roman" panose="02020603050405020304" pitchFamily="18" charset="0"/>
              </a:rPr>
              <a:t>“</a:t>
            </a:r>
            <a:r>
              <a:rPr lang="zh-CN" sz="2400" b="1" dirty="0">
                <a:solidFill>
                  <a:srgbClr val="002060"/>
                </a:solidFill>
                <a:ea typeface="宋体" panose="02010600030101010101" pitchFamily="2" charset="-122"/>
              </a:rPr>
              <a:t>各验其户上下而科焉</a:t>
            </a:r>
            <a:r>
              <a:rPr lang="en-US" sz="2400" b="1" dirty="0">
                <a:solidFill>
                  <a:srgbClr val="002060"/>
                </a:solidFill>
                <a:latin typeface="宋体" panose="02010600030101010101" pitchFamily="2" charset="-122"/>
                <a:cs typeface="Times New Roman" panose="02020603050405020304" pitchFamily="18" charset="0"/>
              </a:rPr>
              <a:t>”</a:t>
            </a:r>
            <a:r>
              <a:rPr lang="zh-CN" sz="2400" b="1" dirty="0">
                <a:solidFill>
                  <a:srgbClr val="002060"/>
                </a:solidFill>
                <a:ea typeface="宋体" panose="02010600030101010101" pitchFamily="2" charset="-122"/>
              </a:rPr>
              <a:t>。</a:t>
            </a:r>
            <a:endParaRPr lang="en-US" altLang="zh-CN" sz="2400" b="1" dirty="0">
              <a:solidFill>
                <a:srgbClr val="002060"/>
              </a:solidFill>
              <a:ea typeface="宋体" panose="02010600030101010101" pitchFamily="2" charset="-122"/>
            </a:endParaRPr>
          </a:p>
          <a:p>
            <a:pPr indent="558800">
              <a:lnSpc>
                <a:spcPct val="150000"/>
              </a:lnSpc>
            </a:pPr>
            <a:r>
              <a:rPr lang="zh-CN" sz="2400" b="1" dirty="0">
                <a:solidFill>
                  <a:srgbClr val="002060"/>
                </a:solidFill>
                <a:ea typeface="宋体" panose="02010600030101010101" pitchFamily="2" charset="-122"/>
              </a:rPr>
              <a:t>科差在南北方实行方法有所不同。科差在</a:t>
            </a:r>
            <a:r>
              <a:rPr lang="zh-CN" sz="2400" b="1" dirty="0">
                <a:solidFill>
                  <a:srgbClr val="FF0000"/>
                </a:solidFill>
                <a:ea typeface="宋体" panose="02010600030101010101" pitchFamily="2" charset="-122"/>
              </a:rPr>
              <a:t>北方</a:t>
            </a:r>
            <a:r>
              <a:rPr lang="zh-CN" sz="2400" b="1" dirty="0">
                <a:solidFill>
                  <a:srgbClr val="002060"/>
                </a:solidFill>
                <a:ea typeface="宋体" panose="02010600030101010101" pitchFamily="2" charset="-122"/>
              </a:rPr>
              <a:t>征丝料与包银，按户征收，科差在</a:t>
            </a:r>
            <a:r>
              <a:rPr lang="zh-CN" sz="2400" b="1" dirty="0">
                <a:solidFill>
                  <a:srgbClr val="FF0000"/>
                </a:solidFill>
                <a:ea typeface="宋体" panose="02010600030101010101" pitchFamily="2" charset="-122"/>
              </a:rPr>
              <a:t>江南</a:t>
            </a:r>
            <a:r>
              <a:rPr lang="zh-CN" sz="2400" b="1" dirty="0">
                <a:solidFill>
                  <a:srgbClr val="002060"/>
                </a:solidFill>
                <a:ea typeface="宋体" panose="02010600030101010101" pitchFamily="2" charset="-122"/>
              </a:rPr>
              <a:t>纳户钞与包银。</a:t>
            </a:r>
            <a:endParaRPr lang="zh-CN" altLang="en-US" sz="2400" b="1" dirty="0">
              <a:solidFill>
                <a:srgbClr val="002060"/>
              </a:solidFill>
              <a:ea typeface="宋体" panose="02010600030101010101" pitchFamily="2" charset="-122"/>
            </a:endParaRPr>
          </a:p>
        </p:txBody>
      </p:sp>
      <p:cxnSp>
        <p:nvCxnSpPr>
          <p:cNvPr id="4" name="直接连接符 3"/>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5" name="矩形 4"/>
          <p:cNvSpPr/>
          <p:nvPr/>
        </p:nvSpPr>
        <p:spPr>
          <a:xfrm>
            <a:off x="34290" y="204920"/>
            <a:ext cx="4716356" cy="584775"/>
          </a:xfrm>
          <a:prstGeom prst="rect">
            <a:avLst/>
          </a:prstGeom>
        </p:spPr>
        <p:txBody>
          <a:bodyPr wrap="none">
            <a:spAutoFit/>
          </a:bodyPr>
          <a:lstStyle/>
          <a:p>
            <a:r>
              <a:rPr lang="zh-CN" altLang="en-US" sz="3200" b="1" dirty="0">
                <a:solidFill>
                  <a:srgbClr val="FF0000"/>
                </a:solidFill>
                <a:latin typeface="方正姚体" pitchFamily="2" charset="-122"/>
                <a:ea typeface="方正姚体" pitchFamily="2" charset="-122"/>
                <a:sym typeface="+mn-ea"/>
              </a:rPr>
              <a:t>一、中国古代的赋役制度</a:t>
            </a:r>
            <a:endParaRPr lang="zh-CN" altLang="en-US" sz="3200" b="1" dirty="0">
              <a:solidFill>
                <a:srgbClr val="FF0000"/>
              </a:solidFill>
              <a:latin typeface="方正姚体" pitchFamily="2" charset="-122"/>
              <a:ea typeface="方正姚体" pitchFamily="2" charset="-122"/>
            </a:endParaRPr>
          </a:p>
        </p:txBody>
      </p:sp>
      <p:sp>
        <p:nvSpPr>
          <p:cNvPr id="6" name="文本框 9"/>
          <p:cNvSpPr txBox="1"/>
          <p:nvPr/>
        </p:nvSpPr>
        <p:spPr>
          <a:xfrm>
            <a:off x="168953" y="948532"/>
            <a:ext cx="4063933" cy="523220"/>
          </a:xfrm>
          <a:prstGeom prst="rect">
            <a:avLst/>
          </a:prstGeom>
          <a:noFill/>
          <a:ln>
            <a:noFill/>
          </a:ln>
        </p:spPr>
        <p:txBody>
          <a:bodyPr wrap="none" rtlCol="0" anchor="t">
            <a:spAutoFit/>
          </a:bodyPr>
          <a:lstStyle/>
          <a:p>
            <a:r>
              <a:rPr lang="en-US" altLang="zh-CN" sz="2800" b="1" dirty="0">
                <a:solidFill>
                  <a:srgbClr val="FF0000"/>
                </a:solidFill>
                <a:latin typeface="方正姚体" pitchFamily="2" charset="-122"/>
                <a:ea typeface="方正姚体" pitchFamily="2" charset="-122"/>
                <a:sym typeface="+mn-ea"/>
              </a:rPr>
              <a:t>4</a:t>
            </a:r>
            <a:r>
              <a:rPr lang="zh-CN" altLang="en-US" sz="2800" b="1" dirty="0">
                <a:solidFill>
                  <a:srgbClr val="FF0000"/>
                </a:solidFill>
                <a:uFillTx/>
                <a:latin typeface="方正姚体" pitchFamily="2" charset="-122"/>
                <a:ea typeface="方正姚体" pitchFamily="2" charset="-122"/>
                <a:sym typeface="+mn-ea"/>
              </a:rPr>
              <a:t>、宋元时期的赋役制度</a:t>
            </a:r>
            <a:r>
              <a:rPr lang="en-US" altLang="zh-CN" sz="2800" b="1" dirty="0">
                <a:solidFill>
                  <a:srgbClr val="FF0000"/>
                </a:solidFill>
                <a:uFillTx/>
                <a:latin typeface="方正姚体" pitchFamily="2" charset="-122"/>
                <a:ea typeface="方正姚体" pitchFamily="2" charset="-122"/>
                <a:sym typeface="+mn-ea"/>
              </a:rPr>
              <a:t> </a:t>
            </a:r>
          </a:p>
        </p:txBody>
      </p:sp>
      <p:sp>
        <p:nvSpPr>
          <p:cNvPr id="7" name="矩形 6"/>
          <p:cNvSpPr/>
          <p:nvPr/>
        </p:nvSpPr>
        <p:spPr>
          <a:xfrm>
            <a:off x="339987" y="1491881"/>
            <a:ext cx="4104962" cy="553994"/>
          </a:xfrm>
          <a:prstGeom prst="rect">
            <a:avLst/>
          </a:prstGeom>
        </p:spPr>
        <p:txBody>
          <a:bodyPr wrap="square" lIns="121917" tIns="60958" rIns="121917" bIns="60958">
            <a:spAutoFit/>
          </a:bodyPr>
          <a:lstStyle/>
          <a:p>
            <a:pPr lvl="0"/>
            <a:r>
              <a:rPr lang="zh-CN" altLang="en-US" sz="2800" b="1" dirty="0">
                <a:solidFill>
                  <a:srgbClr val="FF0000"/>
                </a:solidFill>
                <a:latin typeface="宋体"/>
                <a:ea typeface="宋体"/>
                <a:sym typeface="+mn-ea"/>
              </a:rPr>
              <a:t>（</a:t>
            </a:r>
            <a:r>
              <a:rPr lang="en-US" altLang="zh-CN" sz="2800" b="1" dirty="0">
                <a:solidFill>
                  <a:srgbClr val="FF0000"/>
                </a:solidFill>
                <a:latin typeface="宋体"/>
                <a:ea typeface="宋体"/>
                <a:sym typeface="+mn-ea"/>
              </a:rPr>
              <a:t>2</a:t>
            </a:r>
            <a:r>
              <a:rPr lang="zh-CN" altLang="en-US" sz="2800" b="1" dirty="0">
                <a:solidFill>
                  <a:srgbClr val="FF0000"/>
                </a:solidFill>
                <a:latin typeface="宋体"/>
                <a:ea typeface="宋体"/>
                <a:sym typeface="+mn-ea"/>
              </a:rPr>
              <a:t>）元朝</a:t>
            </a:r>
            <a:r>
              <a:rPr lang="zh-CN" altLang="en-US" sz="2800" b="1" dirty="0">
                <a:solidFill>
                  <a:srgbClr val="FF0000"/>
                </a:solidFill>
                <a:latin typeface="宋体" panose="02010600030101010101" pitchFamily="2" charset="-122"/>
                <a:ea typeface="宋体" panose="02010600030101010101" pitchFamily="2" charset="-122"/>
                <a:sym typeface="+mn-ea"/>
              </a:rPr>
              <a:t>的赋役制度：</a:t>
            </a:r>
          </a:p>
        </p:txBody>
      </p:sp>
      <p:sp>
        <p:nvSpPr>
          <p:cNvPr id="8" name="矩形 7"/>
          <p:cNvSpPr/>
          <p:nvPr/>
        </p:nvSpPr>
        <p:spPr>
          <a:xfrm>
            <a:off x="339987" y="2248377"/>
            <a:ext cx="6498694" cy="2862322"/>
          </a:xfrm>
          <a:prstGeom prst="rect">
            <a:avLst/>
          </a:prstGeom>
        </p:spPr>
        <p:txBody>
          <a:bodyPr wrap="square">
            <a:spAutoFit/>
          </a:bodyPr>
          <a:lstStyle/>
          <a:p>
            <a:pPr lvl="0" indent="266700" fontAlgn="base">
              <a:lnSpc>
                <a:spcPct val="150000"/>
              </a:lnSpc>
              <a:spcBef>
                <a:spcPct val="0"/>
              </a:spcBef>
              <a:spcAft>
                <a:spcPct val="0"/>
              </a:spcAft>
            </a:pPr>
            <a:r>
              <a:rPr lang="zh-CN" altLang="en-US" sz="2400" b="1" dirty="0">
                <a:solidFill>
                  <a:srgbClr val="002060"/>
                </a:solidFill>
                <a:latin typeface="Calibri" panose="020F0502020204030204" pitchFamily="34" charset="0"/>
                <a:ea typeface="宋体" panose="02010600030101010101" pitchFamily="2" charset="-122"/>
                <a:cs typeface="Songti SC"/>
              </a:rPr>
              <a:t>元朝基本上沿袭唐朝的</a:t>
            </a:r>
            <a:r>
              <a:rPr lang="zh-CN" altLang="en-US" sz="2400" b="1" dirty="0">
                <a:solidFill>
                  <a:srgbClr val="FF0000"/>
                </a:solidFill>
                <a:latin typeface="Calibri" panose="020F0502020204030204" pitchFamily="34" charset="0"/>
                <a:ea typeface="宋体" panose="02010600030101010101" pitchFamily="2" charset="-122"/>
                <a:cs typeface="Songti SC"/>
              </a:rPr>
              <a:t>租庸调与两税法</a:t>
            </a:r>
            <a:r>
              <a:rPr lang="zh-CN" altLang="en-US" sz="2400" b="1" dirty="0">
                <a:solidFill>
                  <a:srgbClr val="002060"/>
                </a:solidFill>
                <a:latin typeface="Calibri" panose="020F0502020204030204" pitchFamily="34" charset="0"/>
                <a:ea typeface="宋体" panose="02010600030101010101" pitchFamily="2" charset="-122"/>
                <a:cs typeface="Songti SC"/>
              </a:rPr>
              <a:t>，</a:t>
            </a:r>
            <a:endParaRPr lang="en-US" altLang="zh-CN" sz="2400" b="1" dirty="0">
              <a:solidFill>
                <a:srgbClr val="002060"/>
              </a:solidFill>
              <a:latin typeface="Calibri" panose="020F0502020204030204" pitchFamily="34" charset="0"/>
              <a:ea typeface="宋体" panose="02010600030101010101" pitchFamily="2" charset="-122"/>
              <a:cs typeface="Songti SC"/>
            </a:endParaRPr>
          </a:p>
          <a:p>
            <a:pPr lvl="0" indent="266700" fontAlgn="base">
              <a:lnSpc>
                <a:spcPct val="150000"/>
              </a:lnSpc>
              <a:spcBef>
                <a:spcPct val="0"/>
              </a:spcBef>
              <a:spcAft>
                <a:spcPct val="0"/>
              </a:spcAft>
            </a:pPr>
            <a:r>
              <a:rPr lang="zh-CN" altLang="en-US" sz="2400" b="1" dirty="0">
                <a:solidFill>
                  <a:srgbClr val="002060"/>
                </a:solidFill>
                <a:latin typeface="Calibri" panose="020F0502020204030204" pitchFamily="34" charset="0"/>
                <a:ea typeface="宋体" panose="02010600030101010101" pitchFamily="2" charset="-122"/>
                <a:cs typeface="Songti SC"/>
              </a:rPr>
              <a:t>分别施行于北方和南方。</a:t>
            </a:r>
            <a:endParaRPr lang="en-US" altLang="zh-CN" sz="2400" b="1" dirty="0">
              <a:solidFill>
                <a:srgbClr val="002060"/>
              </a:solidFill>
              <a:latin typeface="Calibri" panose="020F0502020204030204" pitchFamily="34" charset="0"/>
              <a:ea typeface="宋体" panose="02010600030101010101" pitchFamily="2" charset="-122"/>
              <a:cs typeface="Songti SC"/>
            </a:endParaRPr>
          </a:p>
          <a:p>
            <a:pPr lvl="0" indent="266700" fontAlgn="base">
              <a:lnSpc>
                <a:spcPct val="150000"/>
              </a:lnSpc>
              <a:spcBef>
                <a:spcPct val="0"/>
              </a:spcBef>
              <a:spcAft>
                <a:spcPct val="0"/>
              </a:spcAft>
            </a:pPr>
            <a:r>
              <a:rPr lang="zh-CN" altLang="en-US" sz="2400" b="1" dirty="0">
                <a:solidFill>
                  <a:srgbClr val="FF0000"/>
                </a:solidFill>
                <a:latin typeface="Calibri" panose="020F0502020204030204" pitchFamily="34" charset="0"/>
                <a:ea typeface="宋体" panose="02010600030101010101" pitchFamily="2" charset="-122"/>
                <a:cs typeface="Songti SC"/>
              </a:rPr>
              <a:t>北方：</a:t>
            </a:r>
            <a:r>
              <a:rPr lang="zh-CN" altLang="en-US" sz="2400" b="1" dirty="0">
                <a:solidFill>
                  <a:srgbClr val="002060"/>
                </a:solidFill>
                <a:latin typeface="Calibri" panose="020F0502020204030204" pitchFamily="34" charset="0"/>
                <a:ea typeface="宋体" panose="02010600030101010101" pitchFamily="2" charset="-122"/>
                <a:cs typeface="Songti SC"/>
              </a:rPr>
              <a:t>征丁税、地税，</a:t>
            </a:r>
            <a:endParaRPr lang="en-US" altLang="zh-CN" sz="2400" b="1" dirty="0">
              <a:solidFill>
                <a:srgbClr val="002060"/>
              </a:solidFill>
              <a:latin typeface="Calibri" panose="020F0502020204030204" pitchFamily="34" charset="0"/>
              <a:ea typeface="宋体" panose="02010600030101010101" pitchFamily="2" charset="-122"/>
              <a:cs typeface="Songti SC"/>
            </a:endParaRPr>
          </a:p>
          <a:p>
            <a:pPr lvl="0" indent="266700" fontAlgn="base">
              <a:lnSpc>
                <a:spcPct val="150000"/>
              </a:lnSpc>
              <a:spcBef>
                <a:spcPct val="0"/>
              </a:spcBef>
              <a:spcAft>
                <a:spcPct val="0"/>
              </a:spcAft>
            </a:pPr>
            <a:r>
              <a:rPr lang="zh-CN" altLang="en-US" sz="2400" b="1" dirty="0">
                <a:solidFill>
                  <a:srgbClr val="FF0000"/>
                </a:solidFill>
                <a:latin typeface="Calibri" panose="020F0502020204030204" pitchFamily="34" charset="0"/>
                <a:ea typeface="宋体" panose="02010600030101010101" pitchFamily="2" charset="-122"/>
                <a:cs typeface="Songti SC"/>
              </a:rPr>
              <a:t>南方：</a:t>
            </a:r>
            <a:r>
              <a:rPr lang="zh-CN" altLang="en-US" sz="2400" b="1" dirty="0">
                <a:solidFill>
                  <a:srgbClr val="002060"/>
                </a:solidFill>
                <a:latin typeface="Calibri" panose="020F0502020204030204" pitchFamily="34" charset="0"/>
                <a:ea typeface="宋体" panose="02010600030101010101" pitchFamily="2" charset="-122"/>
                <a:cs typeface="Songti SC"/>
              </a:rPr>
              <a:t>征夏税、秋粮。</a:t>
            </a:r>
            <a:endParaRPr lang="en-US" altLang="zh-CN" sz="2400" b="1" dirty="0">
              <a:solidFill>
                <a:srgbClr val="002060"/>
              </a:solidFill>
              <a:latin typeface="Calibri" panose="020F0502020204030204" pitchFamily="34" charset="0"/>
              <a:ea typeface="宋体" panose="02010600030101010101" pitchFamily="2" charset="-122"/>
              <a:cs typeface="Songti SC"/>
            </a:endParaRPr>
          </a:p>
          <a:p>
            <a:pPr indent="266700" fontAlgn="base">
              <a:lnSpc>
                <a:spcPct val="150000"/>
              </a:lnSpc>
              <a:spcBef>
                <a:spcPct val="0"/>
              </a:spcBef>
              <a:spcAft>
                <a:spcPct val="0"/>
              </a:spcAft>
            </a:pPr>
            <a:r>
              <a:rPr lang="zh-CN" altLang="en-US" sz="2400" b="1" dirty="0">
                <a:solidFill>
                  <a:srgbClr val="FF0000"/>
                </a:solidFill>
                <a:latin typeface="Calibri" panose="020F0502020204030204" pitchFamily="34" charset="0"/>
                <a:ea typeface="宋体" panose="02010600030101010101" pitchFamily="2" charset="-122"/>
                <a:cs typeface="Songti SC"/>
              </a:rPr>
              <a:t>科差：</a:t>
            </a:r>
            <a:r>
              <a:rPr lang="zh-CN" altLang="en-US" sz="2400" b="1" dirty="0">
                <a:solidFill>
                  <a:srgbClr val="002060"/>
                </a:solidFill>
                <a:latin typeface="宋体" pitchFamily="2" charset="-122"/>
                <a:ea typeface="宋体" pitchFamily="2" charset="-122"/>
                <a:sym typeface="+mn-ea"/>
              </a:rPr>
              <a:t>按户之上下征收丝和银两</a:t>
            </a:r>
            <a:r>
              <a:rPr lang="zh-CN" altLang="en-US" sz="2400" b="1" dirty="0">
                <a:solidFill>
                  <a:srgbClr val="002060"/>
                </a:solidFill>
                <a:latin typeface="Calibri" panose="020F0502020204030204" pitchFamily="34" charset="0"/>
                <a:ea typeface="宋体" panose="02010600030101010101" pitchFamily="2" charset="-122"/>
                <a:cs typeface="Songti SC"/>
              </a:rPr>
              <a:t>。</a:t>
            </a:r>
          </a:p>
        </p:txBody>
      </p:sp>
    </p:spTree>
    <p:extLst>
      <p:ext uri="{BB962C8B-B14F-4D97-AF65-F5344CB8AC3E}">
        <p14:creationId xmlns:p14="http://schemas.microsoft.com/office/powerpoint/2010/main" val="208879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5" name="直接连接符 4"/>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7" name="矩形 6"/>
          <p:cNvSpPr/>
          <p:nvPr/>
        </p:nvSpPr>
        <p:spPr>
          <a:xfrm>
            <a:off x="34290" y="204920"/>
            <a:ext cx="4716356" cy="584775"/>
          </a:xfrm>
          <a:prstGeom prst="rect">
            <a:avLst/>
          </a:prstGeom>
        </p:spPr>
        <p:txBody>
          <a:bodyPr wrap="none">
            <a:spAutoFit/>
          </a:bodyPr>
          <a:lstStyle/>
          <a:p>
            <a:r>
              <a:rPr lang="zh-CN" altLang="en-US" sz="3200" b="1" dirty="0">
                <a:solidFill>
                  <a:srgbClr val="FF0000"/>
                </a:solidFill>
                <a:latin typeface="方正姚体" pitchFamily="2" charset="-122"/>
                <a:ea typeface="方正姚体" pitchFamily="2" charset="-122"/>
                <a:sym typeface="+mn-ea"/>
              </a:rPr>
              <a:t>一、中国古代的赋役制度</a:t>
            </a:r>
            <a:endParaRPr lang="zh-CN" altLang="en-US" sz="3200" b="1" dirty="0">
              <a:solidFill>
                <a:srgbClr val="FF0000"/>
              </a:solidFill>
              <a:latin typeface="方正姚体" pitchFamily="2" charset="-122"/>
              <a:ea typeface="方正姚体" pitchFamily="2" charset="-122"/>
            </a:endParaRPr>
          </a:p>
        </p:txBody>
      </p:sp>
      <p:sp>
        <p:nvSpPr>
          <p:cNvPr id="2" name="矩形 1"/>
          <p:cNvSpPr/>
          <p:nvPr/>
        </p:nvSpPr>
        <p:spPr>
          <a:xfrm>
            <a:off x="283333" y="2231633"/>
            <a:ext cx="9298549" cy="2308324"/>
          </a:xfrm>
          <a:prstGeom prst="rect">
            <a:avLst/>
          </a:prstGeom>
        </p:spPr>
        <p:txBody>
          <a:bodyPr wrap="square">
            <a:spAutoFit/>
          </a:bodyPr>
          <a:lstStyle/>
          <a:p>
            <a:pPr lvl="0" indent="266700" fontAlgn="base">
              <a:lnSpc>
                <a:spcPct val="150000"/>
              </a:lnSpc>
              <a:spcBef>
                <a:spcPct val="0"/>
              </a:spcBef>
              <a:spcAft>
                <a:spcPct val="0"/>
              </a:spcAft>
            </a:pPr>
            <a:r>
              <a:rPr lang="zh-CN" altLang="en-US" sz="2400" b="1" dirty="0">
                <a:solidFill>
                  <a:srgbClr val="FF0000"/>
                </a:solidFill>
                <a:latin typeface="宋体"/>
                <a:ea typeface="宋体"/>
                <a:cs typeface="Songti SC"/>
              </a:rPr>
              <a:t>①</a:t>
            </a:r>
            <a:r>
              <a:rPr lang="zh-CN" altLang="en-US" sz="2400" b="1" dirty="0">
                <a:solidFill>
                  <a:srgbClr val="FF0000"/>
                </a:solidFill>
                <a:latin typeface="Calibri" panose="020F0502020204030204" pitchFamily="34" charset="0"/>
                <a:ea typeface="宋体" panose="02010600030101010101" pitchFamily="2" charset="-122"/>
                <a:cs typeface="Songti SC"/>
              </a:rPr>
              <a:t>明初：</a:t>
            </a:r>
            <a:r>
              <a:rPr lang="zh-CN" altLang="en-US" sz="2400" b="1" dirty="0">
                <a:solidFill>
                  <a:srgbClr val="002060"/>
                </a:solidFill>
                <a:latin typeface="Calibri" panose="020F0502020204030204" pitchFamily="34" charset="0"/>
                <a:ea typeface="宋体" panose="02010600030101010101" pitchFamily="2" charset="-122"/>
                <a:cs typeface="Songti SC"/>
              </a:rPr>
              <a:t>赋税分夏税、秋粮两次征收，所征主要是米麦实物。</a:t>
            </a:r>
            <a:endParaRPr lang="en-US" altLang="zh-CN" sz="2400" b="1" dirty="0">
              <a:solidFill>
                <a:srgbClr val="002060"/>
              </a:solidFill>
              <a:latin typeface="Calibri" panose="020F0502020204030204" pitchFamily="34" charset="0"/>
              <a:ea typeface="宋体" panose="02010600030101010101" pitchFamily="2" charset="-122"/>
              <a:cs typeface="Songti SC"/>
            </a:endParaRPr>
          </a:p>
          <a:p>
            <a:pPr lvl="0" indent="266700" fontAlgn="base">
              <a:lnSpc>
                <a:spcPct val="150000"/>
              </a:lnSpc>
              <a:spcBef>
                <a:spcPct val="0"/>
              </a:spcBef>
              <a:spcAft>
                <a:spcPct val="0"/>
              </a:spcAft>
            </a:pPr>
            <a:r>
              <a:rPr lang="zh-CN" altLang="en-US" sz="2400" b="1" dirty="0">
                <a:solidFill>
                  <a:srgbClr val="FF0000"/>
                </a:solidFill>
                <a:latin typeface="宋体"/>
                <a:ea typeface="宋体"/>
                <a:cs typeface="Songti SC"/>
              </a:rPr>
              <a:t>②</a:t>
            </a:r>
            <a:r>
              <a:rPr lang="zh-CN" altLang="en-US" sz="2400" b="1" dirty="0">
                <a:solidFill>
                  <a:srgbClr val="FF0000"/>
                </a:solidFill>
                <a:latin typeface="Calibri" panose="020F0502020204030204" pitchFamily="34" charset="0"/>
                <a:ea typeface="宋体" panose="02010600030101010101" pitchFamily="2" charset="-122"/>
                <a:cs typeface="Songti SC"/>
              </a:rPr>
              <a:t>正统年间：</a:t>
            </a:r>
            <a:r>
              <a:rPr lang="zh-CN" altLang="en-US" sz="2400" b="1" dirty="0">
                <a:solidFill>
                  <a:srgbClr val="002060"/>
                </a:solidFill>
                <a:latin typeface="Calibri" panose="020F0502020204030204" pitchFamily="34" charset="0"/>
                <a:ea typeface="宋体" panose="02010600030101010101" pitchFamily="2" charset="-122"/>
                <a:cs typeface="Songti SC"/>
              </a:rPr>
              <a:t>江南部分税粮折银征收送赴北京，称“金花银”。</a:t>
            </a:r>
            <a:endParaRPr lang="en-US" altLang="zh-CN" sz="2400" b="1" dirty="0">
              <a:solidFill>
                <a:srgbClr val="002060"/>
              </a:solidFill>
              <a:latin typeface="Calibri" panose="020F0502020204030204" pitchFamily="34" charset="0"/>
              <a:ea typeface="宋体" panose="02010600030101010101" pitchFamily="2" charset="-122"/>
              <a:cs typeface="Songti SC"/>
            </a:endParaRPr>
          </a:p>
          <a:p>
            <a:pPr lvl="0" indent="266700" fontAlgn="base">
              <a:lnSpc>
                <a:spcPct val="150000"/>
              </a:lnSpc>
              <a:spcBef>
                <a:spcPct val="0"/>
              </a:spcBef>
              <a:spcAft>
                <a:spcPct val="0"/>
              </a:spcAft>
            </a:pPr>
            <a:r>
              <a:rPr lang="zh-CN" altLang="en-US" sz="2400" b="1" dirty="0">
                <a:solidFill>
                  <a:srgbClr val="FF0000"/>
                </a:solidFill>
                <a:latin typeface="宋体"/>
                <a:ea typeface="宋体"/>
                <a:cs typeface="Songti SC"/>
              </a:rPr>
              <a:t>③</a:t>
            </a:r>
            <a:r>
              <a:rPr lang="zh-CN" altLang="en-US" sz="2400" b="1" dirty="0">
                <a:solidFill>
                  <a:srgbClr val="FF0000"/>
                </a:solidFill>
                <a:latin typeface="Calibri" panose="020F0502020204030204" pitchFamily="34" charset="0"/>
                <a:ea typeface="宋体" panose="02010600030101010101" pitchFamily="2" charset="-122"/>
                <a:cs typeface="Songti SC"/>
              </a:rPr>
              <a:t>明朝后期：</a:t>
            </a:r>
            <a:r>
              <a:rPr lang="zh-CN" altLang="en-US" sz="2400" b="1" dirty="0">
                <a:solidFill>
                  <a:srgbClr val="002060"/>
                </a:solidFill>
                <a:latin typeface="Calibri" panose="020F0502020204030204" pitchFamily="34" charset="0"/>
                <a:ea typeface="宋体" panose="02010600030101010101" pitchFamily="2" charset="-122"/>
                <a:cs typeface="Songti SC"/>
              </a:rPr>
              <a:t>商品经济的发展与白银流通量的增加，万历初年，</a:t>
            </a:r>
            <a:r>
              <a:rPr lang="zh-CN" altLang="en-US" sz="2400" b="1" dirty="0">
                <a:solidFill>
                  <a:srgbClr val="FF0000"/>
                </a:solidFill>
                <a:latin typeface="Calibri" panose="020F0502020204030204" pitchFamily="34" charset="0"/>
                <a:ea typeface="宋体" panose="02010600030101010101" pitchFamily="2" charset="-122"/>
                <a:cs typeface="Songti SC"/>
              </a:rPr>
              <a:t>张居正</a:t>
            </a:r>
            <a:r>
              <a:rPr lang="zh-CN" altLang="en-US" sz="2400" b="1" dirty="0">
                <a:solidFill>
                  <a:srgbClr val="002060"/>
                </a:solidFill>
                <a:latin typeface="Calibri" panose="020F0502020204030204" pitchFamily="34" charset="0"/>
                <a:ea typeface="宋体" panose="02010600030101010101" pitchFamily="2" charset="-122"/>
                <a:cs typeface="Songti SC"/>
              </a:rPr>
              <a:t>在全国推行</a:t>
            </a:r>
            <a:r>
              <a:rPr lang="zh-CN" altLang="en-US" sz="2400" b="1" dirty="0">
                <a:solidFill>
                  <a:srgbClr val="FF0000"/>
                </a:solidFill>
                <a:latin typeface="Calibri" panose="020F0502020204030204" pitchFamily="34" charset="0"/>
                <a:ea typeface="宋体" panose="02010600030101010101" pitchFamily="2" charset="-122"/>
                <a:cs typeface="Songti SC"/>
              </a:rPr>
              <a:t>一条鞭法</a:t>
            </a:r>
            <a:r>
              <a:rPr lang="zh-CN" altLang="en-US" sz="2400" b="1" dirty="0">
                <a:solidFill>
                  <a:srgbClr val="002060"/>
                </a:solidFill>
                <a:latin typeface="Calibri" panose="020F0502020204030204" pitchFamily="34" charset="0"/>
                <a:ea typeface="宋体" panose="02010600030101010101" pitchFamily="2" charset="-122"/>
                <a:cs typeface="Songti SC"/>
              </a:rPr>
              <a:t>。</a:t>
            </a:r>
          </a:p>
        </p:txBody>
      </p:sp>
      <p:sp>
        <p:nvSpPr>
          <p:cNvPr id="8" name="文本框 9"/>
          <p:cNvSpPr txBox="1"/>
          <p:nvPr/>
        </p:nvSpPr>
        <p:spPr>
          <a:xfrm>
            <a:off x="168953" y="948532"/>
            <a:ext cx="4063933" cy="523220"/>
          </a:xfrm>
          <a:prstGeom prst="rect">
            <a:avLst/>
          </a:prstGeom>
          <a:noFill/>
          <a:ln>
            <a:noFill/>
          </a:ln>
        </p:spPr>
        <p:txBody>
          <a:bodyPr wrap="none" rtlCol="0" anchor="t">
            <a:spAutoFit/>
          </a:bodyPr>
          <a:lstStyle/>
          <a:p>
            <a:r>
              <a:rPr lang="en-US" altLang="zh-CN" sz="2800" b="1" dirty="0">
                <a:solidFill>
                  <a:srgbClr val="FF0000"/>
                </a:solidFill>
                <a:latin typeface="方正姚体" pitchFamily="2" charset="-122"/>
                <a:ea typeface="方正姚体" pitchFamily="2" charset="-122"/>
                <a:sym typeface="+mn-ea"/>
              </a:rPr>
              <a:t>5</a:t>
            </a:r>
            <a:r>
              <a:rPr lang="zh-CN" altLang="en-US" sz="2800" b="1" dirty="0">
                <a:solidFill>
                  <a:srgbClr val="FF0000"/>
                </a:solidFill>
                <a:uFillTx/>
                <a:latin typeface="方正姚体" pitchFamily="2" charset="-122"/>
                <a:ea typeface="方正姚体" pitchFamily="2" charset="-122"/>
                <a:sym typeface="+mn-ea"/>
              </a:rPr>
              <a:t>、明清时期的赋役制度</a:t>
            </a:r>
            <a:r>
              <a:rPr lang="en-US" altLang="zh-CN" sz="2800" b="1" dirty="0">
                <a:solidFill>
                  <a:srgbClr val="FF0000"/>
                </a:solidFill>
                <a:uFillTx/>
                <a:latin typeface="方正姚体" pitchFamily="2" charset="-122"/>
                <a:ea typeface="方正姚体" pitchFamily="2" charset="-122"/>
                <a:sym typeface="+mn-ea"/>
              </a:rPr>
              <a:t> </a:t>
            </a:r>
          </a:p>
        </p:txBody>
      </p:sp>
      <p:sp>
        <p:nvSpPr>
          <p:cNvPr id="9" name="矩形 8"/>
          <p:cNvSpPr/>
          <p:nvPr/>
        </p:nvSpPr>
        <p:spPr>
          <a:xfrm>
            <a:off x="168953" y="1493816"/>
            <a:ext cx="4104962" cy="553994"/>
          </a:xfrm>
          <a:prstGeom prst="rect">
            <a:avLst/>
          </a:prstGeom>
        </p:spPr>
        <p:txBody>
          <a:bodyPr wrap="square" lIns="121917" tIns="60958" rIns="121917" bIns="60958">
            <a:spAutoFit/>
          </a:bodyPr>
          <a:lstStyle/>
          <a:p>
            <a:pPr lvl="0"/>
            <a:r>
              <a:rPr lang="zh-CN" altLang="en-US" sz="2800" b="1" dirty="0">
                <a:solidFill>
                  <a:srgbClr val="FF0000"/>
                </a:solidFill>
                <a:latin typeface="宋体"/>
                <a:ea typeface="宋体"/>
                <a:sym typeface="+mn-ea"/>
              </a:rPr>
              <a:t>（</a:t>
            </a:r>
            <a:r>
              <a:rPr lang="en-US" altLang="zh-CN" sz="2800" b="1" dirty="0">
                <a:solidFill>
                  <a:srgbClr val="FF0000"/>
                </a:solidFill>
                <a:latin typeface="宋体"/>
                <a:ea typeface="宋体"/>
                <a:sym typeface="+mn-ea"/>
              </a:rPr>
              <a:t>1</a:t>
            </a:r>
            <a:r>
              <a:rPr lang="zh-CN" altLang="en-US" sz="2800" b="1" dirty="0">
                <a:solidFill>
                  <a:srgbClr val="FF0000"/>
                </a:solidFill>
                <a:latin typeface="宋体"/>
                <a:ea typeface="宋体"/>
                <a:sym typeface="+mn-ea"/>
              </a:rPr>
              <a:t>）</a:t>
            </a:r>
            <a:r>
              <a:rPr lang="zh-CN" altLang="en-US" sz="2800" b="1" dirty="0">
                <a:solidFill>
                  <a:srgbClr val="FF0000"/>
                </a:solidFill>
                <a:latin typeface="宋体" panose="02010600030101010101" pitchFamily="2" charset="-122"/>
                <a:ea typeface="宋体" panose="02010600030101010101" pitchFamily="2" charset="-122"/>
                <a:sym typeface="+mn-ea"/>
              </a:rPr>
              <a:t>明朝的赋役制度：</a:t>
            </a:r>
          </a:p>
        </p:txBody>
      </p:sp>
      <p:pic>
        <p:nvPicPr>
          <p:cNvPr id="10" name="图片 9"/>
          <p:cNvPicPr>
            <a:picLocks noChangeAspect="1"/>
          </p:cNvPicPr>
          <p:nvPr/>
        </p:nvPicPr>
        <p:blipFill>
          <a:blip r:embed="rId4"/>
          <a:stretch>
            <a:fillRect/>
          </a:stretch>
        </p:blipFill>
        <p:spPr>
          <a:xfrm>
            <a:off x="9246167" y="2459865"/>
            <a:ext cx="2551743" cy="3254047"/>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439441" y="2187536"/>
            <a:ext cx="11608158" cy="1938992"/>
          </a:xfrm>
          <a:prstGeom prst="rect">
            <a:avLst/>
          </a:prstGeom>
          <a:ln w="25400">
            <a:solidFill>
              <a:srgbClr val="00B050"/>
            </a:solidFill>
          </a:ln>
        </p:spPr>
        <p:txBody>
          <a:bodyPr wrap="square">
            <a:spAutoFit/>
          </a:bodyPr>
          <a:lstStyle/>
          <a:p>
            <a:pPr lvl="0">
              <a:lnSpc>
                <a:spcPct val="150000"/>
              </a:lnSpc>
            </a:pPr>
            <a:r>
              <a:rPr lang="zh-CN" altLang="zh-CN" sz="2000" b="1" dirty="0">
                <a:solidFill>
                  <a:srgbClr val="002060"/>
                </a:solidFill>
                <a:latin typeface="宋体" pitchFamily="2" charset="-122"/>
                <a:ea typeface="宋体" pitchFamily="2" charset="-122"/>
                <a:cs typeface="黑体" panose="02010609060101010101" pitchFamily="49" charset="-122"/>
                <a:sym typeface="+mn-ea"/>
              </a:rPr>
              <a:t>材料</a:t>
            </a:r>
            <a:r>
              <a:rPr lang="zh-CN" altLang="en-US" sz="2000" b="1" dirty="0">
                <a:solidFill>
                  <a:srgbClr val="002060"/>
                </a:solidFill>
                <a:latin typeface="宋体" pitchFamily="2" charset="-122"/>
                <a:ea typeface="宋体" pitchFamily="2" charset="-122"/>
                <a:cs typeface="黑体" panose="02010609060101010101" pitchFamily="49" charset="-122"/>
                <a:sym typeface="+mn-ea"/>
              </a:rPr>
              <a:t>：</a:t>
            </a:r>
            <a:r>
              <a:rPr lang="zh-CN" altLang="zh-CN" sz="2000" b="1" dirty="0">
                <a:solidFill>
                  <a:srgbClr val="002060"/>
                </a:solidFill>
                <a:latin typeface="宋体" pitchFamily="2" charset="-122"/>
                <a:ea typeface="宋体" pitchFamily="2" charset="-122"/>
                <a:cs typeface="黑体" panose="02010609060101010101" pitchFamily="49" charset="-122"/>
                <a:sym typeface="+mn-ea"/>
              </a:rPr>
              <a:t>  总括一州县之赋役，量地计丁，丁粮毕输于官。一</a:t>
            </a:r>
            <a:r>
              <a:rPr lang="zh-CN" altLang="en-US" sz="2000" b="1" dirty="0">
                <a:solidFill>
                  <a:srgbClr val="002060"/>
                </a:solidFill>
                <a:latin typeface="宋体" pitchFamily="2" charset="-122"/>
                <a:ea typeface="宋体" pitchFamily="2" charset="-122"/>
                <a:cs typeface="黑体" panose="02010609060101010101" pitchFamily="49" charset="-122"/>
                <a:sym typeface="+mn-ea"/>
              </a:rPr>
              <a:t>岁</a:t>
            </a:r>
            <a:r>
              <a:rPr lang="zh-CN" altLang="zh-CN" sz="2000" b="1" dirty="0">
                <a:solidFill>
                  <a:srgbClr val="002060"/>
                </a:solidFill>
                <a:latin typeface="宋体" pitchFamily="2" charset="-122"/>
                <a:ea typeface="宋体" pitchFamily="2" charset="-122"/>
                <a:cs typeface="黑体" panose="02010609060101010101" pitchFamily="49" charset="-122"/>
                <a:sym typeface="+mn-ea"/>
              </a:rPr>
              <a:t>之役，官为佥募。力差，则计其</a:t>
            </a:r>
            <a:r>
              <a:rPr lang="zh-CN" altLang="en-US" sz="2000" b="1" dirty="0">
                <a:solidFill>
                  <a:srgbClr val="002060"/>
                </a:solidFill>
                <a:latin typeface="宋体" pitchFamily="2" charset="-122"/>
                <a:ea typeface="宋体" pitchFamily="2" charset="-122"/>
                <a:cs typeface="黑体" panose="02010609060101010101" pitchFamily="49" charset="-122"/>
                <a:sym typeface="+mn-ea"/>
              </a:rPr>
              <a:t>工</a:t>
            </a:r>
            <a:r>
              <a:rPr lang="zh-CN" altLang="zh-CN" sz="2000" b="1" dirty="0">
                <a:solidFill>
                  <a:srgbClr val="002060"/>
                </a:solidFill>
                <a:latin typeface="宋体" pitchFamily="2" charset="-122"/>
                <a:ea typeface="宋体" pitchFamily="2" charset="-122"/>
                <a:cs typeface="黑体" panose="02010609060101010101" pitchFamily="49" charset="-122"/>
                <a:sym typeface="+mn-ea"/>
              </a:rPr>
              <a:t>食之费，量为增减；银差，则计其交纳之费</a:t>
            </a:r>
            <a:r>
              <a:rPr lang="zh-CN" altLang="en-US" sz="2000" b="1" dirty="0">
                <a:solidFill>
                  <a:srgbClr val="002060"/>
                </a:solidFill>
                <a:latin typeface="宋体" pitchFamily="2" charset="-122"/>
                <a:ea typeface="宋体" pitchFamily="2" charset="-122"/>
                <a:cs typeface="黑体" panose="02010609060101010101" pitchFamily="49" charset="-122"/>
                <a:sym typeface="+mn-ea"/>
              </a:rPr>
              <a:t>，</a:t>
            </a:r>
            <a:r>
              <a:rPr lang="zh-CN" altLang="zh-CN" sz="2000" b="1" dirty="0">
                <a:solidFill>
                  <a:srgbClr val="002060"/>
                </a:solidFill>
                <a:latin typeface="宋体" pitchFamily="2" charset="-122"/>
                <a:ea typeface="宋体" pitchFamily="2" charset="-122"/>
                <a:cs typeface="黑体" panose="02010609060101010101" pitchFamily="49" charset="-122"/>
                <a:sym typeface="+mn-ea"/>
              </a:rPr>
              <a:t>加以增耗。凡额办、派办、京库</a:t>
            </a:r>
            <a:r>
              <a:rPr lang="zh-CN" altLang="en-US" sz="2000" b="1" dirty="0">
                <a:solidFill>
                  <a:srgbClr val="002060"/>
                </a:solidFill>
                <a:latin typeface="宋体" pitchFamily="2" charset="-122"/>
                <a:ea typeface="宋体" pitchFamily="2" charset="-122"/>
                <a:cs typeface="黑体" panose="02010609060101010101" pitchFamily="49" charset="-122"/>
                <a:sym typeface="+mn-ea"/>
              </a:rPr>
              <a:t>岁</a:t>
            </a:r>
            <a:r>
              <a:rPr lang="zh-CN" altLang="zh-CN" sz="2000" b="1" dirty="0">
                <a:solidFill>
                  <a:srgbClr val="002060"/>
                </a:solidFill>
                <a:latin typeface="宋体" pitchFamily="2" charset="-122"/>
                <a:ea typeface="宋体" pitchFamily="2" charset="-122"/>
                <a:cs typeface="黑体" panose="02010609060101010101" pitchFamily="49" charset="-122"/>
                <a:sym typeface="+mn-ea"/>
              </a:rPr>
              <a:t>需与存留、供亿诸费，以及土贡方物，</a:t>
            </a:r>
            <a:r>
              <a:rPr lang="zh-CN" altLang="en-US" sz="2000" b="1" dirty="0">
                <a:solidFill>
                  <a:srgbClr val="002060"/>
                </a:solidFill>
                <a:latin typeface="宋体" pitchFamily="2" charset="-122"/>
                <a:ea typeface="宋体" pitchFamily="2" charset="-122"/>
                <a:cs typeface="黑体" panose="02010609060101010101" pitchFamily="49" charset="-122"/>
                <a:sym typeface="+mn-ea"/>
              </a:rPr>
              <a:t>悉</a:t>
            </a:r>
            <a:r>
              <a:rPr lang="zh-CN" altLang="zh-CN" sz="2000" b="1" dirty="0">
                <a:solidFill>
                  <a:srgbClr val="002060"/>
                </a:solidFill>
                <a:latin typeface="宋体" pitchFamily="2" charset="-122"/>
                <a:ea typeface="宋体" pitchFamily="2" charset="-122"/>
                <a:cs typeface="黑体" panose="02010609060101010101" pitchFamily="49" charset="-122"/>
                <a:sym typeface="+mn-ea"/>
              </a:rPr>
              <a:t>并为一条，皆计亩征银，折办于官，故谓之一条鞭法，立法颇为简便。</a:t>
            </a:r>
          </a:p>
          <a:p>
            <a:pPr lvl="0">
              <a:lnSpc>
                <a:spcPct val="150000"/>
              </a:lnSpc>
            </a:pPr>
            <a:r>
              <a:rPr lang="zh-CN" altLang="zh-CN" sz="2000" b="1" dirty="0">
                <a:solidFill>
                  <a:srgbClr val="002060"/>
                </a:solidFill>
                <a:latin typeface="宋体" pitchFamily="2" charset="-122"/>
                <a:ea typeface="宋体" pitchFamily="2" charset="-122"/>
                <a:cs typeface="黑体" panose="02010609060101010101" pitchFamily="49" charset="-122"/>
                <a:sym typeface="+mn-ea"/>
              </a:rPr>
              <a:t>　　                               </a:t>
            </a:r>
            <a:r>
              <a:rPr lang="en-US" altLang="zh-CN" sz="2000" b="1" dirty="0">
                <a:solidFill>
                  <a:srgbClr val="002060"/>
                </a:solidFill>
                <a:latin typeface="宋体" pitchFamily="2" charset="-122"/>
                <a:ea typeface="宋体" pitchFamily="2" charset="-122"/>
                <a:cs typeface="黑体" panose="02010609060101010101" pitchFamily="49" charset="-122"/>
                <a:sym typeface="+mn-ea"/>
              </a:rPr>
              <a:t>                 </a:t>
            </a:r>
            <a:r>
              <a:rPr lang="zh-CN" altLang="zh-CN" sz="2000" b="1" dirty="0">
                <a:solidFill>
                  <a:srgbClr val="002060"/>
                </a:solidFill>
                <a:latin typeface="宋体" pitchFamily="2" charset="-122"/>
                <a:ea typeface="宋体" pitchFamily="2" charset="-122"/>
                <a:cs typeface="黑体" panose="02010609060101010101" pitchFamily="49" charset="-122"/>
                <a:sym typeface="+mn-ea"/>
              </a:rPr>
              <a:t>――《明史・食货志・赋役》</a:t>
            </a:r>
          </a:p>
        </p:txBody>
      </p:sp>
      <p:cxnSp>
        <p:nvCxnSpPr>
          <p:cNvPr id="4" name="直接连接符 3"/>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5" name="矩形 4"/>
          <p:cNvSpPr/>
          <p:nvPr/>
        </p:nvSpPr>
        <p:spPr>
          <a:xfrm>
            <a:off x="34290" y="204920"/>
            <a:ext cx="4716356" cy="584775"/>
          </a:xfrm>
          <a:prstGeom prst="rect">
            <a:avLst/>
          </a:prstGeom>
        </p:spPr>
        <p:txBody>
          <a:bodyPr wrap="none">
            <a:spAutoFit/>
          </a:bodyPr>
          <a:lstStyle/>
          <a:p>
            <a:r>
              <a:rPr lang="zh-CN" altLang="en-US" sz="3200" b="1" dirty="0">
                <a:solidFill>
                  <a:srgbClr val="FF0000"/>
                </a:solidFill>
                <a:latin typeface="方正姚体" pitchFamily="2" charset="-122"/>
                <a:ea typeface="方正姚体" pitchFamily="2" charset="-122"/>
                <a:sym typeface="+mn-ea"/>
              </a:rPr>
              <a:t>一、中国古代的赋役制度</a:t>
            </a:r>
            <a:endParaRPr lang="zh-CN" altLang="en-US" sz="3200" b="1" dirty="0">
              <a:solidFill>
                <a:srgbClr val="FF0000"/>
              </a:solidFill>
              <a:latin typeface="方正姚体" pitchFamily="2" charset="-122"/>
              <a:ea typeface="方正姚体" pitchFamily="2" charset="-122"/>
            </a:endParaRPr>
          </a:p>
        </p:txBody>
      </p:sp>
      <p:sp>
        <p:nvSpPr>
          <p:cNvPr id="6" name="文本框 9"/>
          <p:cNvSpPr txBox="1"/>
          <p:nvPr/>
        </p:nvSpPr>
        <p:spPr>
          <a:xfrm>
            <a:off x="168953" y="948532"/>
            <a:ext cx="4063933" cy="523220"/>
          </a:xfrm>
          <a:prstGeom prst="rect">
            <a:avLst/>
          </a:prstGeom>
          <a:noFill/>
          <a:ln>
            <a:noFill/>
          </a:ln>
        </p:spPr>
        <p:txBody>
          <a:bodyPr wrap="none" rtlCol="0" anchor="t">
            <a:spAutoFit/>
          </a:bodyPr>
          <a:lstStyle/>
          <a:p>
            <a:r>
              <a:rPr lang="en-US" altLang="zh-CN" sz="2800" b="1" dirty="0">
                <a:solidFill>
                  <a:srgbClr val="FF0000"/>
                </a:solidFill>
                <a:latin typeface="方正姚体" pitchFamily="2" charset="-122"/>
                <a:ea typeface="方正姚体" pitchFamily="2" charset="-122"/>
                <a:sym typeface="+mn-ea"/>
              </a:rPr>
              <a:t>5</a:t>
            </a:r>
            <a:r>
              <a:rPr lang="zh-CN" altLang="en-US" sz="2800" b="1" dirty="0">
                <a:solidFill>
                  <a:srgbClr val="FF0000"/>
                </a:solidFill>
                <a:uFillTx/>
                <a:latin typeface="方正姚体" pitchFamily="2" charset="-122"/>
                <a:ea typeface="方正姚体" pitchFamily="2" charset="-122"/>
                <a:sym typeface="+mn-ea"/>
              </a:rPr>
              <a:t>、明清时期的赋役制度</a:t>
            </a:r>
            <a:r>
              <a:rPr lang="en-US" altLang="zh-CN" sz="2800" b="1" dirty="0">
                <a:solidFill>
                  <a:srgbClr val="FF0000"/>
                </a:solidFill>
                <a:uFillTx/>
                <a:latin typeface="方正姚体" pitchFamily="2" charset="-122"/>
                <a:ea typeface="方正姚体" pitchFamily="2" charset="-122"/>
                <a:sym typeface="+mn-ea"/>
              </a:rPr>
              <a:t> </a:t>
            </a:r>
          </a:p>
        </p:txBody>
      </p:sp>
      <p:sp>
        <p:nvSpPr>
          <p:cNvPr id="7" name="文本框 16"/>
          <p:cNvSpPr txBox="1"/>
          <p:nvPr/>
        </p:nvSpPr>
        <p:spPr>
          <a:xfrm>
            <a:off x="310653" y="4498163"/>
            <a:ext cx="11615248" cy="401392"/>
          </a:xfrm>
          <a:prstGeom prst="rect">
            <a:avLst/>
          </a:prstGeom>
          <a:noFill/>
          <a:ln w="0">
            <a:noFill/>
          </a:ln>
        </p:spPr>
        <p:txBody>
          <a:bodyPr vert="horz" wrap="square" lIns="89535" tIns="46355" rIns="89535" bIns="46355" anchor="t">
            <a:spAutoFit/>
          </a:bodyPr>
          <a:lstStyle/>
          <a:p>
            <a:pPr marL="0" indent="0" algn="l" defTabSz="914400" eaLnBrk="1" fontAlgn="base" latinLnBrk="0" hangingPunct="1">
              <a:lnSpc>
                <a:spcPct val="100000"/>
              </a:lnSpc>
              <a:spcBef>
                <a:spcPts val="0"/>
              </a:spcBef>
              <a:spcAft>
                <a:spcPts val="0"/>
              </a:spcAft>
              <a:buFontTx/>
              <a:buNone/>
            </a:pPr>
            <a:r>
              <a:rPr sz="2000" b="1" i="0" dirty="0">
                <a:solidFill>
                  <a:srgbClr val="FF0000"/>
                </a:solidFill>
                <a:ea typeface="宋体" panose="02010600030101010101" pitchFamily="2" charset="-122"/>
              </a:rPr>
              <a:t>①</a:t>
            </a:r>
            <a:r>
              <a:rPr sz="2000" b="1" i="0" dirty="0" err="1">
                <a:solidFill>
                  <a:srgbClr val="FF0000"/>
                </a:solidFill>
                <a:latin typeface="Calibri" panose="020F0502020204030204" pitchFamily="34" charset="0"/>
                <a:ea typeface="宋体" panose="02010600030101010101" pitchFamily="2" charset="-122"/>
              </a:rPr>
              <a:t>背景：</a:t>
            </a:r>
            <a:r>
              <a:rPr sz="2000" b="1" i="0" dirty="0" err="1">
                <a:solidFill>
                  <a:srgbClr val="002060"/>
                </a:solidFill>
                <a:latin typeface="Calibri" panose="020F0502020204030204" pitchFamily="34" charset="0"/>
                <a:ea typeface="宋体" panose="02010600030101010101" pitchFamily="2" charset="-122"/>
              </a:rPr>
              <a:t>商品经济发展；白银流通量增加；土地兼并</a:t>
            </a:r>
            <a:r>
              <a:rPr lang="zh-CN" altLang="en-US" sz="2000" b="1" i="0" dirty="0">
                <a:solidFill>
                  <a:srgbClr val="002060"/>
                </a:solidFill>
                <a:latin typeface="Calibri" panose="020F0502020204030204" pitchFamily="34" charset="0"/>
                <a:ea typeface="宋体" panose="02010600030101010101" pitchFamily="2" charset="-122"/>
              </a:rPr>
              <a:t>、赋役沉重，阶级矛盾尖锐，</a:t>
            </a:r>
            <a:r>
              <a:rPr sz="2000" b="1" i="0" dirty="0" err="1">
                <a:solidFill>
                  <a:srgbClr val="002060"/>
                </a:solidFill>
                <a:latin typeface="Calibri" panose="020F0502020204030204" pitchFamily="34" charset="0"/>
                <a:ea typeface="宋体" panose="02010600030101010101" pitchFamily="2" charset="-122"/>
              </a:rPr>
              <a:t>统治危机</a:t>
            </a:r>
            <a:r>
              <a:rPr lang="zh-CN" altLang="en-US" sz="2000" b="1" i="0" dirty="0">
                <a:solidFill>
                  <a:srgbClr val="002060"/>
                </a:solidFill>
                <a:latin typeface="Calibri" panose="020F0502020204030204" pitchFamily="34" charset="0"/>
                <a:ea typeface="宋体" panose="02010600030101010101" pitchFamily="2" charset="-122"/>
              </a:rPr>
              <a:t>严重</a:t>
            </a:r>
            <a:endParaRPr lang="ko-KR" altLang="en-US" sz="2000" b="1" i="0" dirty="0">
              <a:solidFill>
                <a:srgbClr val="002060"/>
              </a:solidFill>
              <a:latin typeface="Calibri" panose="020F0502020204030204" pitchFamily="34" charset="0"/>
              <a:ea typeface="宋体" panose="02010600030101010101" pitchFamily="2" charset="-122"/>
            </a:endParaRPr>
          </a:p>
        </p:txBody>
      </p:sp>
      <p:sp>
        <p:nvSpPr>
          <p:cNvPr id="10" name="TextBox 9"/>
          <p:cNvSpPr txBox="1"/>
          <p:nvPr/>
        </p:nvSpPr>
        <p:spPr>
          <a:xfrm>
            <a:off x="310653" y="5159987"/>
            <a:ext cx="11473548" cy="1477328"/>
          </a:xfrm>
          <a:prstGeom prst="rect">
            <a:avLst/>
          </a:prstGeom>
          <a:noFill/>
        </p:spPr>
        <p:txBody>
          <a:bodyPr wrap="square" rtlCol="0">
            <a:spAutoFit/>
          </a:bodyPr>
          <a:lstStyle/>
          <a:p>
            <a:pPr>
              <a:lnSpc>
                <a:spcPct val="150000"/>
              </a:lnSpc>
            </a:pPr>
            <a:r>
              <a:rPr lang="zh-CN" altLang="en-US" sz="2000" b="1" dirty="0">
                <a:solidFill>
                  <a:srgbClr val="FF0000"/>
                </a:solidFill>
                <a:latin typeface="宋体" pitchFamily="2" charset="-122"/>
                <a:ea typeface="宋体" pitchFamily="2" charset="-122"/>
              </a:rPr>
              <a:t>②内容：</a:t>
            </a:r>
            <a:r>
              <a:rPr lang="zh-CN" altLang="en-US" sz="2000" b="1" dirty="0">
                <a:solidFill>
                  <a:srgbClr val="002060"/>
                </a:solidFill>
                <a:latin typeface="宋体" pitchFamily="2" charset="-122"/>
                <a:ea typeface="宋体" pitchFamily="2" charset="-122"/>
              </a:rPr>
              <a:t>一条鞭法实行</a:t>
            </a:r>
            <a:r>
              <a:rPr lang="zh-CN" altLang="en-US" sz="2000" b="1" dirty="0">
                <a:solidFill>
                  <a:srgbClr val="FF0000"/>
                </a:solidFill>
                <a:latin typeface="宋体" pitchFamily="2" charset="-122"/>
                <a:ea typeface="宋体" pitchFamily="2" charset="-122"/>
                <a:cs typeface="Songti SC"/>
              </a:rPr>
              <a:t>赋役杂合并、一概折银</a:t>
            </a:r>
            <a:r>
              <a:rPr lang="zh-CN" altLang="en-US" sz="2000" b="1" dirty="0">
                <a:solidFill>
                  <a:srgbClr val="002060"/>
                </a:solidFill>
                <a:latin typeface="宋体" pitchFamily="2" charset="-122"/>
                <a:ea typeface="宋体" pitchFamily="2" charset="-122"/>
                <a:cs typeface="Songti SC"/>
              </a:rPr>
              <a:t>，即不但</a:t>
            </a:r>
            <a:r>
              <a:rPr lang="zh-CN" altLang="en-US" sz="2000" b="1" dirty="0">
                <a:solidFill>
                  <a:srgbClr val="FF0000"/>
                </a:solidFill>
                <a:latin typeface="宋体" pitchFamily="2" charset="-122"/>
                <a:ea typeface="宋体" pitchFamily="2" charset="-122"/>
                <a:cs typeface="Songti SC"/>
              </a:rPr>
              <a:t>赋税</a:t>
            </a:r>
            <a:r>
              <a:rPr lang="zh-CN" altLang="en-US" sz="2000" b="1" dirty="0">
                <a:solidFill>
                  <a:srgbClr val="002060"/>
                </a:solidFill>
                <a:latin typeface="宋体" pitchFamily="2" charset="-122"/>
                <a:ea typeface="宋体" pitchFamily="2" charset="-122"/>
                <a:cs typeface="Songti SC"/>
              </a:rPr>
              <a:t>折银征收，而且</a:t>
            </a:r>
            <a:r>
              <a:rPr lang="zh-CN" altLang="en-US" sz="2000" b="1" dirty="0">
                <a:solidFill>
                  <a:srgbClr val="FF0000"/>
                </a:solidFill>
                <a:latin typeface="宋体" pitchFamily="2" charset="-122"/>
                <a:ea typeface="宋体" pitchFamily="2" charset="-122"/>
                <a:cs typeface="Songti SC"/>
              </a:rPr>
              <a:t>役</a:t>
            </a:r>
            <a:r>
              <a:rPr lang="zh-CN" altLang="en-US" sz="2000" b="1" dirty="0">
                <a:solidFill>
                  <a:srgbClr val="002060"/>
                </a:solidFill>
                <a:latin typeface="宋体" pitchFamily="2" charset="-122"/>
                <a:ea typeface="宋体" pitchFamily="2" charset="-122"/>
                <a:cs typeface="Songti SC"/>
              </a:rPr>
              <a:t>也改由</a:t>
            </a:r>
            <a:r>
              <a:rPr lang="zh-CN" altLang="en-US" sz="2000" b="1" dirty="0">
                <a:solidFill>
                  <a:srgbClr val="FF0000"/>
                </a:solidFill>
                <a:latin typeface="宋体" pitchFamily="2" charset="-122"/>
                <a:ea typeface="宋体" pitchFamily="2" charset="-122"/>
                <a:cs typeface="Songti SC"/>
              </a:rPr>
              <a:t>丁、田共同承担</a:t>
            </a:r>
            <a:r>
              <a:rPr lang="zh-CN" altLang="en-US" sz="2000" b="1" dirty="0">
                <a:solidFill>
                  <a:srgbClr val="002060"/>
                </a:solidFill>
                <a:latin typeface="宋体" pitchFamily="2" charset="-122"/>
                <a:ea typeface="宋体" pitchFamily="2" charset="-122"/>
              </a:rPr>
              <a:t>（丁四粮六、丁粮各半或丁六粮四等）</a:t>
            </a:r>
            <a:r>
              <a:rPr lang="zh-CN" altLang="en-US" sz="2000" b="1" dirty="0">
                <a:solidFill>
                  <a:srgbClr val="002060"/>
                </a:solidFill>
                <a:latin typeface="宋体" pitchFamily="2" charset="-122"/>
                <a:ea typeface="宋体" pitchFamily="2" charset="-122"/>
                <a:cs typeface="Songti SC"/>
              </a:rPr>
              <a:t>，折成银两，统一征收。政府所需要的役，</a:t>
            </a:r>
            <a:r>
              <a:rPr lang="zh-CN" altLang="en-US" sz="2000" b="1" dirty="0">
                <a:solidFill>
                  <a:srgbClr val="002060"/>
                </a:solidFill>
                <a:latin typeface="宋体" pitchFamily="2" charset="-122"/>
                <a:ea typeface="宋体" pitchFamily="2" charset="-122"/>
                <a:cs typeface="黑体" panose="02010609060101010101" pitchFamily="2" charset="-122"/>
                <a:sym typeface="+mn-ea"/>
              </a:rPr>
              <a:t>由政府从税银中拿出一部分统一雇人。</a:t>
            </a:r>
            <a:endParaRPr lang="zh-CN" altLang="en-US" sz="2000" b="1" dirty="0">
              <a:solidFill>
                <a:srgbClr val="002060"/>
              </a:solidFill>
              <a:latin typeface="宋体" pitchFamily="2" charset="-122"/>
              <a:ea typeface="宋体" pitchFamily="2" charset="-122"/>
              <a:cs typeface="Songti SC"/>
            </a:endParaRPr>
          </a:p>
        </p:txBody>
      </p:sp>
      <p:sp>
        <p:nvSpPr>
          <p:cNvPr id="11" name="矩形 10"/>
          <p:cNvSpPr/>
          <p:nvPr/>
        </p:nvSpPr>
        <p:spPr>
          <a:xfrm>
            <a:off x="339987" y="1491881"/>
            <a:ext cx="4104962" cy="553994"/>
          </a:xfrm>
          <a:prstGeom prst="rect">
            <a:avLst/>
          </a:prstGeom>
        </p:spPr>
        <p:txBody>
          <a:bodyPr wrap="square" lIns="121917" tIns="60958" rIns="121917" bIns="60958">
            <a:spAutoFit/>
          </a:bodyPr>
          <a:lstStyle/>
          <a:p>
            <a:pPr lvl="0"/>
            <a:r>
              <a:rPr lang="zh-CN" altLang="en-US" sz="2800" b="1" dirty="0">
                <a:solidFill>
                  <a:srgbClr val="FF0000"/>
                </a:solidFill>
                <a:latin typeface="宋体"/>
                <a:ea typeface="宋体"/>
                <a:sym typeface="+mn-ea"/>
              </a:rPr>
              <a:t>（</a:t>
            </a:r>
            <a:r>
              <a:rPr lang="en-US" altLang="zh-CN" sz="2800" b="1" dirty="0">
                <a:solidFill>
                  <a:srgbClr val="FF0000"/>
                </a:solidFill>
                <a:latin typeface="宋体"/>
                <a:ea typeface="宋体"/>
                <a:sym typeface="+mn-ea"/>
              </a:rPr>
              <a:t>2</a:t>
            </a:r>
            <a:r>
              <a:rPr lang="zh-CN" altLang="en-US" sz="2800" b="1" dirty="0">
                <a:solidFill>
                  <a:srgbClr val="FF0000"/>
                </a:solidFill>
                <a:latin typeface="宋体"/>
                <a:ea typeface="宋体"/>
                <a:sym typeface="+mn-ea"/>
              </a:rPr>
              <a:t>）明朝</a:t>
            </a:r>
            <a:r>
              <a:rPr lang="zh-CN" altLang="en-US" sz="2800" b="1" dirty="0">
                <a:solidFill>
                  <a:srgbClr val="FF0000"/>
                </a:solidFill>
                <a:latin typeface="宋体" panose="02010600030101010101" pitchFamily="2" charset="-122"/>
                <a:ea typeface="宋体" panose="02010600030101010101" pitchFamily="2" charset="-122"/>
                <a:sym typeface="+mn-ea"/>
              </a:rPr>
              <a:t>的一条鞭法：</a:t>
            </a:r>
          </a:p>
        </p:txBody>
      </p:sp>
    </p:spTree>
    <p:extLst>
      <p:ext uri="{BB962C8B-B14F-4D97-AF65-F5344CB8AC3E}">
        <p14:creationId xmlns:p14="http://schemas.microsoft.com/office/powerpoint/2010/main" val="349140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组合 14"/>
          <p:cNvGrpSpPr/>
          <p:nvPr/>
        </p:nvGrpSpPr>
        <p:grpSpPr>
          <a:xfrm>
            <a:off x="235" y="268403"/>
            <a:ext cx="799902" cy="2118700"/>
            <a:chOff x="11571416" y="3959358"/>
            <a:chExt cx="620584" cy="1723139"/>
          </a:xfrm>
        </p:grpSpPr>
        <p:sp>
          <p:nvSpPr>
            <p:cNvPr id="13" name="矩形 12"/>
            <p:cNvSpPr/>
            <p:nvPr/>
          </p:nvSpPr>
          <p:spPr>
            <a:xfrm>
              <a:off x="11571416" y="3959358"/>
              <a:ext cx="620584" cy="1723137"/>
            </a:xfrm>
            <a:prstGeom prst="rect">
              <a:avLst/>
            </a:prstGeom>
            <a:solidFill>
              <a:srgbClr val="3E4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1571416" y="5115169"/>
              <a:ext cx="620584" cy="567328"/>
            </a:xfrm>
            <a:prstGeom prst="rect">
              <a:avLst/>
            </a:prstGeom>
            <a:solidFill>
              <a:srgbClr val="CF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TextBox 12"/>
          <p:cNvSpPr txBox="1"/>
          <p:nvPr/>
        </p:nvSpPr>
        <p:spPr>
          <a:xfrm>
            <a:off x="930219" y="263437"/>
            <a:ext cx="913107" cy="2123666"/>
          </a:xfrm>
          <a:prstGeom prst="rect">
            <a:avLst/>
          </a:prstGeom>
          <a:noFill/>
        </p:spPr>
        <p:txBody>
          <a:bodyPr wrap="square" lIns="91449" tIns="45724" rIns="91449" bIns="45724" rtlCol="0" anchor="ctr">
            <a:spAutoFit/>
          </a:bodyPr>
          <a:lstStyle>
            <a:defPPr>
              <a:defRPr lang="zh-CN"/>
            </a:defPPr>
            <a:lvl1pPr algn="ctr">
              <a:defRPr sz="6000" b="1">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Arial" panose="020B0604020202020204" pitchFamily="34" charset="0"/>
                <a:ea typeface="微软雅黑" panose="020B0503020204020204" charset="-122"/>
                <a:cs typeface="Arial" panose="020B0604020202020204" pitchFamily="34" charset="0"/>
              </a:defRPr>
            </a:lvl1pPr>
          </a:lstStyle>
          <a:p>
            <a:pPr algn="r"/>
            <a:r>
              <a:rPr lang="zh-CN" altLang="en-US" sz="6600" dirty="0">
                <a:solidFill>
                  <a:srgbClr val="002060"/>
                </a:solidFill>
                <a:latin typeface="方正姚体" pitchFamily="2" charset="-122"/>
                <a:ea typeface="方正姚体" pitchFamily="2" charset="-122"/>
              </a:rPr>
              <a:t>目录</a:t>
            </a:r>
          </a:p>
        </p:txBody>
      </p:sp>
      <p:pic>
        <p:nvPicPr>
          <p:cNvPr id="17" name="图片 16" descr="图片包含 书籍, 文字&#10;&#10;已生成极高可信度的说明"/>
          <p:cNvPicPr>
            <a:picLocks noChangeAspect="1"/>
          </p:cNvPicPr>
          <p:nvPr/>
        </p:nvPicPr>
        <p:blipFill>
          <a:blip r:embed="rId3">
            <a:extLst>
              <a:ext uri="{28A0092B-C50C-407E-A947-70E740481C1C}">
                <a14:useLocalDpi xmlns:a14="http://schemas.microsoft.com/office/drawing/2010/main" val="0"/>
              </a:ext>
            </a:extLst>
          </a:blip>
          <a:srcRect l="7956" t="29751" r="77047" b="33684"/>
          <a:stretch>
            <a:fillRect/>
          </a:stretch>
        </p:blipFill>
        <p:spPr>
          <a:xfrm rot="5400000">
            <a:off x="6008207" y="-2079726"/>
            <a:ext cx="1559567" cy="9889330"/>
          </a:xfrm>
          <a:prstGeom prst="rect">
            <a:avLst/>
          </a:prstGeom>
          <a:solidFill>
            <a:srgbClr val="AC342E"/>
          </a:solidFill>
          <a:effectLst>
            <a:glow rad="101600">
              <a:schemeClr val="bg1">
                <a:alpha val="40000"/>
              </a:schemeClr>
            </a:glow>
          </a:effectLst>
        </p:spPr>
      </p:pic>
      <p:pic>
        <p:nvPicPr>
          <p:cNvPr id="18" name="图片 17" descr="图片包含 书籍, 文字&#10;&#10;已生成极高可信度的说明"/>
          <p:cNvPicPr>
            <a:picLocks noChangeAspect="1"/>
          </p:cNvPicPr>
          <p:nvPr/>
        </p:nvPicPr>
        <p:blipFill>
          <a:blip r:embed="rId3">
            <a:extLst>
              <a:ext uri="{28A0092B-C50C-407E-A947-70E740481C1C}">
                <a14:useLocalDpi xmlns:a14="http://schemas.microsoft.com/office/drawing/2010/main" val="0"/>
              </a:ext>
            </a:extLst>
          </a:blip>
          <a:srcRect l="7956" t="29751" r="77047" b="33684"/>
          <a:stretch>
            <a:fillRect/>
          </a:stretch>
        </p:blipFill>
        <p:spPr>
          <a:xfrm rot="5400000">
            <a:off x="6039508" y="179620"/>
            <a:ext cx="1496964" cy="9889328"/>
          </a:xfrm>
          <a:prstGeom prst="rect">
            <a:avLst/>
          </a:prstGeom>
          <a:solidFill>
            <a:srgbClr val="AC342E"/>
          </a:solidFill>
          <a:effectLst/>
        </p:spPr>
      </p:pic>
      <p:sp>
        <p:nvSpPr>
          <p:cNvPr id="19" name="文本框 27"/>
          <p:cNvSpPr txBox="1"/>
          <p:nvPr/>
        </p:nvSpPr>
        <p:spPr>
          <a:xfrm>
            <a:off x="3451538" y="2430249"/>
            <a:ext cx="4981190" cy="584775"/>
          </a:xfrm>
          <a:prstGeom prst="rect">
            <a:avLst/>
          </a:prstGeom>
          <a:noFill/>
        </p:spPr>
        <p:txBody>
          <a:bodyPr wrap="square" rtlCol="0">
            <a:spAutoFit/>
          </a:bodyPr>
          <a:lstStyle/>
          <a:p>
            <a:r>
              <a:rPr lang="en-US" sz="3200" b="1" dirty="0">
                <a:solidFill>
                  <a:srgbClr val="FFFF00"/>
                </a:solidFill>
                <a:latin typeface="方正姚体" pitchFamily="2" charset="-122"/>
                <a:ea typeface="方正姚体" pitchFamily="2" charset="-122"/>
              </a:rPr>
              <a:t>1.</a:t>
            </a:r>
            <a:r>
              <a:rPr lang="zh-CN" altLang="en-US" sz="3200" b="1" dirty="0">
                <a:solidFill>
                  <a:srgbClr val="FFFF00"/>
                </a:solidFill>
                <a:latin typeface="方正姚体" pitchFamily="2" charset="-122"/>
                <a:ea typeface="方正姚体" pitchFamily="2" charset="-122"/>
              </a:rPr>
              <a:t>中国古代的赋役制度</a:t>
            </a:r>
          </a:p>
        </p:txBody>
      </p:sp>
      <p:sp>
        <p:nvSpPr>
          <p:cNvPr id="20" name="文本框 29"/>
          <p:cNvSpPr txBox="1"/>
          <p:nvPr/>
        </p:nvSpPr>
        <p:spPr>
          <a:xfrm>
            <a:off x="3451538" y="4679651"/>
            <a:ext cx="7160653" cy="584775"/>
          </a:xfrm>
          <a:prstGeom prst="rect">
            <a:avLst/>
          </a:prstGeom>
          <a:noFill/>
        </p:spPr>
        <p:txBody>
          <a:bodyPr wrap="square" rtlCol="0">
            <a:spAutoFit/>
          </a:bodyPr>
          <a:lstStyle/>
          <a:p>
            <a:r>
              <a:rPr lang="en-US" altLang="zh-CN" sz="3200" b="1" dirty="0">
                <a:solidFill>
                  <a:srgbClr val="FFFF00"/>
                </a:solidFill>
                <a:latin typeface="方正姚体" pitchFamily="2" charset="-122"/>
                <a:ea typeface="方正姚体" pitchFamily="2" charset="-122"/>
              </a:rPr>
              <a:t>2.</a:t>
            </a:r>
            <a:r>
              <a:rPr lang="zh-CN" altLang="en-US" sz="3200" b="1" dirty="0">
                <a:solidFill>
                  <a:srgbClr val="FFFF00"/>
                </a:solidFill>
                <a:latin typeface="方正姚体" pitchFamily="2" charset="-122"/>
                <a:ea typeface="方正姚体" pitchFamily="2" charset="-122"/>
              </a:rPr>
              <a:t> 关税与个人所得税制度的起源与演变</a:t>
            </a:r>
          </a:p>
        </p:txBody>
      </p:sp>
    </p:spTree>
    <p:extLst>
      <p:ext uri="{BB962C8B-B14F-4D97-AF65-F5344CB8AC3E}">
        <p14:creationId xmlns:p14="http://schemas.microsoft.com/office/powerpoint/2010/main" val="2548540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 name="文本框 99"/>
          <p:cNvSpPr txBox="1"/>
          <p:nvPr/>
        </p:nvSpPr>
        <p:spPr>
          <a:xfrm>
            <a:off x="4612640" y="2867833"/>
            <a:ext cx="7210166" cy="1015663"/>
          </a:xfrm>
          <a:prstGeom prst="rect">
            <a:avLst/>
          </a:prstGeom>
          <a:noFill/>
          <a:ln w="9525">
            <a:noFill/>
          </a:ln>
        </p:spPr>
        <p:txBody>
          <a:bodyPr wrap="square" anchor="t">
            <a:spAutoFit/>
          </a:bodyPr>
          <a:lstStyle/>
          <a:p>
            <a:pPr>
              <a:lnSpc>
                <a:spcPct val="150000"/>
              </a:lnSpc>
            </a:pPr>
            <a:r>
              <a:rPr lang="zh-CN" altLang="en-US" sz="2000" b="1" dirty="0">
                <a:solidFill>
                  <a:srgbClr val="FF0000"/>
                </a:solidFill>
                <a:latin typeface="宋体"/>
                <a:ea typeface="宋体"/>
                <a:sym typeface="+mn-ea"/>
              </a:rPr>
              <a:t>②</a:t>
            </a:r>
            <a:r>
              <a:rPr lang="zh-CN" altLang="zh-CN" sz="2000" b="1" dirty="0">
                <a:solidFill>
                  <a:srgbClr val="FF0000"/>
                </a:solidFill>
                <a:latin typeface="宋体" panose="02010600030101010101" pitchFamily="2" charset="-122"/>
                <a:ea typeface="宋体" pitchFamily="2" charset="-122"/>
                <a:sym typeface="+mn-ea"/>
              </a:rPr>
              <a:t>赋役征银</a:t>
            </a:r>
            <a:r>
              <a:rPr lang="zh-CN" altLang="en-US" sz="2000" b="1" dirty="0">
                <a:solidFill>
                  <a:srgbClr val="FF0000"/>
                </a:solidFill>
                <a:latin typeface="宋体" panose="02010600030101010101" pitchFamily="2" charset="-122"/>
                <a:ea typeface="宋体" pitchFamily="2" charset="-122"/>
                <a:sym typeface="+mn-ea"/>
              </a:rPr>
              <a:t>：</a:t>
            </a:r>
            <a:r>
              <a:rPr lang="zh-CN" altLang="en-US" sz="2000" b="1" dirty="0">
                <a:solidFill>
                  <a:srgbClr val="002060"/>
                </a:solidFill>
                <a:latin typeface="宋体" panose="02010600030101010101" pitchFamily="2" charset="-122"/>
                <a:ea typeface="宋体" pitchFamily="2" charset="-122"/>
                <a:sym typeface="+mn-ea"/>
              </a:rPr>
              <a:t>使</a:t>
            </a:r>
            <a:r>
              <a:rPr lang="zh-CN" altLang="zh-CN" sz="2000" b="1" dirty="0">
                <a:solidFill>
                  <a:srgbClr val="002060"/>
                </a:solidFill>
                <a:latin typeface="宋体" panose="02010600030101010101" pitchFamily="2" charset="-122"/>
                <a:ea typeface="宋体" pitchFamily="2" charset="-122"/>
                <a:sym typeface="+mn-ea"/>
              </a:rPr>
              <a:t>农</a:t>
            </a:r>
            <a:r>
              <a:rPr lang="zh-CN" altLang="en-US" sz="2000" b="1" dirty="0">
                <a:solidFill>
                  <a:srgbClr val="002060"/>
                </a:solidFill>
                <a:latin typeface="宋体" panose="02010600030101010101" pitchFamily="2" charset="-122"/>
                <a:ea typeface="宋体" pitchFamily="2" charset="-122"/>
                <a:sym typeface="+mn-ea"/>
              </a:rPr>
              <a:t>民</a:t>
            </a:r>
            <a:r>
              <a:rPr lang="zh-CN" altLang="zh-CN" sz="2000" b="1" dirty="0">
                <a:solidFill>
                  <a:srgbClr val="002060"/>
                </a:solidFill>
                <a:latin typeface="宋体" panose="02010600030101010101" pitchFamily="2" charset="-122"/>
                <a:ea typeface="宋体" pitchFamily="2" charset="-122"/>
                <a:sym typeface="+mn-ea"/>
              </a:rPr>
              <a:t>与市场的联系</a:t>
            </a:r>
            <a:r>
              <a:rPr lang="zh-CN" altLang="en-US" sz="2000" b="1" dirty="0">
                <a:solidFill>
                  <a:srgbClr val="002060"/>
                </a:solidFill>
                <a:latin typeface="宋体" panose="02010600030101010101" pitchFamily="2" charset="-122"/>
                <a:ea typeface="宋体" pitchFamily="2" charset="-122"/>
                <a:sym typeface="+mn-ea"/>
              </a:rPr>
              <a:t>加强，推动着</a:t>
            </a:r>
            <a:r>
              <a:rPr lang="zh-CN" altLang="zh-CN" sz="2000" b="1" dirty="0">
                <a:solidFill>
                  <a:srgbClr val="002060"/>
                </a:solidFill>
                <a:latin typeface="宋体" panose="02010600030101010101" pitchFamily="2" charset="-122"/>
                <a:ea typeface="宋体" pitchFamily="2" charset="-122"/>
                <a:sym typeface="+mn-ea"/>
              </a:rPr>
              <a:t>农产品商品化</a:t>
            </a:r>
            <a:r>
              <a:rPr lang="zh-CN" altLang="en-US" sz="2000" b="1" dirty="0">
                <a:solidFill>
                  <a:srgbClr val="002060"/>
                </a:solidFill>
                <a:latin typeface="宋体" panose="02010600030101010101" pitchFamily="2" charset="-122"/>
                <a:ea typeface="宋体" pitchFamily="2" charset="-122"/>
                <a:sym typeface="+mn-ea"/>
              </a:rPr>
              <a:t>，</a:t>
            </a:r>
            <a:r>
              <a:rPr lang="zh-CN" altLang="zh-CN" sz="2000" b="1" dirty="0">
                <a:solidFill>
                  <a:srgbClr val="002060"/>
                </a:solidFill>
                <a:latin typeface="宋体" panose="02010600030101010101" pitchFamily="2" charset="-122"/>
                <a:ea typeface="宋体" pitchFamily="2" charset="-122"/>
              </a:rPr>
              <a:t>有利于商品经济的发展和</a:t>
            </a:r>
            <a:r>
              <a:rPr lang="zh-CN" altLang="en-US" sz="2000" b="1" dirty="0">
                <a:solidFill>
                  <a:srgbClr val="002060"/>
                </a:solidFill>
                <a:latin typeface="宋体" panose="02010600030101010101" pitchFamily="2" charset="-122"/>
                <a:ea typeface="宋体" pitchFamily="2" charset="-122"/>
              </a:rPr>
              <a:t>资本主义萌芽的成长</a:t>
            </a:r>
            <a:r>
              <a:rPr lang="zh-CN" altLang="zh-CN" sz="2000" b="1" dirty="0">
                <a:solidFill>
                  <a:srgbClr val="002060"/>
                </a:solidFill>
                <a:latin typeface="宋体" panose="02010600030101010101" pitchFamily="2" charset="-122"/>
                <a:ea typeface="宋体" pitchFamily="2" charset="-122"/>
              </a:rPr>
              <a:t>。</a:t>
            </a:r>
            <a:endParaRPr lang="zh-CN" altLang="en-US" sz="1600" dirty="0">
              <a:solidFill>
                <a:srgbClr val="002060"/>
              </a:solidFill>
              <a:latin typeface="宋体" pitchFamily="2" charset="-122"/>
              <a:ea typeface="宋体" pitchFamily="2" charset="-122"/>
            </a:endParaRPr>
          </a:p>
        </p:txBody>
      </p:sp>
      <p:sp>
        <p:nvSpPr>
          <p:cNvPr id="21" name="文本框 20"/>
          <p:cNvSpPr txBox="1"/>
          <p:nvPr/>
        </p:nvSpPr>
        <p:spPr>
          <a:xfrm>
            <a:off x="4516433" y="1307211"/>
            <a:ext cx="7576829" cy="1477328"/>
          </a:xfrm>
          <a:prstGeom prst="rect">
            <a:avLst/>
          </a:prstGeom>
          <a:noFill/>
          <a:ln w="9525">
            <a:noFill/>
          </a:ln>
        </p:spPr>
        <p:txBody>
          <a:bodyPr wrap="square" anchor="t">
            <a:spAutoFit/>
          </a:bodyPr>
          <a:lstStyle/>
          <a:p>
            <a:pPr>
              <a:lnSpc>
                <a:spcPct val="150000"/>
              </a:lnSpc>
            </a:pPr>
            <a:r>
              <a:rPr lang="zh-CN" altLang="en-US" sz="2000" b="1" dirty="0">
                <a:solidFill>
                  <a:srgbClr val="FF0000"/>
                </a:solidFill>
                <a:latin typeface="宋体"/>
                <a:ea typeface="宋体"/>
                <a:sym typeface="+mn-ea"/>
              </a:rPr>
              <a:t>①</a:t>
            </a:r>
            <a:r>
              <a:rPr lang="zh-CN" altLang="zh-CN" sz="2000" b="1" dirty="0">
                <a:solidFill>
                  <a:srgbClr val="FF0000"/>
                </a:solidFill>
                <a:latin typeface="宋体" panose="02010600030101010101" pitchFamily="2" charset="-122"/>
                <a:ea typeface="宋体" pitchFamily="2" charset="-122"/>
                <a:sym typeface="+mn-ea"/>
              </a:rPr>
              <a:t>清查地</a:t>
            </a:r>
            <a:r>
              <a:rPr lang="zh-CN" altLang="en-US" sz="2000" b="1" dirty="0">
                <a:solidFill>
                  <a:srgbClr val="FF0000"/>
                </a:solidFill>
                <a:latin typeface="宋体" panose="02010600030101010101" pitchFamily="2" charset="-122"/>
                <a:ea typeface="宋体" pitchFamily="2" charset="-122"/>
                <a:sym typeface="+mn-ea"/>
              </a:rPr>
              <a:t>丁：</a:t>
            </a:r>
            <a:r>
              <a:rPr lang="zh-CN" altLang="en-US" sz="2000" b="1" dirty="0">
                <a:solidFill>
                  <a:srgbClr val="002060"/>
                </a:solidFill>
                <a:latin typeface="宋体" panose="02010600030101010101" pitchFamily="2" charset="-122"/>
                <a:ea typeface="宋体" pitchFamily="2" charset="-122"/>
                <a:sym typeface="+mn-ea"/>
              </a:rPr>
              <a:t>一条鞭法是在清查土地</a:t>
            </a:r>
            <a:r>
              <a:rPr lang="zh-CN" altLang="zh-CN" sz="2000" b="1" dirty="0">
                <a:solidFill>
                  <a:srgbClr val="002060"/>
                </a:solidFill>
                <a:latin typeface="宋体" panose="02010600030101010101" pitchFamily="2" charset="-122"/>
                <a:ea typeface="宋体" pitchFamily="2" charset="-122"/>
                <a:sym typeface="+mn-ea"/>
              </a:rPr>
              <a:t>和丁产的基础上实行的，</a:t>
            </a:r>
            <a:r>
              <a:rPr lang="zh-CN" altLang="zh-CN" sz="2000" b="1" dirty="0">
                <a:solidFill>
                  <a:srgbClr val="002060"/>
                </a:solidFill>
                <a:latin typeface="宋体" panose="02010600030101010101" pitchFamily="2" charset="-122"/>
                <a:ea typeface="宋体" pitchFamily="2" charset="-122"/>
              </a:rPr>
              <a:t>扩大了</a:t>
            </a:r>
            <a:r>
              <a:rPr lang="zh-CN" altLang="en-US" sz="2000" b="1" dirty="0">
                <a:solidFill>
                  <a:srgbClr val="002060"/>
                </a:solidFill>
                <a:latin typeface="宋体" panose="02010600030101010101" pitchFamily="2" charset="-122"/>
                <a:ea typeface="宋体" pitchFamily="2" charset="-122"/>
              </a:rPr>
              <a:t>赋役的承</a:t>
            </a:r>
            <a:r>
              <a:rPr lang="zh-CN" altLang="zh-CN" sz="2000" b="1" dirty="0">
                <a:solidFill>
                  <a:srgbClr val="002060"/>
                </a:solidFill>
                <a:latin typeface="宋体" panose="02010600030101010101" pitchFamily="2" charset="-122"/>
                <a:ea typeface="宋体" pitchFamily="2" charset="-122"/>
              </a:rPr>
              <a:t>担面，在一定程度上起到了均赋均役的作用，</a:t>
            </a:r>
            <a:r>
              <a:rPr lang="zh-CN" altLang="en-US" sz="2000" b="1" dirty="0">
                <a:solidFill>
                  <a:srgbClr val="002060"/>
                </a:solidFill>
                <a:latin typeface="宋体" panose="02010600030101010101" pitchFamily="2" charset="-122"/>
                <a:ea typeface="宋体" pitchFamily="2" charset="-122"/>
              </a:rPr>
              <a:t>相对减轻农民负担，缓和阶级矛盾，</a:t>
            </a:r>
            <a:r>
              <a:rPr lang="zh-CN" altLang="zh-CN" sz="2000" b="1" dirty="0">
                <a:solidFill>
                  <a:srgbClr val="002060"/>
                </a:solidFill>
                <a:latin typeface="宋体" panose="02010600030101010101" pitchFamily="2" charset="-122"/>
                <a:ea typeface="宋体" pitchFamily="2" charset="-122"/>
              </a:rPr>
              <a:t>同时保证了国家的财政收入。</a:t>
            </a:r>
            <a:endParaRPr lang="zh-CN" altLang="en-US" sz="2000" b="1" dirty="0">
              <a:solidFill>
                <a:srgbClr val="002060"/>
              </a:solidFill>
              <a:latin typeface="宋体" panose="02010600030101010101" pitchFamily="2" charset="-122"/>
              <a:ea typeface="宋体" pitchFamily="2" charset="-122"/>
            </a:endParaRPr>
          </a:p>
        </p:txBody>
      </p:sp>
      <p:sp>
        <p:nvSpPr>
          <p:cNvPr id="24" name="文本框 23"/>
          <p:cNvSpPr txBox="1"/>
          <p:nvPr/>
        </p:nvSpPr>
        <p:spPr>
          <a:xfrm>
            <a:off x="4589431" y="3992821"/>
            <a:ext cx="7256583" cy="1477328"/>
          </a:xfrm>
          <a:prstGeom prst="rect">
            <a:avLst/>
          </a:prstGeom>
          <a:noFill/>
          <a:ln w="9525">
            <a:noFill/>
          </a:ln>
        </p:spPr>
        <p:txBody>
          <a:bodyPr wrap="square" anchor="t">
            <a:spAutoFit/>
          </a:bodyPr>
          <a:lstStyle/>
          <a:p>
            <a:pPr>
              <a:lnSpc>
                <a:spcPct val="150000"/>
              </a:lnSpc>
            </a:pPr>
            <a:r>
              <a:rPr lang="zh-CN" altLang="en-US" sz="2000" b="1" dirty="0">
                <a:solidFill>
                  <a:srgbClr val="FF0000"/>
                </a:solidFill>
                <a:latin typeface="宋体"/>
                <a:ea typeface="宋体"/>
                <a:sym typeface="+mn-ea"/>
              </a:rPr>
              <a:t>③</a:t>
            </a:r>
            <a:r>
              <a:rPr lang="zh-CN" altLang="zh-CN" sz="2000" b="1" dirty="0">
                <a:solidFill>
                  <a:srgbClr val="FF0000"/>
                </a:solidFill>
                <a:uFillTx/>
                <a:latin typeface="宋体" pitchFamily="2" charset="-122"/>
                <a:ea typeface="宋体" pitchFamily="2" charset="-122"/>
              </a:rPr>
              <a:t>取消了力役</a:t>
            </a:r>
            <a:r>
              <a:rPr lang="zh-CN" altLang="en-US" sz="2000" b="1" dirty="0">
                <a:solidFill>
                  <a:srgbClr val="FF0000"/>
                </a:solidFill>
                <a:latin typeface="宋体" pitchFamily="2" charset="-122"/>
                <a:ea typeface="宋体" pitchFamily="2" charset="-122"/>
              </a:rPr>
              <a:t>：</a:t>
            </a:r>
            <a:r>
              <a:rPr lang="zh-CN" altLang="en-US" sz="2000" b="1" dirty="0">
                <a:solidFill>
                  <a:srgbClr val="002060"/>
                </a:solidFill>
                <a:uFillTx/>
                <a:latin typeface="宋体" pitchFamily="2" charset="-122"/>
                <a:ea typeface="宋体" pitchFamily="2" charset="-122"/>
              </a:rPr>
              <a:t>保证农民生产时间，相对减轻农民负担，</a:t>
            </a:r>
            <a:r>
              <a:rPr lang="zh-CN" altLang="zh-CN" sz="2000" b="1" dirty="0">
                <a:solidFill>
                  <a:srgbClr val="002060"/>
                </a:solidFill>
                <a:uFillTx/>
                <a:latin typeface="宋体" pitchFamily="2" charset="-122"/>
                <a:ea typeface="宋体" pitchFamily="2" charset="-122"/>
              </a:rPr>
              <a:t>农民</a:t>
            </a:r>
            <a:r>
              <a:rPr lang="zh-CN" altLang="en-US" sz="2000" b="1" dirty="0">
                <a:solidFill>
                  <a:srgbClr val="002060"/>
                </a:solidFill>
                <a:uFillTx/>
                <a:latin typeface="宋体" pitchFamily="2" charset="-122"/>
                <a:ea typeface="宋体" pitchFamily="2" charset="-122"/>
              </a:rPr>
              <a:t>对封建国家</a:t>
            </a:r>
            <a:r>
              <a:rPr lang="zh-CN" altLang="zh-CN" sz="2000" b="1" dirty="0">
                <a:solidFill>
                  <a:srgbClr val="002060"/>
                </a:solidFill>
                <a:uFillTx/>
                <a:latin typeface="宋体" pitchFamily="2" charset="-122"/>
                <a:ea typeface="宋体" pitchFamily="2" charset="-122"/>
              </a:rPr>
              <a:t>的人身依附关系有所松弛，农民获得了较大的自由，为工商业的发展提供了丰富的劳动力资源。</a:t>
            </a:r>
            <a:endParaRPr lang="zh-CN" altLang="zh-CN" sz="2400" b="1" dirty="0">
              <a:solidFill>
                <a:srgbClr val="002060"/>
              </a:solidFill>
              <a:uFillTx/>
              <a:latin typeface="宋体" pitchFamily="2" charset="-122"/>
              <a:ea typeface="宋体" pitchFamily="2" charset="-122"/>
            </a:endParaRPr>
          </a:p>
        </p:txBody>
      </p:sp>
      <p:sp>
        <p:nvSpPr>
          <p:cNvPr id="26" name="文本框 25"/>
          <p:cNvSpPr txBox="1"/>
          <p:nvPr/>
        </p:nvSpPr>
        <p:spPr>
          <a:xfrm>
            <a:off x="4516433" y="5661762"/>
            <a:ext cx="7351833" cy="1015663"/>
          </a:xfrm>
          <a:prstGeom prst="rect">
            <a:avLst/>
          </a:prstGeom>
          <a:noFill/>
          <a:ln w="9525">
            <a:noFill/>
          </a:ln>
        </p:spPr>
        <p:txBody>
          <a:bodyPr wrap="square" anchor="t">
            <a:spAutoFit/>
          </a:bodyPr>
          <a:lstStyle/>
          <a:p>
            <a:pPr>
              <a:lnSpc>
                <a:spcPct val="150000"/>
              </a:lnSpc>
            </a:pPr>
            <a:r>
              <a:rPr lang="zh-CN" altLang="en-US" sz="2000" b="1" dirty="0">
                <a:solidFill>
                  <a:srgbClr val="FF0000"/>
                </a:solidFill>
                <a:latin typeface="宋体"/>
                <a:ea typeface="宋体"/>
                <a:sym typeface="+mn-ea"/>
              </a:rPr>
              <a:t>④</a:t>
            </a:r>
            <a:r>
              <a:rPr lang="zh-CN" altLang="en-US" sz="2000" b="1" dirty="0">
                <a:solidFill>
                  <a:srgbClr val="FF0000"/>
                </a:solidFill>
                <a:latin typeface="宋体" panose="02010600030101010101" pitchFamily="2" charset="-122"/>
                <a:ea typeface="宋体" pitchFamily="2" charset="-122"/>
              </a:rPr>
              <a:t>赋役合一：</a:t>
            </a:r>
            <a:r>
              <a:rPr lang="zh-CN" altLang="zh-CN" sz="2000" b="1" dirty="0">
                <a:solidFill>
                  <a:srgbClr val="002060"/>
                </a:solidFill>
                <a:latin typeface="宋体" panose="02010600030101010101" pitchFamily="2" charset="-122"/>
                <a:ea typeface="宋体" pitchFamily="2" charset="-122"/>
              </a:rPr>
              <a:t>简化了税制，使收入更加稳定可靠，在一定程度上也限制了贪污腐败，中饱私囊。</a:t>
            </a:r>
            <a:endParaRPr lang="zh-CN" altLang="en-US" sz="2000" b="1" dirty="0">
              <a:solidFill>
                <a:srgbClr val="002060"/>
              </a:solidFill>
              <a:latin typeface="宋体" panose="02010600030101010101" pitchFamily="2" charset="-122"/>
              <a:ea typeface="宋体" pitchFamily="2" charset="-122"/>
            </a:endParaRPr>
          </a:p>
        </p:txBody>
      </p:sp>
      <p:pic>
        <p:nvPicPr>
          <p:cNvPr id="8" name="图片 7"/>
          <p:cNvPicPr>
            <a:picLocks noChangeAspect="1"/>
          </p:cNvPicPr>
          <p:nvPr/>
        </p:nvPicPr>
        <p:blipFill>
          <a:blip r:embed="rId2" cstate="print"/>
          <a:srcRect b="6399"/>
          <a:stretch>
            <a:fillRect/>
          </a:stretch>
        </p:blipFill>
        <p:spPr>
          <a:xfrm>
            <a:off x="734060" y="2163651"/>
            <a:ext cx="3227070" cy="4200319"/>
          </a:xfrm>
          <a:prstGeom prst="rect">
            <a:avLst/>
          </a:prstGeom>
        </p:spPr>
      </p:pic>
      <p:sp>
        <p:nvSpPr>
          <p:cNvPr id="9" name="矩形 8"/>
          <p:cNvSpPr/>
          <p:nvPr/>
        </p:nvSpPr>
        <p:spPr>
          <a:xfrm>
            <a:off x="34290" y="204920"/>
            <a:ext cx="4716356" cy="584775"/>
          </a:xfrm>
          <a:prstGeom prst="rect">
            <a:avLst/>
          </a:prstGeom>
        </p:spPr>
        <p:txBody>
          <a:bodyPr wrap="none">
            <a:spAutoFit/>
          </a:bodyPr>
          <a:lstStyle/>
          <a:p>
            <a:r>
              <a:rPr lang="zh-CN" altLang="en-US" sz="3200" b="1" dirty="0">
                <a:solidFill>
                  <a:srgbClr val="FF0000"/>
                </a:solidFill>
                <a:latin typeface="方正姚体" pitchFamily="2" charset="-122"/>
                <a:ea typeface="方正姚体" pitchFamily="2" charset="-122"/>
                <a:sym typeface="+mn-ea"/>
              </a:rPr>
              <a:t>一、中国古代的赋役制度</a:t>
            </a:r>
            <a:endParaRPr lang="zh-CN" altLang="en-US" sz="3200" b="1" dirty="0">
              <a:solidFill>
                <a:srgbClr val="FF0000"/>
              </a:solidFill>
              <a:latin typeface="方正姚体" pitchFamily="2" charset="-122"/>
              <a:ea typeface="方正姚体" pitchFamily="2" charset="-122"/>
            </a:endParaRPr>
          </a:p>
        </p:txBody>
      </p:sp>
      <p:cxnSp>
        <p:nvCxnSpPr>
          <p:cNvPr id="10" name="直接连接符 9"/>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1" name="文本框 9"/>
          <p:cNvSpPr txBox="1"/>
          <p:nvPr/>
        </p:nvSpPr>
        <p:spPr>
          <a:xfrm>
            <a:off x="168953" y="948532"/>
            <a:ext cx="4063933" cy="523220"/>
          </a:xfrm>
          <a:prstGeom prst="rect">
            <a:avLst/>
          </a:prstGeom>
          <a:noFill/>
          <a:ln>
            <a:noFill/>
          </a:ln>
        </p:spPr>
        <p:txBody>
          <a:bodyPr wrap="none" rtlCol="0" anchor="t">
            <a:spAutoFit/>
          </a:bodyPr>
          <a:lstStyle/>
          <a:p>
            <a:r>
              <a:rPr lang="en-US" altLang="zh-CN" sz="2800" b="1" dirty="0">
                <a:solidFill>
                  <a:srgbClr val="FF0000"/>
                </a:solidFill>
                <a:latin typeface="方正姚体" pitchFamily="2" charset="-122"/>
                <a:ea typeface="方正姚体" pitchFamily="2" charset="-122"/>
                <a:sym typeface="+mn-ea"/>
              </a:rPr>
              <a:t>5</a:t>
            </a:r>
            <a:r>
              <a:rPr lang="zh-CN" altLang="en-US" sz="2800" b="1" dirty="0">
                <a:solidFill>
                  <a:srgbClr val="FF0000"/>
                </a:solidFill>
                <a:uFillTx/>
                <a:latin typeface="方正姚体" pitchFamily="2" charset="-122"/>
                <a:ea typeface="方正姚体" pitchFamily="2" charset="-122"/>
                <a:sym typeface="+mn-ea"/>
              </a:rPr>
              <a:t>、明清时期的赋役制度</a:t>
            </a:r>
            <a:r>
              <a:rPr lang="en-US" altLang="zh-CN" sz="2800" b="1" dirty="0">
                <a:solidFill>
                  <a:srgbClr val="FF0000"/>
                </a:solidFill>
                <a:uFillTx/>
                <a:latin typeface="方正姚体" pitchFamily="2" charset="-122"/>
                <a:ea typeface="方正姚体" pitchFamily="2" charset="-122"/>
                <a:sym typeface="+mn-ea"/>
              </a:rPr>
              <a:t> </a:t>
            </a:r>
          </a:p>
        </p:txBody>
      </p:sp>
      <p:sp>
        <p:nvSpPr>
          <p:cNvPr id="12" name="矩形 11"/>
          <p:cNvSpPr/>
          <p:nvPr/>
        </p:nvSpPr>
        <p:spPr>
          <a:xfrm>
            <a:off x="339987" y="1491881"/>
            <a:ext cx="4104962" cy="553994"/>
          </a:xfrm>
          <a:prstGeom prst="rect">
            <a:avLst/>
          </a:prstGeom>
        </p:spPr>
        <p:txBody>
          <a:bodyPr wrap="square" lIns="121917" tIns="60958" rIns="121917" bIns="60958">
            <a:spAutoFit/>
          </a:bodyPr>
          <a:lstStyle/>
          <a:p>
            <a:pPr lvl="0"/>
            <a:r>
              <a:rPr lang="zh-CN" altLang="en-US" sz="2800" b="1" dirty="0">
                <a:solidFill>
                  <a:srgbClr val="FF0000"/>
                </a:solidFill>
                <a:latin typeface="宋体"/>
                <a:ea typeface="宋体"/>
                <a:sym typeface="+mn-ea"/>
              </a:rPr>
              <a:t>（</a:t>
            </a:r>
            <a:r>
              <a:rPr lang="en-US" altLang="zh-CN" sz="2800" b="1" dirty="0">
                <a:solidFill>
                  <a:srgbClr val="FF0000"/>
                </a:solidFill>
                <a:latin typeface="宋体"/>
                <a:ea typeface="宋体"/>
                <a:sym typeface="+mn-ea"/>
              </a:rPr>
              <a:t>2</a:t>
            </a:r>
            <a:r>
              <a:rPr lang="zh-CN" altLang="en-US" sz="2800" b="1" dirty="0">
                <a:solidFill>
                  <a:srgbClr val="FF0000"/>
                </a:solidFill>
                <a:latin typeface="宋体"/>
                <a:ea typeface="宋体"/>
                <a:sym typeface="+mn-ea"/>
              </a:rPr>
              <a:t>）明朝</a:t>
            </a:r>
            <a:r>
              <a:rPr lang="zh-CN" altLang="en-US" sz="2800" b="1" dirty="0">
                <a:solidFill>
                  <a:srgbClr val="FF0000"/>
                </a:solidFill>
                <a:latin typeface="宋体" panose="02010600030101010101" pitchFamily="2" charset="-122"/>
                <a:ea typeface="宋体" panose="02010600030101010101" pitchFamily="2" charset="-122"/>
                <a:sym typeface="+mn-ea"/>
              </a:rPr>
              <a:t>的一条鞭法：</a:t>
            </a:r>
          </a:p>
        </p:txBody>
      </p:sp>
      <p:sp>
        <p:nvSpPr>
          <p:cNvPr id="13" name="文本框 12">
            <a:extLst>
              <a:ext uri="{FF2B5EF4-FFF2-40B4-BE49-F238E27FC236}">
                <a16:creationId xmlns:a16="http://schemas.microsoft.com/office/drawing/2014/main" id="{0B16D7A9-7F7D-4B9C-B1A8-F29D3891710A}"/>
              </a:ext>
            </a:extLst>
          </p:cNvPr>
          <p:cNvSpPr txBox="1"/>
          <p:nvPr/>
        </p:nvSpPr>
        <p:spPr>
          <a:xfrm>
            <a:off x="34290" y="4396627"/>
            <a:ext cx="11924309"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zh-CN" altLang="en-US" sz="2400" b="0" i="0" dirty="0">
                <a:solidFill>
                  <a:srgbClr val="333333"/>
                </a:solidFill>
                <a:effectLst/>
                <a:latin typeface="Helvetica Neue"/>
              </a:rPr>
              <a:t>积极：使由赋役问题产生的阶级矛盾暂时得到缓解，有利于农业生产的发展</a:t>
            </a:r>
            <a:endParaRPr lang="en-US" altLang="zh-CN" sz="2400" b="0" i="0" dirty="0">
              <a:solidFill>
                <a:srgbClr val="333333"/>
              </a:solidFill>
              <a:effectLst/>
              <a:latin typeface="Helvetica Neue"/>
            </a:endParaRPr>
          </a:p>
          <a:p>
            <a:r>
              <a:rPr lang="zh-CN" altLang="en-US" sz="2400" dirty="0"/>
              <a:t>一条鞭法的实行，使长期以来因徭役制对农民所形成的人身奴役关系有所削弱，农民获得较多的自由。</a:t>
            </a:r>
            <a:endParaRPr lang="en-US" altLang="zh-CN" sz="2400" dirty="0"/>
          </a:p>
          <a:p>
            <a:r>
              <a:rPr lang="zh-CN" altLang="en-US" sz="2400" dirty="0"/>
              <a:t>赋役的货币化，使较多的农村产品投入市场，促使自然经济进一步瓦解，为工商业的进一步发展创造了条件。</a:t>
            </a:r>
            <a:endParaRPr lang="en-US" altLang="zh-CN" sz="2400" dirty="0"/>
          </a:p>
          <a:p>
            <a:r>
              <a:rPr lang="zh-CN" altLang="en-US" sz="2400" dirty="0"/>
              <a:t>降低了课税成本，增加了朝廷赋税收入。</a:t>
            </a:r>
            <a:endParaRPr lang="en-US" altLang="zh-CN" sz="2400" dirty="0"/>
          </a:p>
        </p:txBody>
      </p:sp>
    </p:spTree>
    <p:extLst>
      <p:ext uri="{BB962C8B-B14F-4D97-AF65-F5344CB8AC3E}">
        <p14:creationId xmlns:p14="http://schemas.microsoft.com/office/powerpoint/2010/main" val="26344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0"/>
                                        </p:tgtEl>
                                        <p:attrNameLst>
                                          <p:attrName>style.visibility</p:attrName>
                                        </p:attrNameLst>
                                      </p:cBhvr>
                                      <p:to>
                                        <p:strVal val="visible"/>
                                      </p:to>
                                    </p:set>
                                    <p:animEffect transition="in" filter="wipe(down)">
                                      <p:cBhvr>
                                        <p:cTn id="20" dur="500"/>
                                        <p:tgtEl>
                                          <p:spTgt spid="10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21" grpId="0"/>
      <p:bldP spid="21" grpId="1"/>
      <p:bldP spid="24" grpId="0"/>
      <p:bldP spid="24" grpId="1"/>
      <p:bldP spid="26" grpId="0"/>
      <p:bldP spid="26" grpId="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文本框 4"/>
          <p:cNvSpPr txBox="1"/>
          <p:nvPr/>
        </p:nvSpPr>
        <p:spPr>
          <a:xfrm>
            <a:off x="140548" y="116205"/>
            <a:ext cx="10397489" cy="584775"/>
          </a:xfrm>
          <a:prstGeom prst="rect">
            <a:avLst/>
          </a:prstGeom>
          <a:noFill/>
          <a:ln w="19050">
            <a:noFill/>
          </a:ln>
        </p:spPr>
        <p:txBody>
          <a:bodyPr wrap="square" rtlCol="0">
            <a:spAutoFit/>
            <a:scene3d>
              <a:camera prst="orthographicFront"/>
              <a:lightRig rig="soft" dir="t">
                <a:rot lat="0" lon="0" rev="15600000"/>
              </a:lightRig>
            </a:scene3d>
            <a:sp3d extrusionH="57150" prstMaterial="softEdge">
              <a:bevelT w="25400" h="38100"/>
            </a:sp3d>
          </a:bodyPr>
          <a:lstStyle/>
          <a:p>
            <a:r>
              <a:rPr lang="zh-CN" altLang="en-US" sz="3200" b="1" dirty="0">
                <a:solidFill>
                  <a:srgbClr val="FF0000"/>
                </a:solidFill>
                <a:latin typeface="方正姚体" pitchFamily="2" charset="-122"/>
                <a:ea typeface="方正姚体" pitchFamily="2" charset="-122"/>
              </a:rPr>
              <a:t>知识比较：租庸调制、两税法和一条鞭法的异同</a:t>
            </a:r>
          </a:p>
        </p:txBody>
      </p:sp>
      <p:graphicFrame>
        <p:nvGraphicFramePr>
          <p:cNvPr id="3" name="表格 2"/>
          <p:cNvGraphicFramePr/>
          <p:nvPr>
            <p:custDataLst>
              <p:tags r:id="rId1"/>
            </p:custDataLst>
            <p:extLst>
              <p:ext uri="{D42A27DB-BD31-4B8C-83A1-F6EECF244321}">
                <p14:modId xmlns:p14="http://schemas.microsoft.com/office/powerpoint/2010/main" val="3966952497"/>
              </p:ext>
            </p:extLst>
          </p:nvPr>
        </p:nvGraphicFramePr>
        <p:xfrm>
          <a:off x="140548" y="1150443"/>
          <a:ext cx="11714480" cy="5460310"/>
        </p:xfrm>
        <a:graphic>
          <a:graphicData uri="http://schemas.openxmlformats.org/drawingml/2006/table">
            <a:tbl>
              <a:tblPr firstRow="1" bandRow="1">
                <a:tableStyleId>{5940675A-B579-460E-94D1-54222C63F5DA}</a:tableStyleId>
              </a:tblPr>
              <a:tblGrid>
                <a:gridCol w="1323054">
                  <a:extLst>
                    <a:ext uri="{9D8B030D-6E8A-4147-A177-3AD203B41FA5}">
                      <a16:colId xmlns:a16="http://schemas.microsoft.com/office/drawing/2014/main" val="20000"/>
                    </a:ext>
                  </a:extLst>
                </a:gridCol>
                <a:gridCol w="3842495">
                  <a:extLst>
                    <a:ext uri="{9D8B030D-6E8A-4147-A177-3AD203B41FA5}">
                      <a16:colId xmlns:a16="http://schemas.microsoft.com/office/drawing/2014/main" val="20001"/>
                    </a:ext>
                  </a:extLst>
                </a:gridCol>
                <a:gridCol w="3820971">
                  <a:extLst>
                    <a:ext uri="{9D8B030D-6E8A-4147-A177-3AD203B41FA5}">
                      <a16:colId xmlns:a16="http://schemas.microsoft.com/office/drawing/2014/main" val="20002"/>
                    </a:ext>
                  </a:extLst>
                </a:gridCol>
                <a:gridCol w="2727960">
                  <a:extLst>
                    <a:ext uri="{9D8B030D-6E8A-4147-A177-3AD203B41FA5}">
                      <a16:colId xmlns:a16="http://schemas.microsoft.com/office/drawing/2014/main" val="20003"/>
                    </a:ext>
                  </a:extLst>
                </a:gridCol>
              </a:tblGrid>
              <a:tr h="365760">
                <a:tc>
                  <a:txBody>
                    <a:bodyPr/>
                    <a:lstStyle/>
                    <a:p>
                      <a:pPr indent="0">
                        <a:buNone/>
                      </a:pPr>
                      <a:r>
                        <a:rPr lang="en-US" sz="2400" b="1" dirty="0" err="1">
                          <a:solidFill>
                            <a:srgbClr val="FF0000"/>
                          </a:solidFill>
                          <a:latin typeface="宋体" panose="02010600030101010101" pitchFamily="2" charset="-122"/>
                          <a:ea typeface="宋体" panose="02010600030101010101" pitchFamily="2" charset="-122"/>
                          <a:cs typeface="宋体" panose="02010600030101010101" pitchFamily="2" charset="-122"/>
                        </a:rPr>
                        <a:t>不同点</a:t>
                      </a:r>
                      <a:endParaRPr lang="en-US"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dirty="0" err="1">
                          <a:solidFill>
                            <a:srgbClr val="FF0000"/>
                          </a:solidFill>
                          <a:latin typeface="宋体" panose="02010600030101010101" pitchFamily="2" charset="-122"/>
                          <a:ea typeface="宋体" panose="02010600030101010101" pitchFamily="2" charset="-122"/>
                          <a:cs typeface="宋体" panose="02010600030101010101" pitchFamily="2" charset="-122"/>
                        </a:rPr>
                        <a:t>租庸调制</a:t>
                      </a:r>
                      <a:endParaRPr lang="en-US"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dirty="0" err="1">
                          <a:solidFill>
                            <a:srgbClr val="FF0000"/>
                          </a:solidFill>
                          <a:latin typeface="宋体" panose="02010600030101010101" pitchFamily="2" charset="-122"/>
                          <a:ea typeface="宋体" panose="02010600030101010101" pitchFamily="2" charset="-122"/>
                          <a:cs typeface="宋体" panose="02010600030101010101" pitchFamily="2" charset="-122"/>
                        </a:rPr>
                        <a:t>两税法</a:t>
                      </a:r>
                      <a:endParaRPr lang="en-US"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dirty="0" err="1">
                          <a:solidFill>
                            <a:srgbClr val="FF0000"/>
                          </a:solidFill>
                          <a:latin typeface="宋体" panose="02010600030101010101" pitchFamily="2" charset="-122"/>
                          <a:ea typeface="宋体" panose="02010600030101010101" pitchFamily="2" charset="-122"/>
                          <a:cs typeface="宋体" panose="02010600030101010101" pitchFamily="2" charset="-122"/>
                        </a:rPr>
                        <a:t>一条鞭法</a:t>
                      </a:r>
                      <a:endParaRPr lang="en-US"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70560">
                <a:tc>
                  <a:txBody>
                    <a:bodyPr/>
                    <a:lstStyle/>
                    <a:p>
                      <a:pPr indent="0">
                        <a:buNone/>
                      </a:pPr>
                      <a:r>
                        <a:rPr lang="en-US" sz="2200" b="1" dirty="0" err="1">
                          <a:solidFill>
                            <a:srgbClr val="FF0000"/>
                          </a:solidFill>
                          <a:uFillTx/>
                          <a:latin typeface="宋体" panose="02010600030101010101" pitchFamily="2" charset="-122"/>
                          <a:ea typeface="宋体" panose="02010600030101010101" pitchFamily="2" charset="-122"/>
                          <a:cs typeface="宋体" panose="02010600030101010101" pitchFamily="2" charset="-122"/>
                        </a:rPr>
                        <a:t>土地产权</a:t>
                      </a:r>
                      <a:endParaRPr lang="en-US" altLang="en-US" sz="2200" b="1" dirty="0">
                        <a:solidFill>
                          <a:srgbClr val="FF0000"/>
                        </a:solidFill>
                        <a:uFillTx/>
                        <a:latin typeface="宋体" panose="02010600030101010101" pitchFamily="2" charset="-122"/>
                        <a:ea typeface="宋体" panose="02010600030101010101" pitchFamily="2" charset="-122"/>
                        <a:cs typeface="宋体" panose="02010600030101010101" pitchFamily="2" charset="-122"/>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2200" b="1">
                        <a:solidFill>
                          <a:srgbClr val="000000"/>
                        </a:solidFill>
                        <a:uFillTx/>
                        <a:latin typeface="宋体" panose="02010600030101010101" pitchFamily="2" charset="-122"/>
                        <a:ea typeface="宋体" panose="02010600030101010101" pitchFamily="2" charset="-122"/>
                        <a:cs typeface="宋体" panose="02010600030101010101" pitchFamily="2" charset="-122"/>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2200" b="1">
                        <a:solidFill>
                          <a:srgbClr val="000000"/>
                        </a:solidFill>
                        <a:uFillTx/>
                        <a:latin typeface="宋体" panose="02010600030101010101" pitchFamily="2" charset="-122"/>
                        <a:ea typeface="宋体" panose="02010600030101010101" pitchFamily="2" charset="-122"/>
                        <a:cs typeface="宋体" panose="02010600030101010101" pitchFamily="2" charset="-122"/>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2200" b="1">
                        <a:solidFill>
                          <a:srgbClr val="000000"/>
                        </a:solidFill>
                        <a:uFillTx/>
                        <a:latin typeface="宋体" panose="02010600030101010101" pitchFamily="2" charset="-122"/>
                        <a:ea typeface="宋体" panose="02010600030101010101" pitchFamily="2" charset="-122"/>
                        <a:cs typeface="宋体" panose="02010600030101010101" pitchFamily="2" charset="-122"/>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0560">
                <a:tc>
                  <a:txBody>
                    <a:bodyPr/>
                    <a:lstStyle/>
                    <a:p>
                      <a:pPr indent="0">
                        <a:buNone/>
                      </a:pPr>
                      <a:r>
                        <a:rPr lang="en-US" sz="2200" b="1">
                          <a:solidFill>
                            <a:srgbClr val="FF0000"/>
                          </a:solidFill>
                          <a:uFillTx/>
                          <a:latin typeface="宋体" panose="02010600030101010101" pitchFamily="2" charset="-122"/>
                          <a:ea typeface="宋体" panose="02010600030101010101" pitchFamily="2" charset="-122"/>
                          <a:cs typeface="宋体" panose="02010600030101010101" pitchFamily="2" charset="-122"/>
                        </a:rPr>
                        <a:t>征税原则</a:t>
                      </a:r>
                      <a:endParaRPr lang="en-US" altLang="en-US" sz="2200" b="1">
                        <a:solidFill>
                          <a:srgbClr val="FF0000"/>
                        </a:solidFill>
                        <a:uFillTx/>
                        <a:latin typeface="宋体" panose="02010600030101010101" pitchFamily="2" charset="-122"/>
                        <a:ea typeface="宋体" panose="02010600030101010101" pitchFamily="2" charset="-122"/>
                        <a:cs typeface="宋体" panose="02010600030101010101" pitchFamily="2" charset="-122"/>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2200" b="1">
                        <a:solidFill>
                          <a:srgbClr val="000000"/>
                        </a:solidFill>
                        <a:uFillTx/>
                        <a:latin typeface="宋体" panose="02010600030101010101" pitchFamily="2" charset="-122"/>
                        <a:ea typeface="宋体" panose="02010600030101010101" pitchFamily="2" charset="-122"/>
                        <a:cs typeface="宋体" panose="02010600030101010101" pitchFamily="2" charset="-122"/>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2200" b="1">
                        <a:solidFill>
                          <a:srgbClr val="000000"/>
                        </a:solidFill>
                        <a:uFillTx/>
                        <a:latin typeface="宋体" panose="02010600030101010101" pitchFamily="2" charset="-122"/>
                        <a:ea typeface="宋体" panose="02010600030101010101" pitchFamily="2" charset="-122"/>
                        <a:cs typeface="宋体" panose="02010600030101010101" pitchFamily="2" charset="-122"/>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2200" b="1">
                        <a:solidFill>
                          <a:srgbClr val="000000"/>
                        </a:solidFill>
                        <a:uFillTx/>
                        <a:latin typeface="宋体" panose="02010600030101010101" pitchFamily="2" charset="-122"/>
                        <a:ea typeface="宋体" panose="02010600030101010101" pitchFamily="2" charset="-122"/>
                        <a:cs typeface="宋体" panose="02010600030101010101" pitchFamily="2" charset="-122"/>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6637">
                <a:tc>
                  <a:txBody>
                    <a:bodyPr/>
                    <a:lstStyle/>
                    <a:p>
                      <a:pPr indent="0">
                        <a:buNone/>
                      </a:pPr>
                      <a:endParaRPr lang="en-US" sz="2200" b="1" dirty="0">
                        <a:solidFill>
                          <a:srgbClr val="FF0000"/>
                        </a:solidFill>
                        <a:uFillTx/>
                        <a:latin typeface="宋体" panose="02010600030101010101" pitchFamily="2" charset="-122"/>
                        <a:ea typeface="宋体" panose="02010600030101010101" pitchFamily="2" charset="-122"/>
                        <a:cs typeface="宋体" panose="02010600030101010101" pitchFamily="2" charset="-122"/>
                      </a:endParaRPr>
                    </a:p>
                    <a:p>
                      <a:pPr indent="0">
                        <a:buNone/>
                      </a:pPr>
                      <a:r>
                        <a:rPr lang="en-US" sz="2200" b="1" dirty="0" err="1">
                          <a:solidFill>
                            <a:srgbClr val="FF0000"/>
                          </a:solidFill>
                          <a:uFillTx/>
                          <a:latin typeface="宋体" panose="02010600030101010101" pitchFamily="2" charset="-122"/>
                          <a:ea typeface="宋体" panose="02010600030101010101" pitchFamily="2" charset="-122"/>
                          <a:cs typeface="宋体" panose="02010600030101010101" pitchFamily="2" charset="-122"/>
                        </a:rPr>
                        <a:t>征税项目</a:t>
                      </a:r>
                      <a:endParaRPr lang="en-US" altLang="en-US" sz="2200" b="1" dirty="0">
                        <a:solidFill>
                          <a:srgbClr val="FF0000"/>
                        </a:solidFill>
                        <a:uFillTx/>
                        <a:latin typeface="宋体" panose="02010600030101010101" pitchFamily="2" charset="-122"/>
                        <a:ea typeface="宋体" panose="02010600030101010101" pitchFamily="2" charset="-122"/>
                        <a:cs typeface="宋体" panose="02010600030101010101" pitchFamily="2" charset="-122"/>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2200" b="1" dirty="0">
                        <a:solidFill>
                          <a:srgbClr val="000000"/>
                        </a:solidFill>
                        <a:uFillTx/>
                        <a:latin typeface="宋体" panose="02010600030101010101" pitchFamily="2" charset="-122"/>
                        <a:ea typeface="宋体" panose="02010600030101010101" pitchFamily="2" charset="-122"/>
                        <a:cs typeface="宋体" panose="02010600030101010101" pitchFamily="2" charset="-122"/>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2200" b="1">
                        <a:solidFill>
                          <a:srgbClr val="000000"/>
                        </a:solidFill>
                        <a:uFillTx/>
                        <a:latin typeface="宋体" panose="02010600030101010101" pitchFamily="2" charset="-122"/>
                        <a:ea typeface="宋体" panose="02010600030101010101" pitchFamily="2" charset="-122"/>
                        <a:cs typeface="宋体" panose="02010600030101010101" pitchFamily="2" charset="-122"/>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2200" b="1">
                        <a:solidFill>
                          <a:srgbClr val="000000"/>
                        </a:solidFill>
                        <a:uFillTx/>
                        <a:latin typeface="宋体" panose="02010600030101010101" pitchFamily="2" charset="-122"/>
                        <a:ea typeface="宋体" panose="02010600030101010101" pitchFamily="2" charset="-122"/>
                        <a:cs typeface="宋体" panose="02010600030101010101" pitchFamily="2" charset="-122"/>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48504">
                <a:tc>
                  <a:txBody>
                    <a:bodyPr/>
                    <a:lstStyle/>
                    <a:p>
                      <a:pPr indent="0">
                        <a:buNone/>
                      </a:pPr>
                      <a:endParaRPr lang="en-US" sz="2200" b="1" dirty="0">
                        <a:solidFill>
                          <a:srgbClr val="FF0000"/>
                        </a:solidFill>
                        <a:uFillTx/>
                        <a:latin typeface="宋体" panose="02010600030101010101" pitchFamily="2" charset="-122"/>
                        <a:ea typeface="宋体" panose="02010600030101010101" pitchFamily="2" charset="-122"/>
                        <a:cs typeface="宋体" panose="02010600030101010101" pitchFamily="2" charset="-122"/>
                      </a:endParaRPr>
                    </a:p>
                    <a:p>
                      <a:pPr indent="0">
                        <a:buNone/>
                      </a:pPr>
                      <a:r>
                        <a:rPr lang="en-US" sz="2200" b="1" dirty="0" err="1">
                          <a:solidFill>
                            <a:srgbClr val="FF0000"/>
                          </a:solidFill>
                          <a:uFillTx/>
                          <a:latin typeface="宋体" panose="02010600030101010101" pitchFamily="2" charset="-122"/>
                          <a:ea typeface="宋体" panose="02010600030101010101" pitchFamily="2" charset="-122"/>
                          <a:cs typeface="宋体" panose="02010600030101010101" pitchFamily="2" charset="-122"/>
                        </a:rPr>
                        <a:t>课税对象</a:t>
                      </a:r>
                      <a:endParaRPr lang="en-US" altLang="en-US" sz="2200" b="1" dirty="0">
                        <a:solidFill>
                          <a:srgbClr val="FF0000"/>
                        </a:solidFill>
                        <a:uFillTx/>
                        <a:latin typeface="宋体" panose="02010600030101010101" pitchFamily="2" charset="-122"/>
                        <a:ea typeface="宋体" panose="02010600030101010101" pitchFamily="2" charset="-122"/>
                        <a:cs typeface="宋体" panose="02010600030101010101" pitchFamily="2" charset="-122"/>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2200" b="1">
                        <a:solidFill>
                          <a:srgbClr val="000000"/>
                        </a:solidFill>
                        <a:uFillTx/>
                        <a:latin typeface="宋体" panose="02010600030101010101" pitchFamily="2" charset="-122"/>
                        <a:ea typeface="宋体" panose="02010600030101010101" pitchFamily="2" charset="-122"/>
                        <a:cs typeface="宋体" panose="02010600030101010101" pitchFamily="2" charset="-122"/>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2200" b="1">
                        <a:solidFill>
                          <a:srgbClr val="000000"/>
                        </a:solidFill>
                        <a:uFillTx/>
                        <a:latin typeface="宋体" panose="02010600030101010101" pitchFamily="2" charset="-122"/>
                        <a:ea typeface="宋体" panose="02010600030101010101" pitchFamily="2" charset="-122"/>
                        <a:cs typeface="宋体" panose="02010600030101010101" pitchFamily="2" charset="-122"/>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2200" b="1">
                        <a:solidFill>
                          <a:srgbClr val="000000"/>
                        </a:solidFill>
                        <a:uFillTx/>
                        <a:latin typeface="宋体" panose="02010600030101010101" pitchFamily="2" charset="-122"/>
                        <a:ea typeface="宋体" panose="02010600030101010101" pitchFamily="2" charset="-122"/>
                        <a:cs typeface="宋体" panose="02010600030101010101" pitchFamily="2" charset="-122"/>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16359">
                <a:tc>
                  <a:txBody>
                    <a:bodyPr/>
                    <a:lstStyle/>
                    <a:p>
                      <a:pPr indent="0">
                        <a:buNone/>
                      </a:pPr>
                      <a:r>
                        <a:rPr lang="en-US" sz="2200" b="1" dirty="0" err="1">
                          <a:solidFill>
                            <a:srgbClr val="FF0000"/>
                          </a:solidFill>
                          <a:uFillTx/>
                          <a:latin typeface="宋体" panose="02010600030101010101" pitchFamily="2" charset="-122"/>
                          <a:ea typeface="宋体" panose="02010600030101010101" pitchFamily="2" charset="-122"/>
                          <a:cs typeface="宋体" panose="02010600030101010101" pitchFamily="2" charset="-122"/>
                        </a:rPr>
                        <a:t>征税次数</a:t>
                      </a:r>
                      <a:endParaRPr lang="en-US" altLang="en-US" sz="2200" b="1" dirty="0">
                        <a:solidFill>
                          <a:srgbClr val="FF0000"/>
                        </a:solidFill>
                        <a:uFillTx/>
                        <a:latin typeface="宋体" panose="02010600030101010101" pitchFamily="2" charset="-122"/>
                        <a:ea typeface="宋体" panose="02010600030101010101" pitchFamily="2" charset="-122"/>
                        <a:cs typeface="宋体" panose="02010600030101010101" pitchFamily="2" charset="-122"/>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2200" b="1">
                        <a:solidFill>
                          <a:srgbClr val="000000"/>
                        </a:solidFill>
                        <a:uFillTx/>
                        <a:latin typeface="宋体" panose="02010600030101010101" pitchFamily="2" charset="-122"/>
                        <a:ea typeface="宋体" panose="02010600030101010101" pitchFamily="2" charset="-122"/>
                        <a:cs typeface="宋体" panose="02010600030101010101" pitchFamily="2" charset="-122"/>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2200" b="1">
                        <a:solidFill>
                          <a:srgbClr val="000000"/>
                        </a:solidFill>
                        <a:uFillTx/>
                        <a:latin typeface="宋体" panose="02010600030101010101" pitchFamily="2" charset="-122"/>
                        <a:ea typeface="宋体" panose="02010600030101010101" pitchFamily="2" charset="-122"/>
                        <a:cs typeface="宋体" panose="02010600030101010101" pitchFamily="2" charset="-122"/>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2200" b="1">
                        <a:solidFill>
                          <a:srgbClr val="000000"/>
                        </a:solidFill>
                        <a:uFillTx/>
                        <a:latin typeface="宋体" panose="02010600030101010101" pitchFamily="2" charset="-122"/>
                        <a:ea typeface="宋体" panose="02010600030101010101" pitchFamily="2" charset="-122"/>
                        <a:cs typeface="宋体" panose="02010600030101010101" pitchFamily="2" charset="-122"/>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70560">
                <a:tc>
                  <a:txBody>
                    <a:bodyPr/>
                    <a:lstStyle/>
                    <a:p>
                      <a:pPr indent="0">
                        <a:buNone/>
                      </a:pPr>
                      <a:r>
                        <a:rPr lang="en-US" sz="2200" b="1" dirty="0" err="1">
                          <a:solidFill>
                            <a:srgbClr val="FF0000"/>
                          </a:solidFill>
                          <a:uFillTx/>
                          <a:latin typeface="宋体" panose="02010600030101010101" pitchFamily="2" charset="-122"/>
                          <a:ea typeface="宋体" panose="02010600030101010101" pitchFamily="2" charset="-122"/>
                          <a:cs typeface="宋体" panose="02010600030101010101" pitchFamily="2" charset="-122"/>
                        </a:rPr>
                        <a:t>课税形式</a:t>
                      </a:r>
                      <a:endParaRPr lang="en-US" altLang="en-US" sz="2200" b="1" dirty="0">
                        <a:solidFill>
                          <a:srgbClr val="FF0000"/>
                        </a:solidFill>
                        <a:uFillTx/>
                        <a:latin typeface="宋体" panose="02010600030101010101" pitchFamily="2" charset="-122"/>
                        <a:ea typeface="宋体" panose="02010600030101010101" pitchFamily="2" charset="-122"/>
                        <a:cs typeface="宋体" panose="02010600030101010101" pitchFamily="2" charset="-122"/>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2200" b="1">
                        <a:solidFill>
                          <a:srgbClr val="000000"/>
                        </a:solidFill>
                        <a:uFillTx/>
                        <a:latin typeface="宋体" panose="02010600030101010101" pitchFamily="2" charset="-122"/>
                        <a:ea typeface="宋体" panose="02010600030101010101" pitchFamily="2" charset="-122"/>
                        <a:cs typeface="宋体" panose="02010600030101010101" pitchFamily="2" charset="-122"/>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2200" b="1">
                        <a:solidFill>
                          <a:srgbClr val="000000"/>
                        </a:solidFill>
                        <a:uFillTx/>
                        <a:latin typeface="宋体" panose="02010600030101010101" pitchFamily="2" charset="-122"/>
                        <a:ea typeface="宋体" panose="02010600030101010101" pitchFamily="2" charset="-122"/>
                        <a:cs typeface="宋体" panose="02010600030101010101" pitchFamily="2" charset="-122"/>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2200" b="1">
                        <a:solidFill>
                          <a:srgbClr val="000000"/>
                        </a:solidFill>
                        <a:uFillTx/>
                        <a:latin typeface="宋体" panose="02010600030101010101" pitchFamily="2" charset="-122"/>
                        <a:ea typeface="宋体" panose="02010600030101010101" pitchFamily="2" charset="-122"/>
                        <a:cs typeface="宋体" panose="02010600030101010101" pitchFamily="2" charset="-122"/>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11370">
                <a:tc>
                  <a:txBody>
                    <a:bodyPr/>
                    <a:lstStyle/>
                    <a:p>
                      <a:pPr indent="0">
                        <a:buNone/>
                      </a:pPr>
                      <a:r>
                        <a:rPr lang="en-US" sz="2200" b="1" dirty="0" err="1">
                          <a:solidFill>
                            <a:srgbClr val="FF0000"/>
                          </a:solidFill>
                          <a:uFillTx/>
                          <a:latin typeface="宋体" panose="02010600030101010101" pitchFamily="2" charset="-122"/>
                          <a:ea typeface="宋体" panose="02010600030101010101" pitchFamily="2" charset="-122"/>
                          <a:cs typeface="宋体" panose="02010600030101010101" pitchFamily="2" charset="-122"/>
                        </a:rPr>
                        <a:t>相同点</a:t>
                      </a:r>
                      <a:endParaRPr lang="en-US" altLang="en-US" sz="2200" b="1" dirty="0">
                        <a:solidFill>
                          <a:srgbClr val="FF0000"/>
                        </a:solidFill>
                        <a:uFillTx/>
                        <a:latin typeface="宋体" panose="02010600030101010101" pitchFamily="2" charset="-122"/>
                        <a:ea typeface="宋体" panose="02010600030101010101" pitchFamily="2" charset="-122"/>
                        <a:cs typeface="宋体" panose="02010600030101010101" pitchFamily="2" charset="-122"/>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lstStyle/>
                    <a:p>
                      <a:pPr indent="0">
                        <a:buNone/>
                      </a:pPr>
                      <a:endParaRPr lang="en-US" altLang="en-US" sz="2200" b="1" dirty="0">
                        <a:solidFill>
                          <a:srgbClr val="000000"/>
                        </a:solidFill>
                        <a:uFillTx/>
                        <a:latin typeface="宋体" panose="02010600030101010101" pitchFamily="2" charset="-122"/>
                        <a:ea typeface="宋体" panose="02010600030101010101" pitchFamily="2" charset="-122"/>
                        <a:cs typeface="宋体" panose="02010600030101010101" pitchFamily="2" charset="-122"/>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7"/>
                  </a:ext>
                </a:extLst>
              </a:tr>
            </a:tbl>
          </a:graphicData>
        </a:graphic>
      </p:graphicFrame>
      <p:sp>
        <p:nvSpPr>
          <p:cNvPr id="6" name="文本框 5"/>
          <p:cNvSpPr txBox="1"/>
          <p:nvPr/>
        </p:nvSpPr>
        <p:spPr>
          <a:xfrm>
            <a:off x="1672589" y="1546662"/>
            <a:ext cx="3637280" cy="400110"/>
          </a:xfrm>
          <a:prstGeom prst="rect">
            <a:avLst/>
          </a:prstGeom>
          <a:noFill/>
        </p:spPr>
        <p:txBody>
          <a:bodyPr wrap="square" rtlCol="0" anchor="t">
            <a:spAutoFit/>
          </a:bodyPr>
          <a:lstStyle/>
          <a:p>
            <a:pPr indent="0">
              <a:buNone/>
            </a:pPr>
            <a:r>
              <a:rPr lang="en-US" sz="2000" b="1" dirty="0" err="1">
                <a:solidFill>
                  <a:srgbClr val="002060"/>
                </a:solidFill>
                <a:uFillTx/>
                <a:latin typeface="宋体" panose="02010600030101010101" pitchFamily="2" charset="-122"/>
                <a:ea typeface="宋体" pitchFamily="2" charset="-122"/>
                <a:cs typeface="宋体" panose="02010600030101010101" pitchFamily="2" charset="-122"/>
                <a:sym typeface="+mn-ea"/>
              </a:rPr>
              <a:t>政府对民授田，土地不可买卖</a:t>
            </a:r>
            <a:endParaRPr lang="en-US" altLang="en-US" sz="2000" b="1" dirty="0">
              <a:solidFill>
                <a:srgbClr val="002060"/>
              </a:solidFill>
              <a:uFillTx/>
              <a:latin typeface="宋体" panose="02010600030101010101" pitchFamily="2" charset="-122"/>
              <a:ea typeface="宋体" pitchFamily="2" charset="-122"/>
              <a:cs typeface="宋体" panose="02010600030101010101" pitchFamily="2" charset="-122"/>
              <a:sym typeface="+mn-ea"/>
            </a:endParaRPr>
          </a:p>
        </p:txBody>
      </p:sp>
      <p:sp>
        <p:nvSpPr>
          <p:cNvPr id="7" name="文本框 6"/>
          <p:cNvSpPr txBox="1"/>
          <p:nvPr/>
        </p:nvSpPr>
        <p:spPr>
          <a:xfrm>
            <a:off x="5364056" y="1700530"/>
            <a:ext cx="3541606" cy="400110"/>
          </a:xfrm>
          <a:prstGeom prst="rect">
            <a:avLst/>
          </a:prstGeom>
          <a:noFill/>
        </p:spPr>
        <p:txBody>
          <a:bodyPr wrap="square" rtlCol="0" anchor="t">
            <a:spAutoFit/>
          </a:bodyPr>
          <a:lstStyle/>
          <a:p>
            <a:pPr indent="0">
              <a:buNone/>
            </a:pPr>
            <a:r>
              <a:rPr lang="en-US" sz="2000" b="1" dirty="0" err="1">
                <a:solidFill>
                  <a:srgbClr val="002060"/>
                </a:solidFill>
                <a:uFillTx/>
                <a:latin typeface="宋体" panose="02010600030101010101" pitchFamily="2" charset="-122"/>
                <a:ea typeface="宋体" pitchFamily="2" charset="-122"/>
                <a:cs typeface="宋体" panose="02010600030101010101" pitchFamily="2" charset="-122"/>
                <a:sym typeface="+mn-ea"/>
              </a:rPr>
              <a:t>政府不再授田，土地自由买卖</a:t>
            </a:r>
            <a:endParaRPr lang="en-US" altLang="en-US" sz="2000" b="1" dirty="0">
              <a:solidFill>
                <a:srgbClr val="002060"/>
              </a:solidFill>
              <a:uFillTx/>
              <a:latin typeface="宋体" panose="02010600030101010101" pitchFamily="2" charset="-122"/>
              <a:ea typeface="宋体" pitchFamily="2" charset="-122"/>
              <a:cs typeface="宋体" panose="02010600030101010101" pitchFamily="2" charset="-122"/>
              <a:sym typeface="+mn-ea"/>
            </a:endParaRPr>
          </a:p>
        </p:txBody>
      </p:sp>
      <p:sp>
        <p:nvSpPr>
          <p:cNvPr id="8" name="文本框 7"/>
          <p:cNvSpPr txBox="1"/>
          <p:nvPr/>
        </p:nvSpPr>
        <p:spPr>
          <a:xfrm>
            <a:off x="9138919" y="1695042"/>
            <a:ext cx="2678853" cy="400110"/>
          </a:xfrm>
          <a:prstGeom prst="rect">
            <a:avLst/>
          </a:prstGeom>
          <a:noFill/>
        </p:spPr>
        <p:txBody>
          <a:bodyPr wrap="square" rtlCol="0" anchor="t">
            <a:spAutoFit/>
          </a:bodyPr>
          <a:lstStyle/>
          <a:p>
            <a:pPr indent="0">
              <a:buNone/>
            </a:pPr>
            <a:r>
              <a:rPr lang="en-US" sz="2000" b="1" dirty="0" err="1">
                <a:solidFill>
                  <a:srgbClr val="002060"/>
                </a:solidFill>
                <a:uFillTx/>
                <a:latin typeface="宋体" panose="02010600030101010101" pitchFamily="2" charset="-122"/>
                <a:ea typeface="宋体" pitchFamily="2" charset="-122"/>
                <a:cs typeface="宋体" panose="02010600030101010101" pitchFamily="2" charset="-122"/>
                <a:sym typeface="+mn-ea"/>
              </a:rPr>
              <a:t>土地可以买卖</a:t>
            </a:r>
            <a:endParaRPr lang="en-US" altLang="en-US" sz="2000" b="1" dirty="0">
              <a:solidFill>
                <a:srgbClr val="002060"/>
              </a:solidFill>
              <a:uFillTx/>
              <a:latin typeface="宋体" panose="02010600030101010101" pitchFamily="2" charset="-122"/>
              <a:ea typeface="宋体" pitchFamily="2" charset="-122"/>
              <a:cs typeface="宋体" panose="02010600030101010101" pitchFamily="2" charset="-122"/>
              <a:sym typeface="+mn-ea"/>
            </a:endParaRPr>
          </a:p>
        </p:txBody>
      </p:sp>
      <p:sp>
        <p:nvSpPr>
          <p:cNvPr id="9" name="文本框 8"/>
          <p:cNvSpPr txBox="1"/>
          <p:nvPr/>
        </p:nvSpPr>
        <p:spPr>
          <a:xfrm>
            <a:off x="1759373" y="2343602"/>
            <a:ext cx="3638127" cy="400110"/>
          </a:xfrm>
          <a:prstGeom prst="rect">
            <a:avLst/>
          </a:prstGeom>
          <a:noFill/>
        </p:spPr>
        <p:txBody>
          <a:bodyPr wrap="square" rtlCol="0" anchor="t">
            <a:spAutoFit/>
          </a:bodyPr>
          <a:lstStyle/>
          <a:p>
            <a:pPr indent="0">
              <a:buNone/>
            </a:pPr>
            <a:r>
              <a:rPr lang="en-US" sz="2000" b="1" dirty="0" err="1">
                <a:solidFill>
                  <a:srgbClr val="002060"/>
                </a:solidFill>
                <a:uFillTx/>
                <a:latin typeface="宋体" panose="02010600030101010101" pitchFamily="2" charset="-122"/>
                <a:ea typeface="宋体" pitchFamily="2" charset="-122"/>
                <a:cs typeface="宋体" panose="02010600030101010101" pitchFamily="2" charset="-122"/>
                <a:sym typeface="+mn-ea"/>
              </a:rPr>
              <a:t>税额固定，人们较有预算</a:t>
            </a:r>
            <a:endParaRPr lang="en-US" altLang="en-US" sz="2000" b="1" dirty="0">
              <a:solidFill>
                <a:srgbClr val="002060"/>
              </a:solidFill>
              <a:uFillTx/>
              <a:latin typeface="宋体" panose="02010600030101010101" pitchFamily="2" charset="-122"/>
              <a:ea typeface="宋体" pitchFamily="2" charset="-122"/>
              <a:cs typeface="宋体" panose="02010600030101010101" pitchFamily="2" charset="-122"/>
              <a:sym typeface="+mn-ea"/>
            </a:endParaRPr>
          </a:p>
        </p:txBody>
      </p:sp>
      <p:sp>
        <p:nvSpPr>
          <p:cNvPr id="10" name="文本框 9"/>
          <p:cNvSpPr txBox="1"/>
          <p:nvPr/>
        </p:nvSpPr>
        <p:spPr>
          <a:xfrm>
            <a:off x="5397500" y="2320714"/>
            <a:ext cx="3642360" cy="400110"/>
          </a:xfrm>
          <a:prstGeom prst="rect">
            <a:avLst/>
          </a:prstGeom>
          <a:noFill/>
        </p:spPr>
        <p:txBody>
          <a:bodyPr wrap="square" rtlCol="0" anchor="t">
            <a:spAutoFit/>
          </a:bodyPr>
          <a:lstStyle/>
          <a:p>
            <a:pPr indent="0">
              <a:buNone/>
            </a:pPr>
            <a:r>
              <a:rPr lang="en-US" sz="2000" b="1" dirty="0" err="1">
                <a:solidFill>
                  <a:srgbClr val="002060"/>
                </a:solidFill>
                <a:uFillTx/>
                <a:latin typeface="宋体" panose="02010600030101010101" pitchFamily="2" charset="-122"/>
                <a:ea typeface="宋体" pitchFamily="2" charset="-122"/>
                <a:cs typeface="宋体" panose="02010600030101010101" pitchFamily="2" charset="-122"/>
                <a:sym typeface="+mn-ea"/>
              </a:rPr>
              <a:t>税额不定，符合实际</a:t>
            </a:r>
            <a:endParaRPr lang="en-US" altLang="en-US" sz="2000" b="1" dirty="0">
              <a:solidFill>
                <a:srgbClr val="002060"/>
              </a:solidFill>
              <a:uFillTx/>
              <a:latin typeface="宋体" panose="02010600030101010101" pitchFamily="2" charset="-122"/>
              <a:ea typeface="宋体" pitchFamily="2" charset="-122"/>
              <a:cs typeface="宋体" panose="02010600030101010101" pitchFamily="2" charset="-122"/>
              <a:sym typeface="+mn-ea"/>
            </a:endParaRPr>
          </a:p>
        </p:txBody>
      </p:sp>
      <p:sp>
        <p:nvSpPr>
          <p:cNvPr id="11" name="文本框 10"/>
          <p:cNvSpPr txBox="1"/>
          <p:nvPr/>
        </p:nvSpPr>
        <p:spPr>
          <a:xfrm>
            <a:off x="9083040" y="2352102"/>
            <a:ext cx="2790613" cy="400110"/>
          </a:xfrm>
          <a:prstGeom prst="rect">
            <a:avLst/>
          </a:prstGeom>
          <a:noFill/>
        </p:spPr>
        <p:txBody>
          <a:bodyPr wrap="square" rtlCol="0" anchor="t">
            <a:spAutoFit/>
          </a:bodyPr>
          <a:lstStyle/>
          <a:p>
            <a:pPr indent="0">
              <a:buNone/>
            </a:pPr>
            <a:r>
              <a:rPr lang="en-US" sz="2000" b="1" dirty="0" err="1">
                <a:solidFill>
                  <a:srgbClr val="002060"/>
                </a:solidFill>
                <a:uFillTx/>
                <a:latin typeface="宋体" panose="02010600030101010101" pitchFamily="2" charset="-122"/>
                <a:ea typeface="宋体" pitchFamily="2" charset="-122"/>
                <a:cs typeface="宋体" panose="02010600030101010101" pitchFamily="2" charset="-122"/>
                <a:sym typeface="+mn-ea"/>
              </a:rPr>
              <a:t>以田地多寡定征收量</a:t>
            </a:r>
            <a:endParaRPr lang="en-US" altLang="en-US" sz="2000" b="1" dirty="0">
              <a:solidFill>
                <a:srgbClr val="002060"/>
              </a:solidFill>
              <a:uFillTx/>
              <a:latin typeface="宋体" panose="02010600030101010101" pitchFamily="2" charset="-122"/>
              <a:ea typeface="宋体" pitchFamily="2" charset="-122"/>
              <a:cs typeface="宋体" panose="02010600030101010101" pitchFamily="2" charset="-122"/>
              <a:sym typeface="+mn-ea"/>
            </a:endParaRPr>
          </a:p>
        </p:txBody>
      </p:sp>
      <p:sp>
        <p:nvSpPr>
          <p:cNvPr id="12" name="文本框 11"/>
          <p:cNvSpPr txBox="1"/>
          <p:nvPr/>
        </p:nvSpPr>
        <p:spPr>
          <a:xfrm>
            <a:off x="1558509" y="3054271"/>
            <a:ext cx="3780783" cy="400110"/>
          </a:xfrm>
          <a:prstGeom prst="rect">
            <a:avLst/>
          </a:prstGeom>
          <a:noFill/>
        </p:spPr>
        <p:txBody>
          <a:bodyPr wrap="square" rtlCol="0" anchor="t">
            <a:spAutoFit/>
          </a:bodyPr>
          <a:lstStyle/>
          <a:p>
            <a:pPr indent="0">
              <a:buNone/>
            </a:pPr>
            <a:r>
              <a:rPr lang="en-US" sz="2000" b="1" dirty="0" err="1">
                <a:solidFill>
                  <a:srgbClr val="002060"/>
                </a:solidFill>
                <a:uFillTx/>
                <a:latin typeface="宋体" panose="02010600030101010101" pitchFamily="2" charset="-122"/>
                <a:ea typeface="宋体" pitchFamily="2" charset="-122"/>
                <a:cs typeface="宋体" panose="02010600030101010101" pitchFamily="2" charset="-122"/>
                <a:sym typeface="+mn-ea"/>
              </a:rPr>
              <a:t>分田赋、力役和供品，税项分明</a:t>
            </a:r>
            <a:endParaRPr lang="en-US" altLang="en-US" sz="2000" b="1" dirty="0">
              <a:solidFill>
                <a:srgbClr val="002060"/>
              </a:solidFill>
              <a:uFillTx/>
              <a:latin typeface="宋体" panose="02010600030101010101" pitchFamily="2" charset="-122"/>
              <a:ea typeface="宋体" pitchFamily="2" charset="-122"/>
              <a:cs typeface="宋体" panose="02010600030101010101" pitchFamily="2" charset="-122"/>
              <a:sym typeface="+mn-ea"/>
            </a:endParaRPr>
          </a:p>
        </p:txBody>
      </p:sp>
      <p:sp>
        <p:nvSpPr>
          <p:cNvPr id="13" name="文本框 12"/>
          <p:cNvSpPr txBox="1"/>
          <p:nvPr/>
        </p:nvSpPr>
        <p:spPr>
          <a:xfrm>
            <a:off x="5509427" y="3066925"/>
            <a:ext cx="3602567" cy="400110"/>
          </a:xfrm>
          <a:prstGeom prst="rect">
            <a:avLst/>
          </a:prstGeom>
          <a:noFill/>
        </p:spPr>
        <p:txBody>
          <a:bodyPr wrap="square" rtlCol="0" anchor="t">
            <a:spAutoFit/>
          </a:bodyPr>
          <a:lstStyle/>
          <a:p>
            <a:pPr indent="0">
              <a:buNone/>
            </a:pPr>
            <a:r>
              <a:rPr lang="en-US" sz="2000" b="1" dirty="0" err="1">
                <a:solidFill>
                  <a:srgbClr val="002060"/>
                </a:solidFill>
                <a:uFillTx/>
                <a:latin typeface="宋体" panose="02010600030101010101" pitchFamily="2" charset="-122"/>
                <a:ea typeface="宋体" pitchFamily="2" charset="-122"/>
                <a:cs typeface="宋体" panose="02010600030101010101" pitchFamily="2" charset="-122"/>
                <a:sym typeface="+mn-ea"/>
              </a:rPr>
              <a:t>分户税和地税，手续简化</a:t>
            </a:r>
            <a:endParaRPr lang="en-US" altLang="en-US" sz="2000" b="1" dirty="0">
              <a:solidFill>
                <a:srgbClr val="002060"/>
              </a:solidFill>
              <a:uFillTx/>
              <a:latin typeface="宋体" panose="02010600030101010101" pitchFamily="2" charset="-122"/>
              <a:ea typeface="宋体" pitchFamily="2" charset="-122"/>
              <a:cs typeface="宋体" panose="02010600030101010101" pitchFamily="2" charset="-122"/>
              <a:sym typeface="+mn-ea"/>
            </a:endParaRPr>
          </a:p>
        </p:txBody>
      </p:sp>
      <p:sp>
        <p:nvSpPr>
          <p:cNvPr id="14" name="文本框 13"/>
          <p:cNvSpPr txBox="1"/>
          <p:nvPr/>
        </p:nvSpPr>
        <p:spPr>
          <a:xfrm>
            <a:off x="9039860" y="2957754"/>
            <a:ext cx="2951480" cy="707886"/>
          </a:xfrm>
          <a:prstGeom prst="rect">
            <a:avLst/>
          </a:prstGeom>
          <a:noFill/>
        </p:spPr>
        <p:txBody>
          <a:bodyPr wrap="square" rtlCol="0" anchor="t">
            <a:spAutoFit/>
          </a:bodyPr>
          <a:lstStyle/>
          <a:p>
            <a:pPr indent="0">
              <a:buNone/>
            </a:pPr>
            <a:r>
              <a:rPr lang="en-US" sz="2000" b="1" dirty="0" err="1">
                <a:solidFill>
                  <a:srgbClr val="002060"/>
                </a:solidFill>
                <a:uFillTx/>
                <a:latin typeface="宋体" panose="02010600030101010101" pitchFamily="2" charset="-122"/>
                <a:ea typeface="宋体" pitchFamily="2" charset="-122"/>
                <a:cs typeface="宋体" panose="02010600030101010101" pitchFamily="2" charset="-122"/>
                <a:sym typeface="+mn-ea"/>
              </a:rPr>
              <a:t>赋役合并，取消力役，由政府雇人代役</a:t>
            </a:r>
            <a:endParaRPr lang="en-US" altLang="en-US" sz="2000" b="1" dirty="0">
              <a:solidFill>
                <a:srgbClr val="002060"/>
              </a:solidFill>
              <a:uFillTx/>
              <a:latin typeface="宋体" panose="02010600030101010101" pitchFamily="2" charset="-122"/>
              <a:ea typeface="宋体" pitchFamily="2" charset="-122"/>
              <a:cs typeface="宋体" panose="02010600030101010101" pitchFamily="2" charset="-122"/>
              <a:sym typeface="+mn-ea"/>
            </a:endParaRPr>
          </a:p>
        </p:txBody>
      </p:sp>
      <p:sp>
        <p:nvSpPr>
          <p:cNvPr id="15" name="文本框 14"/>
          <p:cNvSpPr txBox="1"/>
          <p:nvPr/>
        </p:nvSpPr>
        <p:spPr>
          <a:xfrm>
            <a:off x="1612517" y="3637904"/>
            <a:ext cx="3745653" cy="707886"/>
          </a:xfrm>
          <a:prstGeom prst="rect">
            <a:avLst/>
          </a:prstGeom>
          <a:noFill/>
        </p:spPr>
        <p:txBody>
          <a:bodyPr wrap="square" rtlCol="0" anchor="t">
            <a:spAutoFit/>
          </a:bodyPr>
          <a:lstStyle/>
          <a:p>
            <a:pPr indent="0">
              <a:buNone/>
            </a:pPr>
            <a:r>
              <a:rPr lang="en-US" sz="2000" b="1" dirty="0" err="1">
                <a:solidFill>
                  <a:srgbClr val="002060"/>
                </a:solidFill>
                <a:uFillTx/>
                <a:latin typeface="宋体" panose="02010600030101010101" pitchFamily="2" charset="-122"/>
                <a:ea typeface="宋体" pitchFamily="2" charset="-122"/>
                <a:cs typeface="宋体" panose="02010600030101010101" pitchFamily="2" charset="-122"/>
                <a:sym typeface="+mn-ea"/>
              </a:rPr>
              <a:t>有主户、客户之分，迁徙后仍须向原籍缴税</a:t>
            </a:r>
            <a:endParaRPr lang="en-US" altLang="en-US" sz="2000" b="1" dirty="0">
              <a:solidFill>
                <a:srgbClr val="002060"/>
              </a:solidFill>
              <a:uFillTx/>
              <a:latin typeface="宋体" panose="02010600030101010101" pitchFamily="2" charset="-122"/>
              <a:ea typeface="宋体" pitchFamily="2" charset="-122"/>
              <a:cs typeface="宋体" panose="02010600030101010101" pitchFamily="2" charset="-122"/>
              <a:sym typeface="+mn-ea"/>
            </a:endParaRPr>
          </a:p>
        </p:txBody>
      </p:sp>
      <p:sp>
        <p:nvSpPr>
          <p:cNvPr id="16" name="文本框 15"/>
          <p:cNvSpPr txBox="1"/>
          <p:nvPr/>
        </p:nvSpPr>
        <p:spPr>
          <a:xfrm>
            <a:off x="5461847" y="3629473"/>
            <a:ext cx="3693160" cy="707886"/>
          </a:xfrm>
          <a:prstGeom prst="rect">
            <a:avLst/>
          </a:prstGeom>
          <a:noFill/>
        </p:spPr>
        <p:txBody>
          <a:bodyPr wrap="square" rtlCol="0" anchor="t">
            <a:spAutoFit/>
          </a:bodyPr>
          <a:lstStyle/>
          <a:p>
            <a:pPr indent="0">
              <a:buNone/>
            </a:pPr>
            <a:r>
              <a:rPr lang="en-US" sz="2000" b="1" dirty="0" err="1">
                <a:solidFill>
                  <a:srgbClr val="002060"/>
                </a:solidFill>
                <a:uFillTx/>
                <a:latin typeface="宋体" panose="02010600030101010101" pitchFamily="2" charset="-122"/>
                <a:ea typeface="宋体" pitchFamily="2" charset="-122"/>
                <a:cs typeface="宋体" panose="02010600030101010101" pitchFamily="2" charset="-122"/>
                <a:sym typeface="+mn-ea"/>
              </a:rPr>
              <a:t>无分主户、客户，一律在定居地登记，按贫富财产多少缴税</a:t>
            </a:r>
            <a:endParaRPr lang="en-US" altLang="en-US" sz="2000" b="1" dirty="0">
              <a:solidFill>
                <a:srgbClr val="002060"/>
              </a:solidFill>
              <a:uFillTx/>
              <a:latin typeface="宋体" panose="02010600030101010101" pitchFamily="2" charset="-122"/>
              <a:ea typeface="宋体" pitchFamily="2" charset="-122"/>
              <a:cs typeface="宋体" panose="02010600030101010101" pitchFamily="2" charset="-122"/>
              <a:sym typeface="+mn-ea"/>
            </a:endParaRPr>
          </a:p>
        </p:txBody>
      </p:sp>
      <p:sp>
        <p:nvSpPr>
          <p:cNvPr id="17" name="文本框 16"/>
          <p:cNvSpPr txBox="1"/>
          <p:nvPr/>
        </p:nvSpPr>
        <p:spPr>
          <a:xfrm>
            <a:off x="9188027" y="3937249"/>
            <a:ext cx="2580640" cy="400110"/>
          </a:xfrm>
          <a:prstGeom prst="rect">
            <a:avLst/>
          </a:prstGeom>
          <a:noFill/>
        </p:spPr>
        <p:txBody>
          <a:bodyPr wrap="square" rtlCol="0" anchor="t">
            <a:spAutoFit/>
          </a:bodyPr>
          <a:lstStyle/>
          <a:p>
            <a:pPr indent="0">
              <a:buNone/>
            </a:pPr>
            <a:r>
              <a:rPr lang="en-US" sz="2000" b="1" dirty="0" err="1">
                <a:solidFill>
                  <a:srgbClr val="002060"/>
                </a:solidFill>
                <a:uFillTx/>
                <a:latin typeface="宋体" panose="02010600030101010101" pitchFamily="2" charset="-122"/>
                <a:ea typeface="宋体" pitchFamily="2" charset="-122"/>
                <a:cs typeface="宋体" panose="02010600030101010101" pitchFamily="2" charset="-122"/>
                <a:sym typeface="+mn-ea"/>
              </a:rPr>
              <a:t>由丁、田分担</a:t>
            </a:r>
            <a:endParaRPr lang="en-US" altLang="en-US" sz="2000" b="1" dirty="0">
              <a:solidFill>
                <a:srgbClr val="002060"/>
              </a:solidFill>
              <a:uFillTx/>
              <a:latin typeface="宋体" panose="02010600030101010101" pitchFamily="2" charset="-122"/>
              <a:ea typeface="宋体" pitchFamily="2" charset="-122"/>
              <a:cs typeface="宋体" panose="02010600030101010101" pitchFamily="2" charset="-122"/>
              <a:sym typeface="+mn-ea"/>
            </a:endParaRPr>
          </a:p>
        </p:txBody>
      </p:sp>
      <p:sp>
        <p:nvSpPr>
          <p:cNvPr id="18" name="文本框 17"/>
          <p:cNvSpPr txBox="1"/>
          <p:nvPr/>
        </p:nvSpPr>
        <p:spPr>
          <a:xfrm>
            <a:off x="1795029" y="4630137"/>
            <a:ext cx="2947247" cy="429895"/>
          </a:xfrm>
          <a:prstGeom prst="rect">
            <a:avLst/>
          </a:prstGeom>
          <a:noFill/>
        </p:spPr>
        <p:txBody>
          <a:bodyPr wrap="square" rtlCol="0" anchor="t">
            <a:spAutoFit/>
          </a:bodyPr>
          <a:lstStyle/>
          <a:p>
            <a:pPr indent="0">
              <a:buNone/>
            </a:pPr>
            <a:r>
              <a:rPr lang="en-US" sz="2200" b="1" dirty="0" err="1">
                <a:solidFill>
                  <a:srgbClr val="002060"/>
                </a:solidFill>
                <a:uFillTx/>
                <a:latin typeface="宋体" panose="02010600030101010101" pitchFamily="2" charset="-122"/>
                <a:ea typeface="宋体" pitchFamily="2" charset="-122"/>
                <a:cs typeface="宋体" panose="02010600030101010101" pitchFamily="2" charset="-122"/>
                <a:sym typeface="+mn-ea"/>
              </a:rPr>
              <a:t>每年征收一次</a:t>
            </a:r>
            <a:endParaRPr lang="en-US" altLang="en-US" sz="2200" b="1" dirty="0">
              <a:solidFill>
                <a:srgbClr val="002060"/>
              </a:solidFill>
              <a:uFillTx/>
              <a:latin typeface="宋体" panose="02010600030101010101" pitchFamily="2" charset="-122"/>
              <a:ea typeface="宋体" pitchFamily="2" charset="-122"/>
              <a:cs typeface="宋体" panose="02010600030101010101" pitchFamily="2" charset="-122"/>
              <a:sym typeface="+mn-ea"/>
            </a:endParaRPr>
          </a:p>
        </p:txBody>
      </p:sp>
      <p:sp>
        <p:nvSpPr>
          <p:cNvPr id="19" name="文本框 18"/>
          <p:cNvSpPr txBox="1"/>
          <p:nvPr/>
        </p:nvSpPr>
        <p:spPr>
          <a:xfrm>
            <a:off x="5640493" y="4669473"/>
            <a:ext cx="3423920" cy="400110"/>
          </a:xfrm>
          <a:prstGeom prst="rect">
            <a:avLst/>
          </a:prstGeom>
          <a:noFill/>
        </p:spPr>
        <p:txBody>
          <a:bodyPr wrap="square" rtlCol="0" anchor="t">
            <a:spAutoFit/>
          </a:bodyPr>
          <a:lstStyle/>
          <a:p>
            <a:pPr indent="0">
              <a:buNone/>
            </a:pPr>
            <a:r>
              <a:rPr lang="en-US" sz="2000" b="1" dirty="0" err="1">
                <a:solidFill>
                  <a:srgbClr val="002060"/>
                </a:solidFill>
                <a:uFillTx/>
                <a:latin typeface="宋体" panose="02010600030101010101" pitchFamily="2" charset="-122"/>
                <a:ea typeface="宋体" pitchFamily="2" charset="-122"/>
                <a:cs typeface="宋体" panose="02010600030101010101" pitchFamily="2" charset="-122"/>
                <a:sym typeface="+mn-ea"/>
              </a:rPr>
              <a:t>每年分夏、秋两季征收</a:t>
            </a:r>
            <a:endParaRPr lang="en-US" altLang="en-US" sz="2000" b="1" dirty="0">
              <a:solidFill>
                <a:srgbClr val="002060"/>
              </a:solidFill>
              <a:uFillTx/>
              <a:latin typeface="宋体" panose="02010600030101010101" pitchFamily="2" charset="-122"/>
              <a:ea typeface="宋体" pitchFamily="2" charset="-122"/>
              <a:cs typeface="宋体" panose="02010600030101010101" pitchFamily="2" charset="-122"/>
              <a:sym typeface="+mn-ea"/>
            </a:endParaRPr>
          </a:p>
        </p:txBody>
      </p:sp>
      <p:sp>
        <p:nvSpPr>
          <p:cNvPr id="20" name="文本框 19"/>
          <p:cNvSpPr txBox="1"/>
          <p:nvPr/>
        </p:nvSpPr>
        <p:spPr>
          <a:xfrm>
            <a:off x="9155007" y="4491141"/>
            <a:ext cx="2947247" cy="707886"/>
          </a:xfrm>
          <a:prstGeom prst="rect">
            <a:avLst/>
          </a:prstGeom>
          <a:noFill/>
        </p:spPr>
        <p:txBody>
          <a:bodyPr wrap="square" rtlCol="0" anchor="t">
            <a:spAutoFit/>
          </a:bodyPr>
          <a:lstStyle/>
          <a:p>
            <a:pPr indent="0">
              <a:buNone/>
            </a:pPr>
            <a:r>
              <a:rPr lang="en-US" sz="2000" b="1" dirty="0" err="1">
                <a:solidFill>
                  <a:srgbClr val="002060"/>
                </a:solidFill>
                <a:uFillTx/>
                <a:latin typeface="宋体" panose="02010600030101010101" pitchFamily="2" charset="-122"/>
                <a:ea typeface="宋体" pitchFamily="2" charset="-122"/>
                <a:cs typeface="宋体" panose="02010600030101010101" pitchFamily="2" charset="-122"/>
                <a:sym typeface="+mn-ea"/>
              </a:rPr>
              <a:t>赋役合并，减少了征税次数</a:t>
            </a:r>
            <a:endParaRPr lang="en-US" altLang="en-US" sz="2000" b="1" dirty="0">
              <a:solidFill>
                <a:srgbClr val="002060"/>
              </a:solidFill>
              <a:uFillTx/>
              <a:latin typeface="宋体" panose="02010600030101010101" pitchFamily="2" charset="-122"/>
              <a:ea typeface="宋体" pitchFamily="2" charset="-122"/>
              <a:cs typeface="宋体" panose="02010600030101010101" pitchFamily="2" charset="-122"/>
              <a:sym typeface="+mn-ea"/>
            </a:endParaRPr>
          </a:p>
        </p:txBody>
      </p:sp>
      <p:sp>
        <p:nvSpPr>
          <p:cNvPr id="21" name="文本框 20"/>
          <p:cNvSpPr txBox="1"/>
          <p:nvPr/>
        </p:nvSpPr>
        <p:spPr>
          <a:xfrm>
            <a:off x="1778846" y="5342088"/>
            <a:ext cx="2947247" cy="400110"/>
          </a:xfrm>
          <a:prstGeom prst="rect">
            <a:avLst/>
          </a:prstGeom>
          <a:noFill/>
        </p:spPr>
        <p:txBody>
          <a:bodyPr wrap="square" rtlCol="0" anchor="t">
            <a:spAutoFit/>
          </a:bodyPr>
          <a:lstStyle/>
          <a:p>
            <a:pPr indent="0">
              <a:buNone/>
            </a:pPr>
            <a:r>
              <a:rPr lang="en-US" sz="2000" b="1" dirty="0" err="1">
                <a:solidFill>
                  <a:srgbClr val="002060"/>
                </a:solidFill>
                <a:uFillTx/>
                <a:latin typeface="宋体" panose="02010600030101010101" pitchFamily="2" charset="-122"/>
                <a:ea typeface="宋体" pitchFamily="2" charset="-122"/>
                <a:cs typeface="宋体" panose="02010600030101010101" pitchFamily="2" charset="-122"/>
                <a:sym typeface="+mn-ea"/>
              </a:rPr>
              <a:t>以实物缴纳</a:t>
            </a:r>
            <a:endParaRPr lang="en-US" altLang="en-US" sz="2000" b="1" dirty="0">
              <a:solidFill>
                <a:srgbClr val="002060"/>
              </a:solidFill>
              <a:uFillTx/>
              <a:latin typeface="宋体" panose="02010600030101010101" pitchFamily="2" charset="-122"/>
              <a:ea typeface="宋体" pitchFamily="2" charset="-122"/>
              <a:cs typeface="宋体" panose="02010600030101010101" pitchFamily="2" charset="-122"/>
              <a:sym typeface="+mn-ea"/>
            </a:endParaRPr>
          </a:p>
        </p:txBody>
      </p:sp>
      <p:sp>
        <p:nvSpPr>
          <p:cNvPr id="22" name="文本框 21"/>
          <p:cNvSpPr txBox="1"/>
          <p:nvPr/>
        </p:nvSpPr>
        <p:spPr>
          <a:xfrm>
            <a:off x="5525347" y="5377240"/>
            <a:ext cx="3530600" cy="400110"/>
          </a:xfrm>
          <a:prstGeom prst="rect">
            <a:avLst/>
          </a:prstGeom>
          <a:noFill/>
        </p:spPr>
        <p:txBody>
          <a:bodyPr wrap="square" rtlCol="0" anchor="t">
            <a:spAutoFit/>
          </a:bodyPr>
          <a:lstStyle/>
          <a:p>
            <a:pPr indent="0">
              <a:buNone/>
            </a:pPr>
            <a:r>
              <a:rPr lang="en-US" sz="2000" b="1" dirty="0" err="1">
                <a:solidFill>
                  <a:srgbClr val="002060"/>
                </a:solidFill>
                <a:uFillTx/>
                <a:latin typeface="宋体" panose="02010600030101010101" pitchFamily="2" charset="-122"/>
                <a:ea typeface="宋体" pitchFamily="2" charset="-122"/>
                <a:cs typeface="宋体" panose="02010600030101010101" pitchFamily="2" charset="-122"/>
                <a:sym typeface="+mn-ea"/>
              </a:rPr>
              <a:t>以钱计算税值，再折交实物</a:t>
            </a:r>
            <a:endParaRPr lang="en-US" altLang="en-US" sz="2000" b="1" dirty="0">
              <a:solidFill>
                <a:srgbClr val="002060"/>
              </a:solidFill>
              <a:uFillTx/>
              <a:latin typeface="宋体" panose="02010600030101010101" pitchFamily="2" charset="-122"/>
              <a:ea typeface="宋体" pitchFamily="2" charset="-122"/>
              <a:cs typeface="宋体" panose="02010600030101010101" pitchFamily="2" charset="-122"/>
              <a:sym typeface="+mn-ea"/>
            </a:endParaRPr>
          </a:p>
        </p:txBody>
      </p:sp>
      <p:sp>
        <p:nvSpPr>
          <p:cNvPr id="23" name="文本框 22"/>
          <p:cNvSpPr txBox="1"/>
          <p:nvPr/>
        </p:nvSpPr>
        <p:spPr>
          <a:xfrm>
            <a:off x="9064414" y="5394346"/>
            <a:ext cx="2947247" cy="400110"/>
          </a:xfrm>
          <a:prstGeom prst="rect">
            <a:avLst/>
          </a:prstGeom>
          <a:noFill/>
        </p:spPr>
        <p:txBody>
          <a:bodyPr wrap="square" rtlCol="0" anchor="t">
            <a:spAutoFit/>
          </a:bodyPr>
          <a:lstStyle/>
          <a:p>
            <a:pPr indent="0">
              <a:buNone/>
            </a:pPr>
            <a:r>
              <a:rPr lang="en-US" sz="2000" b="1" dirty="0" err="1">
                <a:solidFill>
                  <a:srgbClr val="002060"/>
                </a:solidFill>
                <a:uFillTx/>
                <a:latin typeface="宋体" panose="02010600030101010101" pitchFamily="2" charset="-122"/>
                <a:ea typeface="宋体" pitchFamily="2" charset="-122"/>
                <a:cs typeface="宋体" panose="02010600030101010101" pitchFamily="2" charset="-122"/>
                <a:sym typeface="+mn-ea"/>
              </a:rPr>
              <a:t>由实物改为征银</a:t>
            </a:r>
            <a:endParaRPr lang="en-US" altLang="en-US" sz="2000" b="1" dirty="0">
              <a:solidFill>
                <a:srgbClr val="002060"/>
              </a:solidFill>
              <a:uFillTx/>
              <a:latin typeface="宋体" panose="02010600030101010101" pitchFamily="2" charset="-122"/>
              <a:ea typeface="宋体" pitchFamily="2" charset="-122"/>
              <a:cs typeface="宋体" panose="02010600030101010101" pitchFamily="2" charset="-122"/>
              <a:sym typeface="+mn-ea"/>
            </a:endParaRPr>
          </a:p>
        </p:txBody>
      </p:sp>
      <p:sp>
        <p:nvSpPr>
          <p:cNvPr id="24" name="文本框 23"/>
          <p:cNvSpPr txBox="1"/>
          <p:nvPr/>
        </p:nvSpPr>
        <p:spPr>
          <a:xfrm>
            <a:off x="1778847" y="5938663"/>
            <a:ext cx="9802707" cy="707886"/>
          </a:xfrm>
          <a:prstGeom prst="rect">
            <a:avLst/>
          </a:prstGeom>
          <a:noFill/>
        </p:spPr>
        <p:txBody>
          <a:bodyPr wrap="square" rtlCol="0" anchor="t">
            <a:spAutoFit/>
          </a:bodyPr>
          <a:lstStyle/>
          <a:p>
            <a:pPr indent="0">
              <a:buNone/>
            </a:pPr>
            <a:r>
              <a:rPr lang="en-US" sz="2000" b="1" dirty="0" err="1">
                <a:solidFill>
                  <a:srgbClr val="002060"/>
                </a:solidFill>
                <a:uFillTx/>
                <a:latin typeface="宋体" panose="02010600030101010101" pitchFamily="2" charset="-122"/>
                <a:ea typeface="宋体" pitchFamily="2" charset="-122"/>
                <a:cs typeface="宋体" panose="02010600030101010101" pitchFamily="2" charset="-122"/>
                <a:sym typeface="+mn-ea"/>
              </a:rPr>
              <a:t>相对减少了农民的负担、保证了农民的生产时间</a:t>
            </a:r>
            <a:r>
              <a:rPr lang="zh-CN" altLang="en-US" sz="2000" b="1" dirty="0">
                <a:solidFill>
                  <a:srgbClr val="002060"/>
                </a:solidFill>
                <a:latin typeface="宋体" panose="02010600030101010101" pitchFamily="2" charset="-122"/>
                <a:ea typeface="宋体" pitchFamily="2" charset="-122"/>
                <a:cs typeface="宋体" panose="02010600030101010101" pitchFamily="2" charset="-122"/>
                <a:sym typeface="+mn-ea"/>
              </a:rPr>
              <a:t>；</a:t>
            </a:r>
            <a:r>
              <a:rPr lang="en-US" sz="2000" b="1" dirty="0" err="1">
                <a:solidFill>
                  <a:srgbClr val="002060"/>
                </a:solidFill>
                <a:uFillTx/>
                <a:latin typeface="宋体" panose="02010600030101010101" pitchFamily="2" charset="-122"/>
                <a:ea typeface="宋体" pitchFamily="2" charset="-122"/>
                <a:cs typeface="宋体" panose="02010600030101010101" pitchFamily="2" charset="-122"/>
                <a:sym typeface="+mn-ea"/>
              </a:rPr>
              <a:t>都按土地多寡征税</a:t>
            </a:r>
            <a:r>
              <a:rPr lang="zh-CN" altLang="en-US" sz="2000" b="1" dirty="0">
                <a:solidFill>
                  <a:srgbClr val="002060"/>
                </a:solidFill>
                <a:uFillTx/>
                <a:latin typeface="宋体" panose="02010600030101010101" pitchFamily="2" charset="-122"/>
                <a:ea typeface="宋体" pitchFamily="2" charset="-122"/>
                <a:cs typeface="宋体" panose="02010600030101010101" pitchFamily="2" charset="-122"/>
                <a:sym typeface="+mn-ea"/>
              </a:rPr>
              <a:t>；</a:t>
            </a:r>
            <a:endParaRPr lang="en-US" altLang="zh-CN" sz="2000" b="1" dirty="0">
              <a:solidFill>
                <a:srgbClr val="002060"/>
              </a:solidFill>
              <a:uFillTx/>
              <a:latin typeface="宋体" panose="02010600030101010101" pitchFamily="2" charset="-122"/>
              <a:ea typeface="宋体" pitchFamily="2" charset="-122"/>
              <a:cs typeface="宋体" panose="02010600030101010101" pitchFamily="2" charset="-122"/>
              <a:sym typeface="+mn-ea"/>
            </a:endParaRPr>
          </a:p>
          <a:p>
            <a:pPr indent="0">
              <a:buNone/>
            </a:pPr>
            <a:r>
              <a:rPr lang="en-US" sz="2000" b="1" dirty="0" err="1">
                <a:solidFill>
                  <a:srgbClr val="002060"/>
                </a:solidFill>
                <a:uFillTx/>
                <a:latin typeface="宋体" panose="02010600030101010101" pitchFamily="2" charset="-122"/>
                <a:ea typeface="宋体" pitchFamily="2" charset="-122"/>
                <a:cs typeface="宋体" panose="02010600030101010101" pitchFamily="2" charset="-122"/>
                <a:sym typeface="+mn-ea"/>
              </a:rPr>
              <a:t>增加了政府的财政收入</a:t>
            </a:r>
            <a:r>
              <a:rPr lang="zh-CN" altLang="en-US" sz="2000" b="1" dirty="0">
                <a:solidFill>
                  <a:srgbClr val="002060"/>
                </a:solidFill>
                <a:uFillTx/>
                <a:latin typeface="宋体" panose="02010600030101010101" pitchFamily="2" charset="-122"/>
                <a:ea typeface="宋体" pitchFamily="2" charset="-122"/>
                <a:cs typeface="宋体" panose="02010600030101010101" pitchFamily="2" charset="-122"/>
                <a:sym typeface="+mn-ea"/>
              </a:rPr>
              <a:t>；</a:t>
            </a:r>
            <a:r>
              <a:rPr lang="en-US" sz="2000" b="1" dirty="0" err="1">
                <a:solidFill>
                  <a:srgbClr val="002060"/>
                </a:solidFill>
                <a:uFillTx/>
                <a:latin typeface="宋体" panose="02010600030101010101" pitchFamily="2" charset="-122"/>
                <a:ea typeface="宋体" pitchFamily="2" charset="-122"/>
                <a:cs typeface="宋体" panose="02010600030101010101" pitchFamily="2" charset="-122"/>
                <a:sym typeface="+mn-ea"/>
              </a:rPr>
              <a:t>最终都以失败而告终</a:t>
            </a:r>
            <a:endParaRPr lang="en-US" altLang="en-US" sz="2000" b="1" dirty="0">
              <a:solidFill>
                <a:srgbClr val="002060"/>
              </a:solidFill>
              <a:uFillTx/>
              <a:latin typeface="宋体" panose="02010600030101010101" pitchFamily="2" charset="-122"/>
              <a:ea typeface="宋体" pitchFamily="2" charset="-122"/>
              <a:cs typeface="宋体" panose="02010600030101010101" pitchFamily="2" charset="-122"/>
              <a:sym typeface="+mn-ea"/>
            </a:endParaRPr>
          </a:p>
        </p:txBody>
      </p:sp>
      <p:cxnSp>
        <p:nvCxnSpPr>
          <p:cNvPr id="25" name="直接连接符 24"/>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338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fill="hold"/>
                                        <p:tgtEl>
                                          <p:spTgt spid="19"/>
                                        </p:tgtEl>
                                        <p:attrNameLst>
                                          <p:attrName>ppt_x</p:attrName>
                                        </p:attrNameLst>
                                      </p:cBhvr>
                                      <p:tavLst>
                                        <p:tav tm="0">
                                          <p:val>
                                            <p:strVal val="#ppt_x"/>
                                          </p:val>
                                        </p:tav>
                                        <p:tav tm="100000">
                                          <p:val>
                                            <p:strVal val="#ppt_x"/>
                                          </p:val>
                                        </p:tav>
                                      </p:tavLst>
                                    </p:anim>
                                    <p:anim calcmode="lin" valueType="num">
                                      <p:cBhvr additive="base">
                                        <p:cTn id="8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additive="base">
                                        <p:cTn id="91" dur="500" fill="hold"/>
                                        <p:tgtEl>
                                          <p:spTgt spid="20"/>
                                        </p:tgtEl>
                                        <p:attrNameLst>
                                          <p:attrName>ppt_x</p:attrName>
                                        </p:attrNameLst>
                                      </p:cBhvr>
                                      <p:tavLst>
                                        <p:tav tm="0">
                                          <p:val>
                                            <p:strVal val="#ppt_x"/>
                                          </p:val>
                                        </p:tav>
                                        <p:tav tm="100000">
                                          <p:val>
                                            <p:strVal val="#ppt_x"/>
                                          </p:val>
                                        </p:tav>
                                      </p:tavLst>
                                    </p:anim>
                                    <p:anim calcmode="lin" valueType="num">
                                      <p:cBhvr additive="base">
                                        <p:cTn id="9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additive="base">
                                        <p:cTn id="97" dur="500" fill="hold"/>
                                        <p:tgtEl>
                                          <p:spTgt spid="21"/>
                                        </p:tgtEl>
                                        <p:attrNameLst>
                                          <p:attrName>ppt_x</p:attrName>
                                        </p:attrNameLst>
                                      </p:cBhvr>
                                      <p:tavLst>
                                        <p:tav tm="0">
                                          <p:val>
                                            <p:strVal val="#ppt_x"/>
                                          </p:val>
                                        </p:tav>
                                        <p:tav tm="100000">
                                          <p:val>
                                            <p:strVal val="#ppt_x"/>
                                          </p:val>
                                        </p:tav>
                                      </p:tavLst>
                                    </p:anim>
                                    <p:anim calcmode="lin" valueType="num">
                                      <p:cBhvr additive="base">
                                        <p:cTn id="9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additive="base">
                                        <p:cTn id="103" dur="500" fill="hold"/>
                                        <p:tgtEl>
                                          <p:spTgt spid="22"/>
                                        </p:tgtEl>
                                        <p:attrNameLst>
                                          <p:attrName>ppt_x</p:attrName>
                                        </p:attrNameLst>
                                      </p:cBhvr>
                                      <p:tavLst>
                                        <p:tav tm="0">
                                          <p:val>
                                            <p:strVal val="#ppt_x"/>
                                          </p:val>
                                        </p:tav>
                                        <p:tav tm="100000">
                                          <p:val>
                                            <p:strVal val="#ppt_x"/>
                                          </p:val>
                                        </p:tav>
                                      </p:tavLst>
                                    </p:anim>
                                    <p:anim calcmode="lin" valueType="num">
                                      <p:cBhvr additive="base">
                                        <p:cTn id="10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additive="base">
                                        <p:cTn id="109" dur="500" fill="hold"/>
                                        <p:tgtEl>
                                          <p:spTgt spid="23"/>
                                        </p:tgtEl>
                                        <p:attrNameLst>
                                          <p:attrName>ppt_x</p:attrName>
                                        </p:attrNameLst>
                                      </p:cBhvr>
                                      <p:tavLst>
                                        <p:tav tm="0">
                                          <p:val>
                                            <p:strVal val="#ppt_x"/>
                                          </p:val>
                                        </p:tav>
                                        <p:tav tm="100000">
                                          <p:val>
                                            <p:strVal val="#ppt_x"/>
                                          </p:val>
                                        </p:tav>
                                      </p:tavLst>
                                    </p:anim>
                                    <p:anim calcmode="lin" valueType="num">
                                      <p:cBhvr additive="base">
                                        <p:cTn id="11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additive="base">
                                        <p:cTn id="115" dur="500" fill="hold"/>
                                        <p:tgtEl>
                                          <p:spTgt spid="24"/>
                                        </p:tgtEl>
                                        <p:attrNameLst>
                                          <p:attrName>ppt_x</p:attrName>
                                        </p:attrNameLst>
                                      </p:cBhvr>
                                      <p:tavLst>
                                        <p:tav tm="0">
                                          <p:val>
                                            <p:strVal val="#ppt_x"/>
                                          </p:val>
                                        </p:tav>
                                        <p:tav tm="100000">
                                          <p:val>
                                            <p:strVal val="#ppt_x"/>
                                          </p:val>
                                        </p:tav>
                                      </p:tavLst>
                                    </p:anim>
                                    <p:anim calcmode="lin" valueType="num">
                                      <p:cBhvr additive="base">
                                        <p:cTn id="11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34290" y="204920"/>
            <a:ext cx="4716356" cy="584775"/>
          </a:xfrm>
          <a:prstGeom prst="rect">
            <a:avLst/>
          </a:prstGeom>
        </p:spPr>
        <p:txBody>
          <a:bodyPr wrap="none">
            <a:spAutoFit/>
          </a:bodyPr>
          <a:lstStyle/>
          <a:p>
            <a:r>
              <a:rPr lang="zh-CN" altLang="en-US" sz="3200" b="1" dirty="0">
                <a:solidFill>
                  <a:srgbClr val="FF0000"/>
                </a:solidFill>
                <a:latin typeface="方正姚体" pitchFamily="2" charset="-122"/>
                <a:ea typeface="方正姚体" pitchFamily="2" charset="-122"/>
                <a:sym typeface="+mn-ea"/>
              </a:rPr>
              <a:t>一、中国古代的赋役制度</a:t>
            </a:r>
            <a:endParaRPr lang="zh-CN" altLang="en-US" sz="3200" b="1" dirty="0">
              <a:solidFill>
                <a:srgbClr val="FF0000"/>
              </a:solidFill>
              <a:latin typeface="方正姚体" pitchFamily="2" charset="-122"/>
              <a:ea typeface="方正姚体" pitchFamily="2" charset="-122"/>
            </a:endParaRPr>
          </a:p>
        </p:txBody>
      </p:sp>
      <p:cxnSp>
        <p:nvCxnSpPr>
          <p:cNvPr id="7" name="直接连接符 6"/>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8" name="文本框 9"/>
          <p:cNvSpPr txBox="1"/>
          <p:nvPr/>
        </p:nvSpPr>
        <p:spPr>
          <a:xfrm>
            <a:off x="168953" y="948532"/>
            <a:ext cx="4063933" cy="523220"/>
          </a:xfrm>
          <a:prstGeom prst="rect">
            <a:avLst/>
          </a:prstGeom>
          <a:noFill/>
          <a:ln>
            <a:noFill/>
          </a:ln>
        </p:spPr>
        <p:txBody>
          <a:bodyPr wrap="none" rtlCol="0" anchor="t">
            <a:spAutoFit/>
          </a:bodyPr>
          <a:lstStyle/>
          <a:p>
            <a:r>
              <a:rPr lang="en-US" altLang="zh-CN" sz="2800" b="1" dirty="0">
                <a:solidFill>
                  <a:srgbClr val="FF0000"/>
                </a:solidFill>
                <a:latin typeface="方正姚体" pitchFamily="2" charset="-122"/>
                <a:ea typeface="方正姚体" pitchFamily="2" charset="-122"/>
                <a:sym typeface="+mn-ea"/>
              </a:rPr>
              <a:t>5</a:t>
            </a:r>
            <a:r>
              <a:rPr lang="zh-CN" altLang="en-US" sz="2800" b="1" dirty="0">
                <a:solidFill>
                  <a:srgbClr val="FF0000"/>
                </a:solidFill>
                <a:uFillTx/>
                <a:latin typeface="方正姚体" pitchFamily="2" charset="-122"/>
                <a:ea typeface="方正姚体" pitchFamily="2" charset="-122"/>
                <a:sym typeface="+mn-ea"/>
              </a:rPr>
              <a:t>、明清时期的赋役制度</a:t>
            </a:r>
            <a:r>
              <a:rPr lang="en-US" altLang="zh-CN" sz="2800" b="1" dirty="0">
                <a:solidFill>
                  <a:srgbClr val="FF0000"/>
                </a:solidFill>
                <a:uFillTx/>
                <a:latin typeface="方正姚体" pitchFamily="2" charset="-122"/>
                <a:ea typeface="方正姚体" pitchFamily="2" charset="-122"/>
                <a:sym typeface="+mn-ea"/>
              </a:rPr>
              <a:t> </a:t>
            </a:r>
          </a:p>
        </p:txBody>
      </p:sp>
      <p:sp>
        <p:nvSpPr>
          <p:cNvPr id="10" name="文本框 99"/>
          <p:cNvSpPr txBox="1"/>
          <p:nvPr/>
        </p:nvSpPr>
        <p:spPr>
          <a:xfrm>
            <a:off x="34290" y="2230737"/>
            <a:ext cx="12157710" cy="1866858"/>
          </a:xfrm>
          <a:prstGeom prst="rect">
            <a:avLst/>
          </a:prstGeom>
          <a:noFill/>
          <a:ln w="28575" cmpd="sng">
            <a:solidFill>
              <a:srgbClr val="00B050"/>
            </a:solidFill>
            <a:prstDash val="solid"/>
          </a:ln>
        </p:spPr>
        <p:txBody>
          <a:bodyPr wrap="square">
            <a:spAutoFit/>
          </a:bodyPr>
          <a:lstStyle/>
          <a:p>
            <a:pPr lvl="0" algn="l">
              <a:lnSpc>
                <a:spcPct val="150000"/>
              </a:lnSpc>
              <a:buClrTx/>
              <a:buSzTx/>
              <a:buFontTx/>
            </a:pPr>
            <a:r>
              <a:rPr lang="zh-CN" sz="2000" b="1" dirty="0">
                <a:solidFill>
                  <a:srgbClr val="002060"/>
                </a:solidFill>
                <a:latin typeface="宋体" pitchFamily="2" charset="-122"/>
                <a:ea typeface="宋体" pitchFamily="2" charset="-122"/>
                <a:cs typeface="黑体" panose="02010609060101010101" pitchFamily="49" charset="-122"/>
                <a:sym typeface="+mn-ea"/>
              </a:rPr>
              <a:t>材料</a:t>
            </a:r>
            <a:r>
              <a:rPr lang="zh-CN" altLang="en-US" sz="2000" b="1" dirty="0">
                <a:solidFill>
                  <a:srgbClr val="002060"/>
                </a:solidFill>
                <a:latin typeface="宋体" pitchFamily="2" charset="-122"/>
                <a:ea typeface="宋体" pitchFamily="2" charset="-122"/>
                <a:cs typeface="黑体" panose="02010609060101010101" pitchFamily="49" charset="-122"/>
                <a:sym typeface="+mn-ea"/>
              </a:rPr>
              <a:t>：</a:t>
            </a:r>
            <a:r>
              <a:rPr lang="zh-CN" sz="2000" b="1" dirty="0">
                <a:solidFill>
                  <a:srgbClr val="002060"/>
                </a:solidFill>
                <a:latin typeface="宋体" pitchFamily="2" charset="-122"/>
                <a:ea typeface="宋体" pitchFamily="2" charset="-122"/>
                <a:cs typeface="黑体" panose="02010609060101010101" pitchFamily="49" charset="-122"/>
                <a:sym typeface="+mn-ea"/>
              </a:rPr>
              <a:t>  雍正初，令各省将丁口之赋摊入地亩，输纳征解，统谓之地丁。先是康熙季年，四川诸省已有行之者，至是准直隶巡抚李维均请，将丁银随地起征，每地赋一两摊入丁银二钱二厘。……自后丁徭与地赋合而为一，民纳地丁之外，别无徭役矣。</a:t>
            </a:r>
          </a:p>
          <a:p>
            <a:pPr lvl="0" algn="l">
              <a:lnSpc>
                <a:spcPct val="150000"/>
              </a:lnSpc>
              <a:buClrTx/>
              <a:buSzTx/>
              <a:buFontTx/>
            </a:pPr>
            <a:r>
              <a:rPr lang="zh-CN" sz="2000" b="1" dirty="0">
                <a:solidFill>
                  <a:srgbClr val="002060"/>
                </a:solidFill>
                <a:latin typeface="宋体" pitchFamily="2" charset="-122"/>
                <a:ea typeface="宋体" pitchFamily="2" charset="-122"/>
                <a:cs typeface="黑体" panose="02010609060101010101" pitchFamily="49" charset="-122"/>
                <a:sym typeface="+mn-ea"/>
              </a:rPr>
              <a:t>　　                                </a:t>
            </a:r>
            <a:r>
              <a:rPr lang="en-US" altLang="zh-CN" sz="2000" b="1" dirty="0">
                <a:solidFill>
                  <a:srgbClr val="002060"/>
                </a:solidFill>
                <a:latin typeface="宋体" pitchFamily="2" charset="-122"/>
                <a:ea typeface="宋体" pitchFamily="2" charset="-122"/>
                <a:cs typeface="黑体" panose="02010609060101010101" pitchFamily="49" charset="-122"/>
                <a:sym typeface="+mn-ea"/>
              </a:rPr>
              <a:t>                   </a:t>
            </a:r>
            <a:r>
              <a:rPr lang="zh-CN" sz="2000" b="1" dirty="0">
                <a:solidFill>
                  <a:srgbClr val="002060"/>
                </a:solidFill>
                <a:latin typeface="宋体" pitchFamily="2" charset="-122"/>
                <a:ea typeface="宋体" pitchFamily="2" charset="-122"/>
                <a:cs typeface="黑体" panose="02010609060101010101" pitchFamily="49" charset="-122"/>
                <a:sym typeface="+mn-ea"/>
              </a:rPr>
              <a:t>――《清史稿・食货志》</a:t>
            </a:r>
          </a:p>
        </p:txBody>
      </p:sp>
      <p:sp>
        <p:nvSpPr>
          <p:cNvPr id="11" name="矩形 10"/>
          <p:cNvSpPr/>
          <p:nvPr/>
        </p:nvSpPr>
        <p:spPr>
          <a:xfrm>
            <a:off x="168953" y="1493816"/>
            <a:ext cx="4104962" cy="553994"/>
          </a:xfrm>
          <a:prstGeom prst="rect">
            <a:avLst/>
          </a:prstGeom>
        </p:spPr>
        <p:txBody>
          <a:bodyPr wrap="square" lIns="121917" tIns="60958" rIns="121917" bIns="60958">
            <a:spAutoFit/>
          </a:bodyPr>
          <a:lstStyle/>
          <a:p>
            <a:pPr lvl="0"/>
            <a:r>
              <a:rPr lang="zh-CN" altLang="en-US" sz="2800" b="1" dirty="0">
                <a:solidFill>
                  <a:srgbClr val="FF0000"/>
                </a:solidFill>
                <a:latin typeface="宋体"/>
                <a:ea typeface="宋体"/>
                <a:sym typeface="+mn-ea"/>
              </a:rPr>
              <a:t>（</a:t>
            </a:r>
            <a:r>
              <a:rPr lang="en-US" altLang="zh-CN" sz="2800" b="1" dirty="0">
                <a:solidFill>
                  <a:srgbClr val="FF0000"/>
                </a:solidFill>
                <a:latin typeface="宋体"/>
                <a:ea typeface="宋体"/>
                <a:sym typeface="+mn-ea"/>
              </a:rPr>
              <a:t>2</a:t>
            </a:r>
            <a:r>
              <a:rPr lang="zh-CN" altLang="en-US" sz="2800" b="1" dirty="0">
                <a:solidFill>
                  <a:srgbClr val="FF0000"/>
                </a:solidFill>
                <a:latin typeface="宋体"/>
                <a:ea typeface="宋体"/>
                <a:sym typeface="+mn-ea"/>
              </a:rPr>
              <a:t>）</a:t>
            </a:r>
            <a:r>
              <a:rPr lang="zh-CN" altLang="en-US" sz="2800" b="1" dirty="0">
                <a:solidFill>
                  <a:srgbClr val="FF0000"/>
                </a:solidFill>
                <a:latin typeface="宋体" panose="02010600030101010101" pitchFamily="2" charset="-122"/>
                <a:ea typeface="宋体" panose="02010600030101010101" pitchFamily="2" charset="-122"/>
                <a:sym typeface="+mn-ea"/>
              </a:rPr>
              <a:t>清朝的赋役制度：</a:t>
            </a:r>
          </a:p>
        </p:txBody>
      </p:sp>
      <p:sp>
        <p:nvSpPr>
          <p:cNvPr id="2" name="TextBox 1"/>
          <p:cNvSpPr txBox="1"/>
          <p:nvPr/>
        </p:nvSpPr>
        <p:spPr>
          <a:xfrm>
            <a:off x="0" y="4700242"/>
            <a:ext cx="11646848" cy="1938992"/>
          </a:xfrm>
          <a:prstGeom prst="rect">
            <a:avLst/>
          </a:prstGeom>
          <a:noFill/>
        </p:spPr>
        <p:txBody>
          <a:bodyPr wrap="square" rtlCol="0">
            <a:spAutoFit/>
          </a:bodyPr>
          <a:lstStyle/>
          <a:p>
            <a:pPr lvl="0">
              <a:lnSpc>
                <a:spcPct val="150000"/>
              </a:lnSpc>
            </a:pPr>
            <a:r>
              <a:rPr lang="en-US" altLang="zh-CN" sz="2000" b="1" dirty="0">
                <a:solidFill>
                  <a:srgbClr val="002060"/>
                </a:solidFill>
                <a:latin typeface="宋体" pitchFamily="2" charset="-122"/>
                <a:ea typeface="宋体" pitchFamily="2" charset="-122"/>
              </a:rPr>
              <a:t>A</a:t>
            </a:r>
            <a:r>
              <a:rPr lang="zh-CN" altLang="en-US" sz="2000" b="1" dirty="0">
                <a:solidFill>
                  <a:srgbClr val="002060"/>
                </a:solidFill>
                <a:latin typeface="宋体" pitchFamily="2" charset="-122"/>
                <a:ea typeface="宋体" pitchFamily="2" charset="-122"/>
              </a:rPr>
              <a:t>、清朝康熙五十一年（</a:t>
            </a:r>
            <a:r>
              <a:rPr lang="en-US" altLang="zh-CN" sz="2000" b="1" dirty="0">
                <a:solidFill>
                  <a:srgbClr val="002060"/>
                </a:solidFill>
                <a:latin typeface="宋体" pitchFamily="2" charset="-122"/>
                <a:ea typeface="宋体" pitchFamily="2" charset="-122"/>
              </a:rPr>
              <a:t>1712</a:t>
            </a:r>
            <a:r>
              <a:rPr lang="zh-CN" altLang="en-US" sz="2000" b="1" dirty="0">
                <a:solidFill>
                  <a:srgbClr val="002060"/>
                </a:solidFill>
                <a:latin typeface="宋体" pitchFamily="2" charset="-122"/>
                <a:ea typeface="宋体" pitchFamily="2" charset="-122"/>
              </a:rPr>
              <a:t>年）</a:t>
            </a:r>
            <a:r>
              <a:rPr lang="zh-CN" altLang="en-US" sz="2000" b="1" dirty="0">
                <a:solidFill>
                  <a:srgbClr val="002060"/>
                </a:solidFill>
                <a:latin typeface="宋体" pitchFamily="2" charset="-122"/>
                <a:ea typeface="宋体" pitchFamily="2" charset="-122"/>
                <a:cs typeface="Songti SC"/>
              </a:rPr>
              <a:t> ，康熙帝规定以前一年（</a:t>
            </a:r>
            <a:r>
              <a:rPr lang="en-US" altLang="zh-CN" sz="2000" b="1" dirty="0">
                <a:solidFill>
                  <a:srgbClr val="002060"/>
                </a:solidFill>
                <a:latin typeface="宋体" pitchFamily="2" charset="-122"/>
                <a:ea typeface="宋体" pitchFamily="2" charset="-122"/>
                <a:cs typeface="Songti SC"/>
              </a:rPr>
              <a:t>1711</a:t>
            </a:r>
            <a:r>
              <a:rPr lang="zh-CN" altLang="en-US" sz="2000" b="1" dirty="0">
                <a:solidFill>
                  <a:srgbClr val="002060"/>
                </a:solidFill>
                <a:latin typeface="宋体" pitchFamily="2" charset="-122"/>
                <a:ea typeface="宋体" pitchFamily="2" charset="-122"/>
                <a:cs typeface="Songti SC"/>
              </a:rPr>
              <a:t>年）的丁银作为定额，不再增加，称“盛世滋丁，永不加赋”。</a:t>
            </a:r>
            <a:endParaRPr lang="en-US" altLang="zh-CN" sz="2000" b="1" dirty="0">
              <a:solidFill>
                <a:srgbClr val="002060"/>
              </a:solidFill>
              <a:latin typeface="宋体" pitchFamily="2" charset="-122"/>
              <a:ea typeface="宋体" pitchFamily="2" charset="-122"/>
              <a:cs typeface="Songti SC"/>
            </a:endParaRPr>
          </a:p>
          <a:p>
            <a:pPr>
              <a:lnSpc>
                <a:spcPct val="150000"/>
              </a:lnSpc>
            </a:pPr>
            <a:r>
              <a:rPr lang="en-US" altLang="zh-CN" sz="2000" b="1" dirty="0">
                <a:solidFill>
                  <a:srgbClr val="002060"/>
                </a:solidFill>
                <a:latin typeface="宋体"/>
                <a:ea typeface="宋体"/>
                <a:cs typeface="Songti SC"/>
              </a:rPr>
              <a:t>B</a:t>
            </a:r>
            <a:r>
              <a:rPr lang="zh-CN" altLang="en-US" sz="2000" b="1" dirty="0">
                <a:solidFill>
                  <a:srgbClr val="002060"/>
                </a:solidFill>
                <a:latin typeface="宋体"/>
                <a:ea typeface="宋体"/>
                <a:cs typeface="Songti SC"/>
              </a:rPr>
              <a:t>、</a:t>
            </a:r>
            <a:r>
              <a:rPr lang="zh-CN" altLang="en-US" sz="2000" b="1" dirty="0">
                <a:solidFill>
                  <a:srgbClr val="002060"/>
                </a:solidFill>
                <a:latin typeface="宋体" pitchFamily="2" charset="-122"/>
                <a:ea typeface="宋体" pitchFamily="2" charset="-122"/>
                <a:cs typeface="Songti SC"/>
              </a:rPr>
              <a:t>雍正帝即位后，将这笔丁银分摊到田赋中，称“摊丁入亩”。从此，在中国历史上存在了约</a:t>
            </a:r>
            <a:r>
              <a:rPr lang="en-US" altLang="zh-CN" sz="2000" b="1" dirty="0">
                <a:solidFill>
                  <a:srgbClr val="002060"/>
                </a:solidFill>
                <a:latin typeface="宋体" pitchFamily="2" charset="-122"/>
                <a:ea typeface="宋体" pitchFamily="2" charset="-122"/>
                <a:cs typeface="Songti SC"/>
              </a:rPr>
              <a:t>2000</a:t>
            </a:r>
            <a:r>
              <a:rPr lang="zh-CN" altLang="en-US" sz="2000" b="1" dirty="0">
                <a:solidFill>
                  <a:srgbClr val="002060"/>
                </a:solidFill>
                <a:latin typeface="宋体" pitchFamily="2" charset="-122"/>
                <a:ea typeface="宋体" pitchFamily="2" charset="-122"/>
                <a:cs typeface="Songti SC"/>
              </a:rPr>
              <a:t>年的人头税彻底废除，国家对百姓的人身束缚进一步减弱。</a:t>
            </a:r>
          </a:p>
        </p:txBody>
      </p:sp>
      <p:sp>
        <p:nvSpPr>
          <p:cNvPr id="12" name="文本框 4"/>
          <p:cNvSpPr txBox="1"/>
          <p:nvPr/>
        </p:nvSpPr>
        <p:spPr>
          <a:xfrm>
            <a:off x="44166" y="4112628"/>
            <a:ext cx="2463085" cy="523220"/>
          </a:xfrm>
          <a:prstGeom prst="rect">
            <a:avLst/>
          </a:prstGeom>
          <a:noFill/>
          <a:ln w="15875">
            <a:noFill/>
          </a:ln>
        </p:spPr>
        <p:txBody>
          <a:bodyPr wrap="square" rtlCol="0" anchor="t">
            <a:spAutoFit/>
          </a:bodyPr>
          <a:lstStyle/>
          <a:p>
            <a:r>
              <a:rPr lang="zh-CN" altLang="en-US" sz="2800" b="1" dirty="0">
                <a:solidFill>
                  <a:srgbClr val="FF0000"/>
                </a:solidFill>
                <a:latin typeface="宋体"/>
                <a:ea typeface="宋体"/>
              </a:rPr>
              <a:t>①</a:t>
            </a:r>
            <a:r>
              <a:rPr lang="zh-CN" altLang="en-US" sz="2800" b="1" dirty="0">
                <a:solidFill>
                  <a:srgbClr val="FF0000"/>
                </a:solidFill>
                <a:latin typeface="宋体" pitchFamily="2" charset="-122"/>
                <a:ea typeface="宋体" pitchFamily="2" charset="-122"/>
              </a:rPr>
              <a:t>内容：</a:t>
            </a:r>
          </a:p>
        </p:txBody>
      </p:sp>
      <p:pic>
        <p:nvPicPr>
          <p:cNvPr id="13" name="图片 12"/>
          <p:cNvPicPr>
            <a:picLocks noChangeAspect="1"/>
          </p:cNvPicPr>
          <p:nvPr/>
        </p:nvPicPr>
        <p:blipFill>
          <a:blip r:embed="rId2" cstate="print"/>
          <a:stretch>
            <a:fillRect/>
          </a:stretch>
        </p:blipFill>
        <p:spPr>
          <a:xfrm>
            <a:off x="3743806" y="4050191"/>
            <a:ext cx="1298734" cy="1427798"/>
          </a:xfrm>
          <a:prstGeom prst="ellipse">
            <a:avLst/>
          </a:prstGeom>
        </p:spPr>
      </p:pic>
      <p:pic>
        <p:nvPicPr>
          <p:cNvPr id="14" name="图片 13"/>
          <p:cNvPicPr>
            <a:picLocks noChangeAspect="1"/>
          </p:cNvPicPr>
          <p:nvPr/>
        </p:nvPicPr>
        <p:blipFill>
          <a:blip r:embed="rId3" cstate="print"/>
          <a:stretch>
            <a:fillRect/>
          </a:stretch>
        </p:blipFill>
        <p:spPr>
          <a:xfrm>
            <a:off x="229802" y="5006649"/>
            <a:ext cx="1372076" cy="1632585"/>
          </a:xfrm>
          <a:prstGeom prst="ellipse">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矩形 14"/>
          <p:cNvSpPr/>
          <p:nvPr/>
        </p:nvSpPr>
        <p:spPr>
          <a:xfrm>
            <a:off x="34290" y="204920"/>
            <a:ext cx="4716356" cy="584775"/>
          </a:xfrm>
          <a:prstGeom prst="rect">
            <a:avLst/>
          </a:prstGeom>
        </p:spPr>
        <p:txBody>
          <a:bodyPr wrap="none">
            <a:spAutoFit/>
          </a:bodyPr>
          <a:lstStyle/>
          <a:p>
            <a:r>
              <a:rPr lang="zh-CN" altLang="en-US" sz="3200" b="1" dirty="0">
                <a:solidFill>
                  <a:srgbClr val="FF0000"/>
                </a:solidFill>
                <a:latin typeface="方正姚体" pitchFamily="2" charset="-122"/>
                <a:ea typeface="方正姚体" pitchFamily="2" charset="-122"/>
                <a:sym typeface="+mn-ea"/>
              </a:rPr>
              <a:t>一、中国古代的赋役制度</a:t>
            </a:r>
            <a:endParaRPr lang="zh-CN" altLang="en-US" sz="3200" b="1" dirty="0">
              <a:solidFill>
                <a:srgbClr val="FF0000"/>
              </a:solidFill>
              <a:latin typeface="方正姚体" pitchFamily="2" charset="-122"/>
              <a:ea typeface="方正姚体" pitchFamily="2" charset="-122"/>
            </a:endParaRPr>
          </a:p>
        </p:txBody>
      </p:sp>
      <p:cxnSp>
        <p:nvCxnSpPr>
          <p:cNvPr id="16" name="直接连接符 15"/>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7" name="文本框 9"/>
          <p:cNvSpPr txBox="1"/>
          <p:nvPr/>
        </p:nvSpPr>
        <p:spPr>
          <a:xfrm>
            <a:off x="168953" y="948532"/>
            <a:ext cx="4063933" cy="523220"/>
          </a:xfrm>
          <a:prstGeom prst="rect">
            <a:avLst/>
          </a:prstGeom>
          <a:noFill/>
          <a:ln>
            <a:noFill/>
          </a:ln>
        </p:spPr>
        <p:txBody>
          <a:bodyPr wrap="none" rtlCol="0" anchor="t">
            <a:spAutoFit/>
          </a:bodyPr>
          <a:lstStyle/>
          <a:p>
            <a:r>
              <a:rPr lang="en-US" altLang="zh-CN" sz="2800" b="1" dirty="0">
                <a:solidFill>
                  <a:srgbClr val="FF0000"/>
                </a:solidFill>
                <a:latin typeface="方正姚体" pitchFamily="2" charset="-122"/>
                <a:ea typeface="方正姚体" pitchFamily="2" charset="-122"/>
                <a:sym typeface="+mn-ea"/>
              </a:rPr>
              <a:t>5</a:t>
            </a:r>
            <a:r>
              <a:rPr lang="zh-CN" altLang="en-US" sz="2800" b="1" dirty="0">
                <a:solidFill>
                  <a:srgbClr val="FF0000"/>
                </a:solidFill>
                <a:uFillTx/>
                <a:latin typeface="方正姚体" pitchFamily="2" charset="-122"/>
                <a:ea typeface="方正姚体" pitchFamily="2" charset="-122"/>
                <a:sym typeface="+mn-ea"/>
              </a:rPr>
              <a:t>、明清时期的赋役制度</a:t>
            </a:r>
            <a:r>
              <a:rPr lang="en-US" altLang="zh-CN" sz="2800" b="1" dirty="0">
                <a:solidFill>
                  <a:srgbClr val="FF0000"/>
                </a:solidFill>
                <a:uFillTx/>
                <a:latin typeface="方正姚体" pitchFamily="2" charset="-122"/>
                <a:ea typeface="方正姚体" pitchFamily="2" charset="-122"/>
                <a:sym typeface="+mn-ea"/>
              </a:rPr>
              <a:t> </a:t>
            </a:r>
          </a:p>
        </p:txBody>
      </p:sp>
      <p:sp>
        <p:nvSpPr>
          <p:cNvPr id="18" name="矩形 17"/>
          <p:cNvSpPr/>
          <p:nvPr/>
        </p:nvSpPr>
        <p:spPr>
          <a:xfrm>
            <a:off x="168953" y="1493816"/>
            <a:ext cx="4104962" cy="553994"/>
          </a:xfrm>
          <a:prstGeom prst="rect">
            <a:avLst/>
          </a:prstGeom>
        </p:spPr>
        <p:txBody>
          <a:bodyPr wrap="square" lIns="121917" tIns="60958" rIns="121917" bIns="60958">
            <a:spAutoFit/>
          </a:bodyPr>
          <a:lstStyle/>
          <a:p>
            <a:pPr lvl="0"/>
            <a:r>
              <a:rPr lang="zh-CN" altLang="en-US" sz="2800" b="1" dirty="0">
                <a:solidFill>
                  <a:srgbClr val="FF0000"/>
                </a:solidFill>
                <a:latin typeface="宋体"/>
                <a:ea typeface="宋体"/>
                <a:sym typeface="+mn-ea"/>
              </a:rPr>
              <a:t>（</a:t>
            </a:r>
            <a:r>
              <a:rPr lang="en-US" altLang="zh-CN" sz="2800" b="1" dirty="0">
                <a:solidFill>
                  <a:srgbClr val="FF0000"/>
                </a:solidFill>
                <a:latin typeface="宋体"/>
                <a:ea typeface="宋体"/>
                <a:sym typeface="+mn-ea"/>
              </a:rPr>
              <a:t>2</a:t>
            </a:r>
            <a:r>
              <a:rPr lang="zh-CN" altLang="en-US" sz="2800" b="1" dirty="0">
                <a:solidFill>
                  <a:srgbClr val="FF0000"/>
                </a:solidFill>
                <a:latin typeface="宋体"/>
                <a:ea typeface="宋体"/>
                <a:sym typeface="+mn-ea"/>
              </a:rPr>
              <a:t>）</a:t>
            </a:r>
            <a:r>
              <a:rPr lang="zh-CN" altLang="en-US" sz="2800" b="1" dirty="0">
                <a:solidFill>
                  <a:srgbClr val="FF0000"/>
                </a:solidFill>
                <a:latin typeface="宋体" panose="02010600030101010101" pitchFamily="2" charset="-122"/>
                <a:ea typeface="宋体" panose="02010600030101010101" pitchFamily="2" charset="-122"/>
                <a:sym typeface="+mn-ea"/>
              </a:rPr>
              <a:t>清朝的赋役制度：</a:t>
            </a:r>
          </a:p>
        </p:txBody>
      </p:sp>
      <p:sp>
        <p:nvSpPr>
          <p:cNvPr id="4" name="矩形 3"/>
          <p:cNvSpPr/>
          <p:nvPr/>
        </p:nvSpPr>
        <p:spPr>
          <a:xfrm>
            <a:off x="168953" y="2757347"/>
            <a:ext cx="11795520" cy="3416320"/>
          </a:xfrm>
          <a:prstGeom prst="rect">
            <a:avLst/>
          </a:prstGeom>
        </p:spPr>
        <p:txBody>
          <a:bodyPr wrap="square">
            <a:spAutoFit/>
          </a:bodyPr>
          <a:lstStyle/>
          <a:p>
            <a:pPr lvl="0" fontAlgn="base">
              <a:lnSpc>
                <a:spcPct val="150000"/>
              </a:lnSpc>
            </a:pPr>
            <a:r>
              <a:rPr lang="en-US" altLang="zh-CN" sz="2400" b="1" dirty="0">
                <a:solidFill>
                  <a:srgbClr val="002060"/>
                </a:solidFill>
                <a:latin typeface="宋体" pitchFamily="2" charset="-122"/>
                <a:ea typeface="宋体" pitchFamily="2" charset="-122"/>
              </a:rPr>
              <a:t>A</a:t>
            </a:r>
            <a:r>
              <a:rPr lang="zh-CN" altLang="en-US" sz="2400" b="1" dirty="0">
                <a:solidFill>
                  <a:srgbClr val="002060"/>
                </a:solidFill>
                <a:latin typeface="宋体" pitchFamily="2" charset="-122"/>
                <a:ea typeface="宋体" pitchFamily="2" charset="-122"/>
              </a:rPr>
              <a:t>、摊丁入亩废除了中国历史上存在了约</a:t>
            </a:r>
            <a:r>
              <a:rPr lang="en-US" altLang="zh-CN" sz="2400" b="1" dirty="0">
                <a:solidFill>
                  <a:srgbClr val="002060"/>
                </a:solidFill>
                <a:latin typeface="宋体" pitchFamily="2" charset="-122"/>
                <a:ea typeface="宋体" pitchFamily="2" charset="-122"/>
              </a:rPr>
              <a:t>2000</a:t>
            </a:r>
            <a:r>
              <a:rPr lang="zh-CN" altLang="en-US" sz="2400" b="1" dirty="0">
                <a:solidFill>
                  <a:srgbClr val="002060"/>
                </a:solidFill>
                <a:latin typeface="宋体" pitchFamily="2" charset="-122"/>
                <a:ea typeface="宋体" pitchFamily="2" charset="-122"/>
              </a:rPr>
              <a:t>年的人头税，封建国家对百姓的</a:t>
            </a:r>
            <a:r>
              <a:rPr lang="zh-CN" altLang="en-US" sz="2400" b="1" dirty="0">
                <a:solidFill>
                  <a:srgbClr val="FF0000"/>
                </a:solidFill>
                <a:latin typeface="宋体" pitchFamily="2" charset="-122"/>
                <a:ea typeface="宋体" pitchFamily="2" charset="-122"/>
              </a:rPr>
              <a:t>人身控制进一步减弱</a:t>
            </a:r>
            <a:r>
              <a:rPr lang="zh-CN" altLang="en-US" sz="2400" b="1" dirty="0">
                <a:solidFill>
                  <a:srgbClr val="002060"/>
                </a:solidFill>
                <a:latin typeface="宋体" pitchFamily="2" charset="-122"/>
                <a:ea typeface="宋体" pitchFamily="2" charset="-122"/>
              </a:rPr>
              <a:t>；</a:t>
            </a:r>
            <a:endParaRPr lang="en-US" altLang="zh-CN" sz="2400" b="1" dirty="0">
              <a:solidFill>
                <a:srgbClr val="002060"/>
              </a:solidFill>
              <a:latin typeface="宋体" pitchFamily="2" charset="-122"/>
              <a:ea typeface="宋体" pitchFamily="2" charset="-122"/>
            </a:endParaRPr>
          </a:p>
          <a:p>
            <a:pPr lvl="0" fontAlgn="base">
              <a:lnSpc>
                <a:spcPct val="150000"/>
              </a:lnSpc>
            </a:pPr>
            <a:r>
              <a:rPr lang="en-US" altLang="zh-CN" sz="2400" b="1" dirty="0">
                <a:solidFill>
                  <a:srgbClr val="002060"/>
                </a:solidFill>
                <a:latin typeface="宋体" pitchFamily="2" charset="-122"/>
                <a:ea typeface="宋体" pitchFamily="2" charset="-122"/>
              </a:rPr>
              <a:t>B</a:t>
            </a:r>
            <a:r>
              <a:rPr lang="zh-CN" altLang="en-US" sz="2400" b="1" dirty="0">
                <a:solidFill>
                  <a:srgbClr val="002060"/>
                </a:solidFill>
                <a:latin typeface="宋体" pitchFamily="2" charset="-122"/>
                <a:ea typeface="宋体" pitchFamily="2" charset="-122"/>
              </a:rPr>
              <a:t>、隐蔽人口现象逐渐减少，促进了</a:t>
            </a:r>
            <a:r>
              <a:rPr lang="zh-CN" altLang="en-US" sz="2400" b="1" dirty="0">
                <a:solidFill>
                  <a:srgbClr val="FF0000"/>
                </a:solidFill>
                <a:latin typeface="宋体" pitchFamily="2" charset="-122"/>
                <a:ea typeface="宋体" pitchFamily="2" charset="-122"/>
              </a:rPr>
              <a:t>人口的增长</a:t>
            </a:r>
            <a:r>
              <a:rPr lang="zh-CN" altLang="en-US" sz="2400" b="1" dirty="0">
                <a:solidFill>
                  <a:srgbClr val="002060"/>
                </a:solidFill>
                <a:latin typeface="宋体" pitchFamily="2" charset="-122"/>
                <a:ea typeface="宋体" pitchFamily="2" charset="-122"/>
              </a:rPr>
              <a:t>；</a:t>
            </a:r>
            <a:endParaRPr lang="en-US" altLang="zh-CN" sz="2400" b="1" dirty="0">
              <a:solidFill>
                <a:srgbClr val="002060"/>
              </a:solidFill>
              <a:latin typeface="宋体" pitchFamily="2" charset="-122"/>
              <a:ea typeface="宋体" pitchFamily="2" charset="-122"/>
            </a:endParaRPr>
          </a:p>
          <a:p>
            <a:pPr lvl="0" fontAlgn="base">
              <a:lnSpc>
                <a:spcPct val="150000"/>
              </a:lnSpc>
            </a:pPr>
            <a:r>
              <a:rPr lang="en-US" altLang="zh-CN" sz="2400" b="1" dirty="0">
                <a:solidFill>
                  <a:srgbClr val="002060"/>
                </a:solidFill>
                <a:latin typeface="宋体" pitchFamily="2" charset="-122"/>
                <a:ea typeface="宋体" pitchFamily="2" charset="-122"/>
              </a:rPr>
              <a:t>C</a:t>
            </a:r>
            <a:r>
              <a:rPr lang="zh-CN" altLang="en-US" sz="2400" b="1" dirty="0">
                <a:solidFill>
                  <a:srgbClr val="002060"/>
                </a:solidFill>
                <a:latin typeface="宋体" pitchFamily="2" charset="-122"/>
                <a:ea typeface="宋体" pitchFamily="2" charset="-122"/>
              </a:rPr>
              <a:t>、有利于</a:t>
            </a:r>
            <a:r>
              <a:rPr lang="zh-CN" altLang="en-US" sz="2400" b="1" dirty="0">
                <a:solidFill>
                  <a:srgbClr val="FF0000"/>
                </a:solidFill>
                <a:latin typeface="宋体" pitchFamily="2" charset="-122"/>
                <a:ea typeface="宋体" pitchFamily="2" charset="-122"/>
              </a:rPr>
              <a:t>商品经济发展及资本主义萌芽</a:t>
            </a:r>
            <a:r>
              <a:rPr lang="zh-CN" altLang="en-US" sz="2400" b="1" dirty="0">
                <a:solidFill>
                  <a:srgbClr val="002060"/>
                </a:solidFill>
                <a:latin typeface="宋体" pitchFamily="2" charset="-122"/>
                <a:ea typeface="宋体" pitchFamily="2" charset="-122"/>
              </a:rPr>
              <a:t>发展；</a:t>
            </a:r>
            <a:endParaRPr lang="en-US" altLang="zh-CN" sz="2400" b="1" dirty="0">
              <a:solidFill>
                <a:srgbClr val="002060"/>
              </a:solidFill>
              <a:latin typeface="宋体" pitchFamily="2" charset="-122"/>
              <a:ea typeface="宋体" pitchFamily="2" charset="-122"/>
            </a:endParaRPr>
          </a:p>
          <a:p>
            <a:pPr lvl="0" fontAlgn="base">
              <a:lnSpc>
                <a:spcPct val="150000"/>
              </a:lnSpc>
            </a:pPr>
            <a:r>
              <a:rPr lang="en-US" altLang="zh-CN" sz="2400" b="1" dirty="0">
                <a:solidFill>
                  <a:srgbClr val="002060"/>
                </a:solidFill>
                <a:latin typeface="宋体" pitchFamily="2" charset="-122"/>
                <a:ea typeface="宋体" pitchFamily="2" charset="-122"/>
              </a:rPr>
              <a:t>D</a:t>
            </a:r>
            <a:r>
              <a:rPr lang="zh-CN" altLang="en-US" sz="2400" b="1" dirty="0">
                <a:solidFill>
                  <a:srgbClr val="002060"/>
                </a:solidFill>
                <a:latin typeface="宋体" pitchFamily="2" charset="-122"/>
                <a:ea typeface="宋体" pitchFamily="2" charset="-122"/>
              </a:rPr>
              <a:t>、减轻了无地或少地</a:t>
            </a:r>
            <a:r>
              <a:rPr lang="zh-CN" altLang="en-US" sz="2400" b="1" dirty="0">
                <a:solidFill>
                  <a:srgbClr val="FF0000"/>
                </a:solidFill>
                <a:latin typeface="宋体" pitchFamily="2" charset="-122"/>
                <a:ea typeface="宋体" pitchFamily="2" charset="-122"/>
              </a:rPr>
              <a:t>农民的负担</a:t>
            </a:r>
            <a:r>
              <a:rPr lang="zh-CN" altLang="en-US" sz="2400" b="1" dirty="0">
                <a:solidFill>
                  <a:srgbClr val="002060"/>
                </a:solidFill>
                <a:latin typeface="宋体" pitchFamily="2" charset="-122"/>
                <a:ea typeface="宋体" pitchFamily="2" charset="-122"/>
              </a:rPr>
              <a:t>，有利于经济恢复与发展；</a:t>
            </a:r>
            <a:endParaRPr lang="en-US" altLang="zh-CN" sz="2400" b="1" dirty="0">
              <a:solidFill>
                <a:srgbClr val="002060"/>
              </a:solidFill>
              <a:latin typeface="宋体" pitchFamily="2" charset="-122"/>
              <a:ea typeface="宋体" pitchFamily="2" charset="-122"/>
            </a:endParaRPr>
          </a:p>
          <a:p>
            <a:pPr lvl="0" fontAlgn="base">
              <a:lnSpc>
                <a:spcPct val="150000"/>
              </a:lnSpc>
            </a:pPr>
            <a:r>
              <a:rPr lang="en-US" altLang="zh-CN" sz="2400" b="1" dirty="0">
                <a:solidFill>
                  <a:srgbClr val="002060"/>
                </a:solidFill>
                <a:latin typeface="宋体" pitchFamily="2" charset="-122"/>
                <a:ea typeface="宋体" pitchFamily="2" charset="-122"/>
              </a:rPr>
              <a:t>E</a:t>
            </a:r>
            <a:r>
              <a:rPr lang="zh-CN" altLang="en-US" sz="2400" b="1" dirty="0">
                <a:solidFill>
                  <a:srgbClr val="002060"/>
                </a:solidFill>
                <a:latin typeface="宋体" pitchFamily="2" charset="-122"/>
                <a:ea typeface="宋体" pitchFamily="2" charset="-122"/>
              </a:rPr>
              <a:t>、税制的</a:t>
            </a:r>
            <a:r>
              <a:rPr lang="zh-CN" altLang="en-US" sz="2400" b="1" dirty="0">
                <a:solidFill>
                  <a:srgbClr val="FF0000"/>
                </a:solidFill>
                <a:latin typeface="宋体" pitchFamily="2" charset="-122"/>
                <a:ea typeface="宋体" pitchFamily="2" charset="-122"/>
              </a:rPr>
              <a:t>简化</a:t>
            </a:r>
            <a:r>
              <a:rPr lang="zh-CN" altLang="en-US" sz="2400" b="1" dirty="0">
                <a:solidFill>
                  <a:srgbClr val="002060"/>
                </a:solidFill>
                <a:latin typeface="宋体" pitchFamily="2" charset="-122"/>
                <a:ea typeface="宋体" pitchFamily="2" charset="-122"/>
              </a:rPr>
              <a:t>，有利于政府的征收。</a:t>
            </a:r>
          </a:p>
        </p:txBody>
      </p:sp>
      <p:sp>
        <p:nvSpPr>
          <p:cNvPr id="5" name="矩形 4"/>
          <p:cNvSpPr/>
          <p:nvPr/>
        </p:nvSpPr>
        <p:spPr>
          <a:xfrm>
            <a:off x="375169" y="2189850"/>
            <a:ext cx="4840775" cy="523220"/>
          </a:xfrm>
          <a:prstGeom prst="rect">
            <a:avLst/>
          </a:prstGeom>
        </p:spPr>
        <p:txBody>
          <a:bodyPr wrap="square">
            <a:spAutoFit/>
          </a:bodyPr>
          <a:lstStyle/>
          <a:p>
            <a:r>
              <a:rPr lang="zh-CN" altLang="en-US" sz="2800" b="1" dirty="0">
                <a:solidFill>
                  <a:srgbClr val="FF0000"/>
                </a:solidFill>
                <a:latin typeface="宋体"/>
                <a:ea typeface="宋体"/>
              </a:rPr>
              <a:t>②摊丁入亩的</a:t>
            </a:r>
            <a:r>
              <a:rPr lang="zh-CN" altLang="en-US" sz="2800" b="1" dirty="0">
                <a:solidFill>
                  <a:srgbClr val="FF0000"/>
                </a:solidFill>
                <a:latin typeface="宋体" pitchFamily="2" charset="-122"/>
                <a:ea typeface="宋体" pitchFamily="2" charset="-122"/>
              </a:rPr>
              <a:t>意义：</a:t>
            </a:r>
            <a:endParaRPr lang="zh-CN" altLang="en-US" sz="2000" dirty="0">
              <a:solidFill>
                <a:srgbClr val="FF0000"/>
              </a:solidFill>
            </a:endParaRPr>
          </a:p>
        </p:txBody>
      </p:sp>
    </p:spTree>
    <p:custDataLst>
      <p:tags r:id="rId1"/>
    </p:custDataLst>
    <p:extLst>
      <p:ext uri="{BB962C8B-B14F-4D97-AF65-F5344CB8AC3E}">
        <p14:creationId xmlns:p14="http://schemas.microsoft.com/office/powerpoint/2010/main" val="3306641673"/>
      </p:ext>
    </p:extLst>
  </p:cSld>
  <p:clrMapOvr>
    <a:masterClrMapping/>
  </p:clrMapOvr>
  <mc:AlternateContent xmlns:mc="http://schemas.openxmlformats.org/markup-compatibility/2006" xmlns:p14="http://schemas.microsoft.com/office/powerpoint/2010/main">
    <mc:Choice Requires="p14">
      <p:transition spd="slow" p14:dur="12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custDataLst>
              <p:tags r:id="rId1"/>
            </p:custDataLst>
            <p:extLst>
              <p:ext uri="{D42A27DB-BD31-4B8C-83A1-F6EECF244321}">
                <p14:modId xmlns:p14="http://schemas.microsoft.com/office/powerpoint/2010/main" val="345131236"/>
              </p:ext>
            </p:extLst>
          </p:nvPr>
        </p:nvGraphicFramePr>
        <p:xfrm>
          <a:off x="1011886" y="1256479"/>
          <a:ext cx="10062210" cy="5346656"/>
        </p:xfrm>
        <a:graphic>
          <a:graphicData uri="http://schemas.openxmlformats.org/drawingml/2006/table">
            <a:tbl>
              <a:tblPr firstRow="1" firstCol="1" bandRow="1"/>
              <a:tblGrid>
                <a:gridCol w="1247140">
                  <a:extLst>
                    <a:ext uri="{9D8B030D-6E8A-4147-A177-3AD203B41FA5}">
                      <a16:colId xmlns:a16="http://schemas.microsoft.com/office/drawing/2014/main" val="20000"/>
                    </a:ext>
                  </a:extLst>
                </a:gridCol>
                <a:gridCol w="8815070">
                  <a:extLst>
                    <a:ext uri="{9D8B030D-6E8A-4147-A177-3AD203B41FA5}">
                      <a16:colId xmlns:a16="http://schemas.microsoft.com/office/drawing/2014/main" val="20001"/>
                    </a:ext>
                  </a:extLst>
                </a:gridCol>
              </a:tblGrid>
              <a:tr h="441960">
                <a:tc>
                  <a:txBody>
                    <a:bodyPr/>
                    <a:lstStyle/>
                    <a:p>
                      <a:pPr algn="ctr">
                        <a:spcAft>
                          <a:spcPct val="0"/>
                        </a:spcAft>
                      </a:pPr>
                      <a:r>
                        <a:rPr lang="zh-CN" sz="2800" b="1" kern="100" dirty="0">
                          <a:solidFill>
                            <a:srgbClr val="FF0000"/>
                          </a:solidFill>
                          <a:effectLst/>
                          <a:latin typeface="黑体" panose="02010609060101010101" charset="-122"/>
                          <a:ea typeface="黑体" panose="02010609060101010101" charset="-122"/>
                          <a:cs typeface="Times New Roman" panose="02020603050405020304" pitchFamily="18" charset="0"/>
                        </a:rPr>
                        <a:t>时</a:t>
                      </a:r>
                      <a:r>
                        <a:rPr lang="en-US" sz="2800" b="1" kern="100" dirty="0">
                          <a:solidFill>
                            <a:srgbClr val="FF0000"/>
                          </a:solidFill>
                          <a:effectLst/>
                          <a:latin typeface="黑体" panose="02010609060101010101" charset="-122"/>
                          <a:ea typeface="黑体" panose="02010609060101010101" charset="-122"/>
                          <a:cs typeface="Times New Roman" panose="02020603050405020304" pitchFamily="18" charset="0"/>
                        </a:rPr>
                        <a:t>  </a:t>
                      </a:r>
                      <a:r>
                        <a:rPr lang="zh-CN" sz="2800" b="1" kern="100" dirty="0">
                          <a:solidFill>
                            <a:srgbClr val="FF0000"/>
                          </a:solidFill>
                          <a:effectLst/>
                          <a:latin typeface="黑体" panose="02010609060101010101" charset="-122"/>
                          <a:ea typeface="黑体" panose="02010609060101010101" charset="-122"/>
                          <a:cs typeface="Times New Roman" panose="02020603050405020304" pitchFamily="18" charset="0"/>
                        </a:rPr>
                        <a:t>期</a:t>
                      </a:r>
                    </a:p>
                  </a:txBody>
                  <a:tcPr marL="66161" marR="661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ct val="0"/>
                        </a:spcAft>
                      </a:pPr>
                      <a:r>
                        <a:rPr lang="zh-CN" sz="2800" b="1" kern="100" dirty="0">
                          <a:solidFill>
                            <a:srgbClr val="FF0000"/>
                          </a:solidFill>
                          <a:effectLst/>
                          <a:latin typeface="黑体" panose="02010609060101010101" charset="-122"/>
                          <a:ea typeface="黑体" panose="02010609060101010101" charset="-122"/>
                          <a:cs typeface="Times New Roman" panose="02020603050405020304" pitchFamily="18" charset="0"/>
                        </a:rPr>
                        <a:t>赋</a:t>
                      </a:r>
                      <a:r>
                        <a:rPr lang="en-US" sz="2800" b="1" kern="100" dirty="0">
                          <a:solidFill>
                            <a:srgbClr val="FF0000"/>
                          </a:solidFill>
                          <a:effectLst/>
                          <a:latin typeface="黑体" panose="02010609060101010101" charset="-122"/>
                          <a:ea typeface="黑体" panose="02010609060101010101" charset="-122"/>
                          <a:cs typeface="Times New Roman" panose="02020603050405020304" pitchFamily="18" charset="0"/>
                        </a:rPr>
                        <a:t>    </a:t>
                      </a:r>
                      <a:r>
                        <a:rPr lang="zh-CN" sz="2800" b="1" kern="100" dirty="0">
                          <a:solidFill>
                            <a:srgbClr val="FF0000"/>
                          </a:solidFill>
                          <a:effectLst/>
                          <a:latin typeface="黑体" panose="02010609060101010101" charset="-122"/>
                          <a:ea typeface="黑体" panose="02010609060101010101" charset="-122"/>
                          <a:cs typeface="Times New Roman" panose="02020603050405020304" pitchFamily="18" charset="0"/>
                        </a:rPr>
                        <a:t>役</a:t>
                      </a:r>
                    </a:p>
                  </a:txBody>
                  <a:tcPr marL="66161" marR="661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16126">
                <a:tc>
                  <a:txBody>
                    <a:bodyPr/>
                    <a:lstStyle/>
                    <a:p>
                      <a:pPr algn="ctr">
                        <a:spcAft>
                          <a:spcPct val="0"/>
                        </a:spcAft>
                      </a:pPr>
                      <a:r>
                        <a:rPr lang="zh-CN" sz="2800" kern="100" dirty="0">
                          <a:solidFill>
                            <a:srgbClr val="FF0000"/>
                          </a:solidFill>
                          <a:effectLst/>
                          <a:latin typeface="黑体" panose="02010609060101010101" charset="-122"/>
                          <a:ea typeface="黑体" panose="02010609060101010101" charset="-122"/>
                          <a:cs typeface="Times New Roman" panose="02020603050405020304" pitchFamily="18" charset="0"/>
                        </a:rPr>
                        <a:t>秦</a:t>
                      </a:r>
                      <a:r>
                        <a:rPr lang="en-US" sz="2800" kern="100" dirty="0">
                          <a:solidFill>
                            <a:srgbClr val="FF0000"/>
                          </a:solidFill>
                          <a:effectLst/>
                          <a:latin typeface="黑体" panose="02010609060101010101" charset="-122"/>
                          <a:ea typeface="黑体" panose="02010609060101010101" charset="-122"/>
                          <a:cs typeface="Times New Roman" panose="02020603050405020304" pitchFamily="18" charset="0"/>
                        </a:rPr>
                        <a:t>  </a:t>
                      </a:r>
                      <a:r>
                        <a:rPr lang="zh-CN" sz="2800" kern="100" dirty="0">
                          <a:solidFill>
                            <a:srgbClr val="FF0000"/>
                          </a:solidFill>
                          <a:effectLst/>
                          <a:latin typeface="黑体" panose="02010609060101010101" charset="-122"/>
                          <a:ea typeface="黑体" panose="02010609060101010101" charset="-122"/>
                          <a:cs typeface="Times New Roman" panose="02020603050405020304" pitchFamily="18" charset="0"/>
                        </a:rPr>
                        <a:t>朝</a:t>
                      </a:r>
                    </a:p>
                  </a:txBody>
                  <a:tcPr marL="66161" marR="661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ct val="0"/>
                        </a:spcAft>
                      </a:pPr>
                      <a:r>
                        <a:rPr lang="en-US" sz="2400" kern="100" dirty="0">
                          <a:effectLst/>
                          <a:latin typeface="黑体" panose="02010609060101010101" charset="-122"/>
                          <a:ea typeface="黑体" panose="02010609060101010101" charset="-122"/>
                          <a:cs typeface="Times New Roman" panose="02020603050405020304" pitchFamily="18" charset="0"/>
                        </a:rPr>
                        <a:t> </a:t>
                      </a:r>
                    </a:p>
                  </a:txBody>
                  <a:tcPr marL="66161" marR="661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1879">
                <a:tc>
                  <a:txBody>
                    <a:bodyPr/>
                    <a:lstStyle/>
                    <a:p>
                      <a:pPr algn="ctr">
                        <a:spcAft>
                          <a:spcPct val="0"/>
                        </a:spcAft>
                      </a:pPr>
                      <a:r>
                        <a:rPr lang="zh-CN" sz="2800" kern="100" dirty="0">
                          <a:solidFill>
                            <a:srgbClr val="FF0000"/>
                          </a:solidFill>
                          <a:effectLst/>
                          <a:latin typeface="黑体" panose="02010609060101010101" charset="-122"/>
                          <a:ea typeface="黑体" panose="02010609060101010101" charset="-122"/>
                          <a:cs typeface="Times New Roman" panose="02020603050405020304" pitchFamily="18" charset="0"/>
                        </a:rPr>
                        <a:t>汉</a:t>
                      </a:r>
                      <a:r>
                        <a:rPr lang="en-US" sz="2800" kern="100" dirty="0">
                          <a:solidFill>
                            <a:srgbClr val="FF0000"/>
                          </a:solidFill>
                          <a:effectLst/>
                          <a:latin typeface="黑体" panose="02010609060101010101" charset="-122"/>
                          <a:ea typeface="黑体" panose="02010609060101010101" charset="-122"/>
                          <a:cs typeface="Times New Roman" panose="02020603050405020304" pitchFamily="18" charset="0"/>
                        </a:rPr>
                        <a:t>  </a:t>
                      </a:r>
                      <a:r>
                        <a:rPr lang="zh-CN" sz="2800" kern="100" dirty="0">
                          <a:solidFill>
                            <a:srgbClr val="FF0000"/>
                          </a:solidFill>
                          <a:effectLst/>
                          <a:latin typeface="黑体" panose="02010609060101010101" charset="-122"/>
                          <a:ea typeface="黑体" panose="02010609060101010101" charset="-122"/>
                          <a:cs typeface="Times New Roman" panose="02020603050405020304" pitchFamily="18" charset="0"/>
                        </a:rPr>
                        <a:t>朝</a:t>
                      </a:r>
                    </a:p>
                  </a:txBody>
                  <a:tcPr marL="66161" marR="661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ct val="0"/>
                        </a:spcAft>
                      </a:pPr>
                      <a:r>
                        <a:rPr lang="en-US" sz="2400" kern="100">
                          <a:effectLst/>
                          <a:latin typeface="黑体" panose="02010609060101010101" charset="-122"/>
                          <a:ea typeface="黑体" panose="02010609060101010101" charset="-122"/>
                          <a:cs typeface="Times New Roman" panose="02020603050405020304" pitchFamily="18" charset="0"/>
                        </a:rPr>
                        <a:t> </a:t>
                      </a:r>
                    </a:p>
                  </a:txBody>
                  <a:tcPr marL="66161" marR="661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16126">
                <a:tc>
                  <a:txBody>
                    <a:bodyPr/>
                    <a:lstStyle/>
                    <a:p>
                      <a:pPr algn="ctr">
                        <a:spcAft>
                          <a:spcPct val="0"/>
                        </a:spcAft>
                      </a:pPr>
                      <a:r>
                        <a:rPr lang="zh-CN" sz="2800" kern="100" dirty="0">
                          <a:solidFill>
                            <a:srgbClr val="FF0000"/>
                          </a:solidFill>
                          <a:effectLst/>
                          <a:latin typeface="黑体" panose="02010609060101010101" charset="-122"/>
                          <a:ea typeface="黑体" panose="02010609060101010101" charset="-122"/>
                          <a:cs typeface="Times New Roman" panose="02020603050405020304" pitchFamily="18" charset="0"/>
                        </a:rPr>
                        <a:t>隋</a:t>
                      </a:r>
                      <a:r>
                        <a:rPr lang="en-US" sz="2800" kern="100" dirty="0">
                          <a:solidFill>
                            <a:srgbClr val="FF0000"/>
                          </a:solidFill>
                          <a:effectLst/>
                          <a:latin typeface="黑体" panose="02010609060101010101" charset="-122"/>
                          <a:ea typeface="黑体" panose="02010609060101010101" charset="-122"/>
                          <a:cs typeface="Times New Roman" panose="02020603050405020304" pitchFamily="18" charset="0"/>
                        </a:rPr>
                        <a:t>  </a:t>
                      </a:r>
                      <a:r>
                        <a:rPr lang="zh-CN" sz="2800" kern="100" dirty="0">
                          <a:solidFill>
                            <a:srgbClr val="FF0000"/>
                          </a:solidFill>
                          <a:effectLst/>
                          <a:latin typeface="黑体" panose="02010609060101010101" charset="-122"/>
                          <a:ea typeface="黑体" panose="02010609060101010101" charset="-122"/>
                          <a:cs typeface="Times New Roman" panose="02020603050405020304" pitchFamily="18" charset="0"/>
                        </a:rPr>
                        <a:t>朝</a:t>
                      </a:r>
                    </a:p>
                  </a:txBody>
                  <a:tcPr marL="66161" marR="661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ct val="0"/>
                        </a:spcAft>
                      </a:pPr>
                      <a:r>
                        <a:rPr lang="en-US" sz="2400" kern="100" dirty="0">
                          <a:effectLst/>
                          <a:latin typeface="黑体" panose="02010609060101010101" charset="-122"/>
                          <a:ea typeface="黑体" panose="02010609060101010101" charset="-122"/>
                          <a:cs typeface="Times New Roman" panose="02020603050405020304" pitchFamily="18" charset="0"/>
                        </a:rPr>
                        <a:t> </a:t>
                      </a:r>
                    </a:p>
                  </a:txBody>
                  <a:tcPr marL="66161" marR="661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16126">
                <a:tc>
                  <a:txBody>
                    <a:bodyPr/>
                    <a:lstStyle/>
                    <a:p>
                      <a:pPr algn="ctr">
                        <a:spcAft>
                          <a:spcPct val="0"/>
                        </a:spcAft>
                      </a:pPr>
                      <a:r>
                        <a:rPr lang="zh-CN" sz="2800" kern="100" dirty="0">
                          <a:solidFill>
                            <a:srgbClr val="FF0000"/>
                          </a:solidFill>
                          <a:effectLst/>
                          <a:latin typeface="黑体" panose="02010609060101010101" charset="-122"/>
                          <a:ea typeface="黑体" panose="02010609060101010101" charset="-122"/>
                          <a:cs typeface="Times New Roman" panose="02020603050405020304" pitchFamily="18" charset="0"/>
                        </a:rPr>
                        <a:t>唐</a:t>
                      </a:r>
                      <a:r>
                        <a:rPr lang="en-US" sz="2800" kern="100" dirty="0">
                          <a:solidFill>
                            <a:srgbClr val="FF0000"/>
                          </a:solidFill>
                          <a:effectLst/>
                          <a:latin typeface="黑体" panose="02010609060101010101" charset="-122"/>
                          <a:ea typeface="黑体" panose="02010609060101010101" charset="-122"/>
                          <a:cs typeface="Times New Roman" panose="02020603050405020304" pitchFamily="18" charset="0"/>
                        </a:rPr>
                        <a:t>  </a:t>
                      </a:r>
                      <a:r>
                        <a:rPr lang="zh-CN" sz="2800" kern="100" dirty="0">
                          <a:solidFill>
                            <a:srgbClr val="FF0000"/>
                          </a:solidFill>
                          <a:effectLst/>
                          <a:latin typeface="黑体" panose="02010609060101010101" charset="-122"/>
                          <a:ea typeface="黑体" panose="02010609060101010101" charset="-122"/>
                          <a:cs typeface="Times New Roman" panose="02020603050405020304" pitchFamily="18" charset="0"/>
                        </a:rPr>
                        <a:t>朝</a:t>
                      </a:r>
                    </a:p>
                  </a:txBody>
                  <a:tcPr marL="66161" marR="661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ct val="0"/>
                        </a:spcAft>
                      </a:pPr>
                      <a:r>
                        <a:rPr lang="en-US" sz="2400" kern="100">
                          <a:effectLst/>
                          <a:latin typeface="黑体" panose="02010609060101010101" charset="-122"/>
                          <a:ea typeface="黑体" panose="02010609060101010101" charset="-122"/>
                          <a:cs typeface="Times New Roman" panose="02020603050405020304" pitchFamily="18" charset="0"/>
                        </a:rPr>
                        <a:t> </a:t>
                      </a:r>
                    </a:p>
                  </a:txBody>
                  <a:tcPr marL="66161" marR="661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76061">
                <a:tc>
                  <a:txBody>
                    <a:bodyPr/>
                    <a:lstStyle/>
                    <a:p>
                      <a:pPr algn="ctr">
                        <a:spcAft>
                          <a:spcPct val="0"/>
                        </a:spcAft>
                      </a:pPr>
                      <a:r>
                        <a:rPr lang="zh-CN" sz="2800" kern="100" dirty="0">
                          <a:solidFill>
                            <a:srgbClr val="FF0000"/>
                          </a:solidFill>
                          <a:effectLst/>
                          <a:latin typeface="黑体" panose="02010609060101010101" charset="-122"/>
                          <a:ea typeface="黑体" panose="02010609060101010101" charset="-122"/>
                          <a:cs typeface="Times New Roman" panose="02020603050405020304" pitchFamily="18" charset="0"/>
                        </a:rPr>
                        <a:t>宋</a:t>
                      </a:r>
                      <a:r>
                        <a:rPr lang="en-US" sz="2800" kern="100" dirty="0">
                          <a:solidFill>
                            <a:srgbClr val="FF0000"/>
                          </a:solidFill>
                          <a:effectLst/>
                          <a:latin typeface="黑体" panose="02010609060101010101" charset="-122"/>
                          <a:ea typeface="黑体" panose="02010609060101010101" charset="-122"/>
                          <a:cs typeface="Times New Roman" panose="02020603050405020304" pitchFamily="18" charset="0"/>
                        </a:rPr>
                        <a:t>  </a:t>
                      </a:r>
                      <a:r>
                        <a:rPr lang="zh-CN" sz="2800" kern="100" dirty="0">
                          <a:solidFill>
                            <a:srgbClr val="FF0000"/>
                          </a:solidFill>
                          <a:effectLst/>
                          <a:latin typeface="黑体" panose="02010609060101010101" charset="-122"/>
                          <a:ea typeface="黑体" panose="02010609060101010101" charset="-122"/>
                          <a:cs typeface="Times New Roman" panose="02020603050405020304" pitchFamily="18" charset="0"/>
                        </a:rPr>
                        <a:t>朝</a:t>
                      </a:r>
                    </a:p>
                  </a:txBody>
                  <a:tcPr marL="66161" marR="661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ct val="0"/>
                        </a:spcAft>
                      </a:pPr>
                      <a:r>
                        <a:rPr lang="en-US" sz="2400" kern="100">
                          <a:effectLst/>
                          <a:latin typeface="黑体" panose="02010609060101010101" charset="-122"/>
                          <a:ea typeface="黑体" panose="02010609060101010101" charset="-122"/>
                          <a:cs typeface="Times New Roman" panose="02020603050405020304" pitchFamily="18" charset="0"/>
                        </a:rPr>
                        <a:t> </a:t>
                      </a:r>
                    </a:p>
                  </a:txBody>
                  <a:tcPr marL="66161" marR="661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16126">
                <a:tc>
                  <a:txBody>
                    <a:bodyPr/>
                    <a:lstStyle/>
                    <a:p>
                      <a:pPr algn="ctr">
                        <a:spcAft>
                          <a:spcPct val="0"/>
                        </a:spcAft>
                      </a:pPr>
                      <a:r>
                        <a:rPr lang="zh-CN" sz="2800" kern="100" dirty="0">
                          <a:solidFill>
                            <a:srgbClr val="FF0000"/>
                          </a:solidFill>
                          <a:effectLst/>
                          <a:latin typeface="黑体" panose="02010609060101010101" charset="-122"/>
                          <a:ea typeface="黑体" panose="02010609060101010101" charset="-122"/>
                          <a:cs typeface="Times New Roman" panose="02020603050405020304" pitchFamily="18" charset="0"/>
                        </a:rPr>
                        <a:t>元</a:t>
                      </a:r>
                      <a:r>
                        <a:rPr lang="en-US" sz="2800" kern="100" dirty="0">
                          <a:solidFill>
                            <a:srgbClr val="FF0000"/>
                          </a:solidFill>
                          <a:effectLst/>
                          <a:latin typeface="黑体" panose="02010609060101010101" charset="-122"/>
                          <a:ea typeface="黑体" panose="02010609060101010101" charset="-122"/>
                          <a:cs typeface="Times New Roman" panose="02020603050405020304" pitchFamily="18" charset="0"/>
                        </a:rPr>
                        <a:t>  </a:t>
                      </a:r>
                      <a:r>
                        <a:rPr lang="zh-CN" sz="2800" kern="100" dirty="0">
                          <a:solidFill>
                            <a:srgbClr val="FF0000"/>
                          </a:solidFill>
                          <a:effectLst/>
                          <a:latin typeface="黑体" panose="02010609060101010101" charset="-122"/>
                          <a:ea typeface="黑体" panose="02010609060101010101" charset="-122"/>
                          <a:cs typeface="Times New Roman" panose="02020603050405020304" pitchFamily="18" charset="0"/>
                        </a:rPr>
                        <a:t>朝</a:t>
                      </a:r>
                    </a:p>
                  </a:txBody>
                  <a:tcPr marL="66161" marR="661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ct val="0"/>
                        </a:spcAft>
                      </a:pPr>
                      <a:r>
                        <a:rPr lang="en-US" sz="2400" kern="100">
                          <a:effectLst/>
                          <a:latin typeface="黑体" panose="02010609060101010101" charset="-122"/>
                          <a:ea typeface="黑体" panose="02010609060101010101" charset="-122"/>
                          <a:cs typeface="Times New Roman" panose="02020603050405020304" pitchFamily="18" charset="0"/>
                        </a:rPr>
                        <a:t> </a:t>
                      </a:r>
                    </a:p>
                  </a:txBody>
                  <a:tcPr marL="66161" marR="661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16126">
                <a:tc>
                  <a:txBody>
                    <a:bodyPr/>
                    <a:lstStyle/>
                    <a:p>
                      <a:pPr algn="ctr">
                        <a:spcAft>
                          <a:spcPct val="0"/>
                        </a:spcAft>
                      </a:pPr>
                      <a:r>
                        <a:rPr lang="zh-CN" sz="2800" kern="100" dirty="0">
                          <a:solidFill>
                            <a:srgbClr val="FF0000"/>
                          </a:solidFill>
                          <a:effectLst/>
                          <a:latin typeface="黑体" panose="02010609060101010101" charset="-122"/>
                          <a:ea typeface="黑体" panose="02010609060101010101" charset="-122"/>
                          <a:cs typeface="Times New Roman" panose="02020603050405020304" pitchFamily="18" charset="0"/>
                        </a:rPr>
                        <a:t>明</a:t>
                      </a:r>
                      <a:r>
                        <a:rPr lang="en-US" sz="2800" kern="100" dirty="0">
                          <a:solidFill>
                            <a:srgbClr val="FF0000"/>
                          </a:solidFill>
                          <a:effectLst/>
                          <a:latin typeface="黑体" panose="02010609060101010101" charset="-122"/>
                          <a:ea typeface="黑体" panose="02010609060101010101" charset="-122"/>
                          <a:cs typeface="Times New Roman" panose="02020603050405020304" pitchFamily="18" charset="0"/>
                        </a:rPr>
                        <a:t>  </a:t>
                      </a:r>
                      <a:r>
                        <a:rPr lang="zh-CN" sz="2800" kern="100" dirty="0">
                          <a:solidFill>
                            <a:srgbClr val="FF0000"/>
                          </a:solidFill>
                          <a:effectLst/>
                          <a:latin typeface="黑体" panose="02010609060101010101" charset="-122"/>
                          <a:ea typeface="黑体" panose="02010609060101010101" charset="-122"/>
                          <a:cs typeface="Times New Roman" panose="02020603050405020304" pitchFamily="18" charset="0"/>
                        </a:rPr>
                        <a:t>朝</a:t>
                      </a:r>
                    </a:p>
                  </a:txBody>
                  <a:tcPr marL="66161" marR="661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ct val="0"/>
                        </a:spcAft>
                      </a:pPr>
                      <a:r>
                        <a:rPr lang="en-US" sz="2400" kern="100">
                          <a:effectLst/>
                          <a:latin typeface="黑体" panose="02010609060101010101" charset="-122"/>
                          <a:ea typeface="黑体" panose="02010609060101010101" charset="-122"/>
                          <a:cs typeface="Times New Roman" panose="02020603050405020304" pitchFamily="18" charset="0"/>
                        </a:rPr>
                        <a:t> </a:t>
                      </a:r>
                    </a:p>
                  </a:txBody>
                  <a:tcPr marL="66161" marR="661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16126">
                <a:tc>
                  <a:txBody>
                    <a:bodyPr/>
                    <a:lstStyle/>
                    <a:p>
                      <a:pPr algn="ctr">
                        <a:spcAft>
                          <a:spcPct val="0"/>
                        </a:spcAft>
                      </a:pPr>
                      <a:r>
                        <a:rPr lang="zh-CN" sz="2800" kern="100" dirty="0">
                          <a:solidFill>
                            <a:srgbClr val="FF0000"/>
                          </a:solidFill>
                          <a:effectLst/>
                          <a:latin typeface="黑体" panose="02010609060101010101" charset="-122"/>
                          <a:ea typeface="黑体" panose="02010609060101010101" charset="-122"/>
                          <a:cs typeface="Times New Roman" panose="02020603050405020304" pitchFamily="18" charset="0"/>
                        </a:rPr>
                        <a:t>清</a:t>
                      </a:r>
                      <a:r>
                        <a:rPr lang="en-US" sz="2800" kern="100" dirty="0">
                          <a:solidFill>
                            <a:srgbClr val="FF0000"/>
                          </a:solidFill>
                          <a:effectLst/>
                          <a:latin typeface="黑体" panose="02010609060101010101" charset="-122"/>
                          <a:ea typeface="黑体" panose="02010609060101010101" charset="-122"/>
                          <a:cs typeface="Times New Roman" panose="02020603050405020304" pitchFamily="18" charset="0"/>
                        </a:rPr>
                        <a:t>  </a:t>
                      </a:r>
                      <a:r>
                        <a:rPr lang="zh-CN" sz="2800" kern="100" dirty="0">
                          <a:solidFill>
                            <a:srgbClr val="FF0000"/>
                          </a:solidFill>
                          <a:effectLst/>
                          <a:latin typeface="黑体" panose="02010609060101010101" charset="-122"/>
                          <a:ea typeface="黑体" panose="02010609060101010101" charset="-122"/>
                          <a:cs typeface="Times New Roman" panose="02020603050405020304" pitchFamily="18" charset="0"/>
                        </a:rPr>
                        <a:t>朝</a:t>
                      </a:r>
                    </a:p>
                  </a:txBody>
                  <a:tcPr marL="66161" marR="661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ct val="0"/>
                        </a:spcAft>
                      </a:pPr>
                      <a:endParaRPr lang="zh-CN" sz="2400" kern="100" dirty="0">
                        <a:effectLst/>
                        <a:latin typeface="黑体" panose="02010609060101010101" charset="-122"/>
                        <a:ea typeface="黑体" panose="02010609060101010101" charset="-122"/>
                        <a:cs typeface="Times New Roman" panose="02020603050405020304" pitchFamily="18" charset="0"/>
                      </a:endParaRPr>
                    </a:p>
                  </a:txBody>
                  <a:tcPr marL="66161" marR="661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3" name="TextBox 2"/>
          <p:cNvSpPr txBox="1"/>
          <p:nvPr>
            <p:custDataLst>
              <p:tags r:id="rId2"/>
            </p:custDataLst>
          </p:nvPr>
        </p:nvSpPr>
        <p:spPr>
          <a:xfrm>
            <a:off x="3240160" y="1718322"/>
            <a:ext cx="5957164" cy="461665"/>
          </a:xfrm>
          <a:prstGeom prst="rect">
            <a:avLst/>
          </a:prstGeom>
          <a:noFill/>
        </p:spPr>
        <p:txBody>
          <a:bodyPr wrap="square" rtlCol="0">
            <a:spAutoFit/>
          </a:bodyPr>
          <a:lstStyle/>
          <a:p>
            <a:r>
              <a:rPr lang="zh-CN" altLang="en-US" sz="2400" dirty="0">
                <a:solidFill>
                  <a:srgbClr val="002060"/>
                </a:solidFill>
                <a:latin typeface="黑体" panose="02010609060101010101" charset="-122"/>
                <a:ea typeface="黑体" panose="02010609060101010101" charset="-122"/>
              </a:rPr>
              <a:t>田赋、口赋、徭役</a:t>
            </a:r>
          </a:p>
        </p:txBody>
      </p:sp>
      <p:sp>
        <p:nvSpPr>
          <p:cNvPr id="5" name="TextBox 4"/>
          <p:cNvSpPr txBox="1"/>
          <p:nvPr>
            <p:custDataLst>
              <p:tags r:id="rId3"/>
            </p:custDataLst>
          </p:nvPr>
        </p:nvSpPr>
        <p:spPr>
          <a:xfrm>
            <a:off x="3061248" y="2313719"/>
            <a:ext cx="5247862" cy="461665"/>
          </a:xfrm>
          <a:prstGeom prst="rect">
            <a:avLst/>
          </a:prstGeom>
          <a:noFill/>
        </p:spPr>
        <p:txBody>
          <a:bodyPr wrap="square" rtlCol="0">
            <a:spAutoFit/>
          </a:bodyPr>
          <a:lstStyle/>
          <a:p>
            <a:r>
              <a:rPr lang="zh-CN" altLang="en-US" sz="2400" dirty="0">
                <a:solidFill>
                  <a:srgbClr val="002060"/>
                </a:solidFill>
                <a:latin typeface="黑体" panose="02010609060101010101" charset="-122"/>
                <a:ea typeface="黑体" panose="02010609060101010101" charset="-122"/>
              </a:rPr>
              <a:t>田赋、人头税、徭役、财产税</a:t>
            </a:r>
          </a:p>
        </p:txBody>
      </p:sp>
      <p:sp>
        <p:nvSpPr>
          <p:cNvPr id="6" name="TextBox 5"/>
          <p:cNvSpPr txBox="1"/>
          <p:nvPr>
            <p:custDataLst>
              <p:tags r:id="rId4"/>
            </p:custDataLst>
          </p:nvPr>
        </p:nvSpPr>
        <p:spPr>
          <a:xfrm>
            <a:off x="3220277" y="2898307"/>
            <a:ext cx="2464902" cy="461665"/>
          </a:xfrm>
          <a:prstGeom prst="rect">
            <a:avLst/>
          </a:prstGeom>
          <a:noFill/>
        </p:spPr>
        <p:txBody>
          <a:bodyPr wrap="square" rtlCol="0">
            <a:spAutoFit/>
          </a:bodyPr>
          <a:lstStyle/>
          <a:p>
            <a:r>
              <a:rPr lang="zh-CN" altLang="en-US" sz="2400" dirty="0">
                <a:solidFill>
                  <a:srgbClr val="002060"/>
                </a:solidFill>
                <a:latin typeface="黑体" panose="02010609060101010101" charset="-122"/>
                <a:ea typeface="黑体" panose="02010609060101010101" charset="-122"/>
              </a:rPr>
              <a:t>租调制</a:t>
            </a:r>
          </a:p>
        </p:txBody>
      </p:sp>
      <p:sp>
        <p:nvSpPr>
          <p:cNvPr id="7" name="TextBox 6"/>
          <p:cNvSpPr txBox="1"/>
          <p:nvPr>
            <p:custDataLst>
              <p:tags r:id="rId5"/>
            </p:custDataLst>
          </p:nvPr>
        </p:nvSpPr>
        <p:spPr>
          <a:xfrm>
            <a:off x="3240160" y="3508654"/>
            <a:ext cx="5486400" cy="461665"/>
          </a:xfrm>
          <a:prstGeom prst="rect">
            <a:avLst/>
          </a:prstGeom>
          <a:noFill/>
        </p:spPr>
        <p:txBody>
          <a:bodyPr wrap="square" rtlCol="0">
            <a:spAutoFit/>
          </a:bodyPr>
          <a:lstStyle/>
          <a:p>
            <a:r>
              <a:rPr lang="zh-CN" altLang="en-US" sz="2400" dirty="0">
                <a:solidFill>
                  <a:srgbClr val="002060"/>
                </a:solidFill>
                <a:latin typeface="黑体" panose="02010609060101010101" charset="-122"/>
                <a:ea typeface="黑体" panose="02010609060101010101" charset="-122"/>
              </a:rPr>
              <a:t>租庸调；两税法</a:t>
            </a:r>
          </a:p>
        </p:txBody>
      </p:sp>
      <p:sp>
        <p:nvSpPr>
          <p:cNvPr id="8" name="TextBox 7"/>
          <p:cNvSpPr txBox="1"/>
          <p:nvPr>
            <p:custDataLst>
              <p:tags r:id="rId6"/>
            </p:custDataLst>
          </p:nvPr>
        </p:nvSpPr>
        <p:spPr>
          <a:xfrm>
            <a:off x="3240160" y="4188154"/>
            <a:ext cx="4651515" cy="461665"/>
          </a:xfrm>
          <a:prstGeom prst="rect">
            <a:avLst/>
          </a:prstGeom>
          <a:noFill/>
        </p:spPr>
        <p:txBody>
          <a:bodyPr wrap="square" rtlCol="0">
            <a:spAutoFit/>
          </a:bodyPr>
          <a:lstStyle/>
          <a:p>
            <a:r>
              <a:rPr lang="zh-CN" altLang="en-US" sz="2400" dirty="0">
                <a:solidFill>
                  <a:srgbClr val="002060"/>
                </a:solidFill>
                <a:latin typeface="黑体" panose="02010609060101010101" charset="-122"/>
                <a:ea typeface="黑体" panose="02010609060101010101" charset="-122"/>
              </a:rPr>
              <a:t>方田均税法、募役法</a:t>
            </a:r>
          </a:p>
        </p:txBody>
      </p:sp>
      <p:sp>
        <p:nvSpPr>
          <p:cNvPr id="9" name="TextBox 8"/>
          <p:cNvSpPr txBox="1"/>
          <p:nvPr>
            <p:custDataLst>
              <p:tags r:id="rId7"/>
            </p:custDataLst>
          </p:nvPr>
        </p:nvSpPr>
        <p:spPr>
          <a:xfrm>
            <a:off x="3299792" y="4812873"/>
            <a:ext cx="5486400" cy="461665"/>
          </a:xfrm>
          <a:prstGeom prst="rect">
            <a:avLst/>
          </a:prstGeom>
          <a:noFill/>
        </p:spPr>
        <p:txBody>
          <a:bodyPr wrap="square" rtlCol="0">
            <a:spAutoFit/>
          </a:bodyPr>
          <a:lstStyle/>
          <a:p>
            <a:r>
              <a:rPr lang="zh-CN" altLang="en-US" sz="2400" dirty="0">
                <a:solidFill>
                  <a:srgbClr val="002060"/>
                </a:solidFill>
                <a:latin typeface="黑体" panose="02010609060101010101" charset="-122"/>
                <a:ea typeface="黑体" panose="02010609060101010101" charset="-122"/>
              </a:rPr>
              <a:t>租庸调（北）、两税法（南）</a:t>
            </a:r>
          </a:p>
        </p:txBody>
      </p:sp>
      <p:sp>
        <p:nvSpPr>
          <p:cNvPr id="10" name="TextBox 9"/>
          <p:cNvSpPr txBox="1"/>
          <p:nvPr>
            <p:custDataLst>
              <p:tags r:id="rId8"/>
            </p:custDataLst>
          </p:nvPr>
        </p:nvSpPr>
        <p:spPr>
          <a:xfrm>
            <a:off x="3299792" y="5451241"/>
            <a:ext cx="3896139" cy="461665"/>
          </a:xfrm>
          <a:prstGeom prst="rect">
            <a:avLst/>
          </a:prstGeom>
          <a:noFill/>
        </p:spPr>
        <p:txBody>
          <a:bodyPr wrap="square" rtlCol="0">
            <a:spAutoFit/>
          </a:bodyPr>
          <a:lstStyle/>
          <a:p>
            <a:r>
              <a:rPr lang="zh-CN" altLang="en-US" sz="2400" dirty="0">
                <a:solidFill>
                  <a:srgbClr val="002060"/>
                </a:solidFill>
                <a:latin typeface="黑体" panose="02010609060101010101" charset="-122"/>
                <a:ea typeface="黑体" panose="02010609060101010101" charset="-122"/>
              </a:rPr>
              <a:t>一条鞭法</a:t>
            </a:r>
          </a:p>
        </p:txBody>
      </p:sp>
      <p:sp>
        <p:nvSpPr>
          <p:cNvPr id="11" name="TextBox 10"/>
          <p:cNvSpPr txBox="1"/>
          <p:nvPr>
            <p:custDataLst>
              <p:tags r:id="rId9"/>
            </p:custDataLst>
          </p:nvPr>
        </p:nvSpPr>
        <p:spPr>
          <a:xfrm>
            <a:off x="3220277" y="6019193"/>
            <a:ext cx="8010939" cy="461665"/>
          </a:xfrm>
          <a:prstGeom prst="rect">
            <a:avLst/>
          </a:prstGeom>
          <a:noFill/>
        </p:spPr>
        <p:txBody>
          <a:bodyPr wrap="square" rtlCol="0">
            <a:spAutoFit/>
          </a:bodyPr>
          <a:lstStyle/>
          <a:p>
            <a:r>
              <a:rPr lang="zh-CN" altLang="en-US" sz="2400" dirty="0">
                <a:solidFill>
                  <a:srgbClr val="002060"/>
                </a:solidFill>
                <a:latin typeface="黑体" panose="02010609060101010101" charset="-122"/>
                <a:ea typeface="黑体" panose="02010609060101010101" charset="-122"/>
              </a:rPr>
              <a:t>盛世滋丁，永不加赋；摊丁入亩</a:t>
            </a:r>
          </a:p>
        </p:txBody>
      </p:sp>
      <p:cxnSp>
        <p:nvCxnSpPr>
          <p:cNvPr id="12" name="直接连接符 11"/>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0" y="154547"/>
            <a:ext cx="6980349" cy="523220"/>
          </a:xfrm>
          <a:prstGeom prst="rect">
            <a:avLst/>
          </a:prstGeom>
          <a:noFill/>
        </p:spPr>
        <p:txBody>
          <a:bodyPr wrap="square" rtlCol="0">
            <a:spAutoFit/>
          </a:bodyPr>
          <a:lstStyle/>
          <a:p>
            <a:r>
              <a:rPr lang="zh-CN" altLang="en-US" sz="2800" b="1" dirty="0">
                <a:solidFill>
                  <a:srgbClr val="FF0000"/>
                </a:solidFill>
                <a:latin typeface="方正姚体" pitchFamily="2" charset="-122"/>
                <a:ea typeface="方正姚体" pitchFamily="2" charset="-122"/>
              </a:rPr>
              <a:t>知识归纳</a:t>
            </a:r>
            <a:r>
              <a:rPr lang="en-US" altLang="zh-CN" sz="2800" b="1" dirty="0">
                <a:solidFill>
                  <a:srgbClr val="FF0000"/>
                </a:solidFill>
                <a:latin typeface="方正姚体" pitchFamily="2" charset="-122"/>
                <a:ea typeface="方正姚体" pitchFamily="2" charset="-122"/>
              </a:rPr>
              <a:t>1</a:t>
            </a:r>
            <a:r>
              <a:rPr lang="zh-CN" altLang="en-US" sz="2800" b="1" dirty="0">
                <a:solidFill>
                  <a:srgbClr val="FF0000"/>
                </a:solidFill>
                <a:latin typeface="方正姚体" pitchFamily="2" charset="-122"/>
                <a:ea typeface="方正姚体" pitchFamily="2" charset="-122"/>
              </a:rPr>
              <a:t>：</a:t>
            </a:r>
            <a:r>
              <a:rPr lang="zh-CN" altLang="en-US" sz="2800" b="1" dirty="0">
                <a:solidFill>
                  <a:srgbClr val="002060"/>
                </a:solidFill>
                <a:latin typeface="方正姚体" pitchFamily="2" charset="-122"/>
                <a:ea typeface="方正姚体" pitchFamily="2" charset="-122"/>
              </a:rPr>
              <a:t>我国古代历代主要的赋税制度</a:t>
            </a:r>
          </a:p>
        </p:txBody>
      </p:sp>
    </p:spTree>
    <p:extLst>
      <p:ext uri="{BB962C8B-B14F-4D97-AF65-F5344CB8AC3E}">
        <p14:creationId xmlns:p14="http://schemas.microsoft.com/office/powerpoint/2010/main" val="164978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171132" y="1273417"/>
            <a:ext cx="11887199" cy="4893647"/>
          </a:xfrm>
          <a:prstGeom prst="rect">
            <a:avLst/>
          </a:prstGeom>
          <a:noFill/>
          <a:ln w="25400">
            <a:solidFill>
              <a:srgbClr val="00B050"/>
            </a:solidFill>
            <a:miter lim="800000"/>
          </a:ln>
          <a:effec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50000"/>
              </a:lnSpc>
              <a:spcBef>
                <a:spcPct val="0"/>
              </a:spcBef>
              <a:spcAft>
                <a:spcPct val="0"/>
              </a:spcAft>
              <a:buClrTx/>
              <a:buSzTx/>
              <a:buFontTx/>
              <a:buNone/>
            </a:pPr>
            <a:r>
              <a:rPr lang="zh-CN" altLang="en-US" sz="2400" b="1" dirty="0">
                <a:solidFill>
                  <a:srgbClr val="FF0000"/>
                </a:solidFill>
                <a:latin typeface="Calibri" panose="020F0502020204030204" pitchFamily="34" charset="0"/>
                <a:ea typeface="宋体" panose="02010600030101010101" pitchFamily="2" charset="-122"/>
                <a:cs typeface="Times New Roman" panose="02020603050405020304" pitchFamily="18" charset="0"/>
              </a:rPr>
              <a:t>（</a:t>
            </a:r>
            <a:r>
              <a:rPr lang="en-US" altLang="zh-CN" sz="2400" b="1" dirty="0">
                <a:solidFill>
                  <a:srgbClr val="FF0000"/>
                </a:solidFill>
                <a:latin typeface="Calibri" panose="020F0502020204030204" pitchFamily="34" charset="0"/>
                <a:ea typeface="宋体" panose="02010600030101010101" pitchFamily="2" charset="-122"/>
                <a:cs typeface="Times New Roman" panose="02020603050405020304" pitchFamily="18" charset="0"/>
              </a:rPr>
              <a:t>1</a:t>
            </a:r>
            <a:r>
              <a:rPr lang="zh-CN" altLang="en-US" sz="2400" b="1" dirty="0">
                <a:solidFill>
                  <a:srgbClr val="FF0000"/>
                </a:solidFill>
                <a:latin typeface="Calibri" panose="020F0502020204030204" pitchFamily="34" charset="0"/>
                <a:ea typeface="宋体" panose="02010600030101010101" pitchFamily="2" charset="-122"/>
                <a:cs typeface="Times New Roman" panose="02020603050405020304" pitchFamily="18" charset="0"/>
              </a:rPr>
              <a:t>）丁税：</a:t>
            </a:r>
            <a:r>
              <a:rPr lang="zh-CN" altLang="en-US" sz="2400" b="1" dirty="0">
                <a:solidFill>
                  <a:srgbClr val="002060"/>
                </a:solidFill>
                <a:latin typeface="Calibri" panose="020F0502020204030204" pitchFamily="34" charset="0"/>
                <a:ea typeface="宋体" panose="02010600030101010101" pitchFamily="2" charset="-122"/>
                <a:cs typeface="Times New Roman" panose="02020603050405020304" pitchFamily="18" charset="0"/>
              </a:rPr>
              <a:t>即人头税，是</a:t>
            </a:r>
            <a:r>
              <a:rPr kumimoji="0" lang="zh-CN" altLang="en-US" sz="2400" b="1" i="0" u="none" strike="noStrike" cap="none" normalizeH="0" baseline="0" dirty="0">
                <a:ln>
                  <a:noFill/>
                </a:ln>
                <a:solidFill>
                  <a:srgbClr val="002060"/>
                </a:solidFill>
                <a:effectLst/>
                <a:latin typeface="Calibri" panose="020F0502020204030204" pitchFamily="34" charset="0"/>
                <a:ea typeface="宋体" panose="02010600030101010101" pitchFamily="2" charset="-122"/>
                <a:cs typeface="Times New Roman" panose="02020603050405020304" pitchFamily="18" charset="0"/>
              </a:rPr>
              <a:t>以人丁为主要征税依据的赋税制度。如编户制度、租调制、租庸调制；</a:t>
            </a:r>
            <a:endParaRPr kumimoji="0" lang="zh-CN" altLang="en-US" sz="2400" b="1" i="0" u="none" strike="noStrike" cap="none" normalizeH="0" baseline="0" dirty="0">
              <a:ln>
                <a:noFill/>
              </a:ln>
              <a:solidFill>
                <a:srgbClr val="002060"/>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50000"/>
              </a:lnSpc>
              <a:spcBef>
                <a:spcPct val="0"/>
              </a:spcBef>
              <a:spcAft>
                <a:spcPct val="0"/>
              </a:spcAft>
              <a:buClrTx/>
              <a:buSzTx/>
              <a:buFontTx/>
              <a:buNone/>
            </a:pPr>
            <a:r>
              <a:rPr lang="zh-CN" altLang="en-US" sz="2400" b="1" dirty="0">
                <a:solidFill>
                  <a:srgbClr val="FF0000"/>
                </a:solidFill>
                <a:latin typeface="Calibri" panose="020F0502020204030204" pitchFamily="34" charset="0"/>
                <a:ea typeface="宋体" panose="02010600030101010101" pitchFamily="2" charset="-122"/>
                <a:cs typeface="Times New Roman" panose="02020603050405020304" pitchFamily="18" charset="0"/>
              </a:rPr>
              <a:t>（</a:t>
            </a:r>
            <a:r>
              <a:rPr lang="en-US" altLang="zh-CN" sz="2400" b="1" dirty="0">
                <a:solidFill>
                  <a:srgbClr val="FF0000"/>
                </a:solidFill>
                <a:latin typeface="Calibri" panose="020F0502020204030204" pitchFamily="34" charset="0"/>
                <a:ea typeface="宋体" panose="02010600030101010101" pitchFamily="2" charset="-122"/>
                <a:cs typeface="Times New Roman" panose="02020603050405020304" pitchFamily="18" charset="0"/>
              </a:rPr>
              <a:t>2</a:t>
            </a:r>
            <a:r>
              <a:rPr lang="zh-CN" altLang="en-US" sz="2400" b="1" dirty="0">
                <a:solidFill>
                  <a:srgbClr val="FF0000"/>
                </a:solidFill>
                <a:latin typeface="Calibri" panose="020F0502020204030204" pitchFamily="34" charset="0"/>
                <a:ea typeface="宋体" panose="02010600030101010101" pitchFamily="2" charset="-122"/>
                <a:cs typeface="Times New Roman" panose="02020603050405020304" pitchFamily="18" charset="0"/>
              </a:rPr>
              <a:t>）田租：</a:t>
            </a:r>
            <a:r>
              <a:rPr lang="zh-CN" altLang="en-US" sz="2400" b="1" dirty="0">
                <a:solidFill>
                  <a:srgbClr val="002060"/>
                </a:solidFill>
                <a:latin typeface="Calibri" panose="020F0502020204030204" pitchFamily="34" charset="0"/>
                <a:ea typeface="宋体" panose="02010600030101010101" pitchFamily="2" charset="-122"/>
                <a:cs typeface="Times New Roman" panose="02020603050405020304" pitchFamily="18" charset="0"/>
              </a:rPr>
              <a:t>即土地税，是</a:t>
            </a:r>
            <a:r>
              <a:rPr kumimoji="0" lang="zh-CN" altLang="en-US" sz="2400" b="1" i="0" u="none" strike="noStrike" cap="none" normalizeH="0" baseline="0" dirty="0">
                <a:ln>
                  <a:noFill/>
                </a:ln>
                <a:solidFill>
                  <a:srgbClr val="002060"/>
                </a:solidFill>
                <a:effectLst/>
                <a:latin typeface="Calibri" panose="020F0502020204030204" pitchFamily="34" charset="0"/>
                <a:ea typeface="宋体" panose="02010600030101010101" pitchFamily="2" charset="-122"/>
                <a:cs typeface="Times New Roman" panose="02020603050405020304" pitchFamily="18" charset="0"/>
              </a:rPr>
              <a:t>以土地和财产（田亩）为主要征税依据的赋税制度。如初税亩、两税法、方田均税法、一条鞭法；</a:t>
            </a:r>
            <a:endParaRPr kumimoji="0" lang="zh-CN" altLang="en-US" sz="2400" b="1" i="0" u="none" strike="noStrike" cap="none" normalizeH="0" baseline="0" dirty="0">
              <a:ln>
                <a:noFill/>
              </a:ln>
              <a:solidFill>
                <a:srgbClr val="002060"/>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50000"/>
              </a:lnSpc>
              <a:spcBef>
                <a:spcPct val="0"/>
              </a:spcBef>
              <a:spcAft>
                <a:spcPct val="0"/>
              </a:spcAft>
              <a:buClrTx/>
              <a:buSzTx/>
              <a:buFontTx/>
              <a:buNone/>
            </a:pPr>
            <a:r>
              <a:rPr kumimoji="0" lang="zh-CN" altLang="en-US" sz="2400" b="1" i="0" u="none" strike="noStrike" cap="none" normalizeH="0" baseline="0" dirty="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a:t>
            </a:r>
            <a:r>
              <a:rPr kumimoji="0" lang="en-US" altLang="zh-CN" sz="2400" b="1" i="0" u="none" strike="noStrike" cap="none" normalizeH="0" baseline="0" dirty="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3</a:t>
            </a:r>
            <a:r>
              <a:rPr kumimoji="0" lang="zh-CN" altLang="en-US" sz="2400" b="1" i="0" u="none" strike="noStrike" cap="none" normalizeH="0" baseline="0" dirty="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）户税：</a:t>
            </a:r>
            <a:r>
              <a:rPr kumimoji="0" lang="zh-CN" altLang="en-US" sz="2400" b="1" i="0" u="none" strike="noStrike" cap="none" normalizeH="0" baseline="0" dirty="0">
                <a:ln>
                  <a:noFill/>
                </a:ln>
                <a:solidFill>
                  <a:srgbClr val="002060"/>
                </a:solidFill>
                <a:effectLst/>
                <a:latin typeface="Calibri" panose="020F0502020204030204" pitchFamily="34" charset="0"/>
                <a:ea typeface="宋体" panose="02010600030101010101" pitchFamily="2" charset="-122"/>
                <a:cs typeface="Times New Roman" panose="02020603050405020304" pitchFamily="18" charset="0"/>
              </a:rPr>
              <a:t>即调，以户为依据的财产税。</a:t>
            </a:r>
            <a:endParaRPr kumimoji="0" lang="zh-CN" altLang="en-US" sz="2400" b="1" i="0" u="none" strike="noStrike" cap="none" normalizeH="0" baseline="0" dirty="0">
              <a:ln>
                <a:noFill/>
              </a:ln>
              <a:solidFill>
                <a:srgbClr val="002060"/>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50000"/>
              </a:lnSpc>
              <a:spcBef>
                <a:spcPct val="0"/>
              </a:spcBef>
              <a:spcAft>
                <a:spcPct val="0"/>
              </a:spcAft>
              <a:buClrTx/>
              <a:buSzTx/>
              <a:buFontTx/>
              <a:buNone/>
            </a:pPr>
            <a:r>
              <a:rPr kumimoji="0" lang="zh-CN" altLang="en-US" sz="2400" b="1" i="0" u="none" strike="noStrike" cap="none" normalizeH="0" baseline="0" dirty="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a:t>
            </a:r>
            <a:r>
              <a:rPr kumimoji="0" lang="en-US" altLang="zh-CN" sz="2400" b="1" i="0" u="none" strike="noStrike" cap="none" normalizeH="0" baseline="0" dirty="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4</a:t>
            </a:r>
            <a:r>
              <a:rPr kumimoji="0" lang="zh-CN" altLang="en-US" sz="2400" b="1" i="0" u="none" strike="noStrike" cap="none" normalizeH="0" baseline="0" dirty="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）役：</a:t>
            </a:r>
            <a:r>
              <a:rPr kumimoji="0" lang="zh-CN" altLang="en-US" sz="2400" b="1" i="0" u="none" strike="noStrike" cap="none" normalizeH="0" baseline="0" dirty="0">
                <a:ln>
                  <a:noFill/>
                </a:ln>
                <a:solidFill>
                  <a:srgbClr val="002060"/>
                </a:solidFill>
                <a:effectLst/>
                <a:latin typeface="Calibri" panose="020F0502020204030204" pitchFamily="34" charset="0"/>
                <a:ea typeface="宋体" panose="02010600030101010101" pitchFamily="2" charset="-122"/>
                <a:cs typeface="Times New Roman" panose="02020603050405020304" pitchFamily="18" charset="0"/>
              </a:rPr>
              <a:t>以成年男子为依据的徭役和兵役。</a:t>
            </a:r>
            <a:endParaRPr kumimoji="0" lang="en-US" altLang="zh-CN" sz="2400" b="1" i="0" u="none" strike="noStrike" cap="none" normalizeH="0" baseline="0" dirty="0">
              <a:ln>
                <a:noFill/>
              </a:ln>
              <a:solidFill>
                <a:srgbClr val="002060"/>
              </a:solidFill>
              <a:effectLst/>
              <a:latin typeface="Calibri" panose="020F0502020204030204" pitchFamily="34" charset="0"/>
              <a:ea typeface="宋体" panose="02010600030101010101" pitchFamily="2" charset="-122"/>
              <a:cs typeface="Times New Roman" panose="02020603050405020304" pitchFamily="18" charset="0"/>
            </a:endParaRPr>
          </a:p>
          <a:p>
            <a:pPr lvl="0" eaLnBrk="0" fontAlgn="base" hangingPunct="0">
              <a:lnSpc>
                <a:spcPct val="150000"/>
              </a:lnSpc>
              <a:spcBef>
                <a:spcPct val="0"/>
              </a:spcBef>
              <a:spcAft>
                <a:spcPct val="0"/>
              </a:spcAft>
            </a:pPr>
            <a:r>
              <a:rPr lang="zh-CN" altLang="en-US" sz="2800" b="1" dirty="0">
                <a:solidFill>
                  <a:srgbClr val="002060"/>
                </a:solidFill>
                <a:latin typeface="Calibri" panose="020F0502020204030204" pitchFamily="34" charset="0"/>
                <a:ea typeface="宋体" panose="02010600030101010101" pitchFamily="2" charset="-122"/>
                <a:cs typeface="Times New Roman" panose="02020603050405020304" pitchFamily="18" charset="0"/>
              </a:rPr>
              <a:t>注：</a:t>
            </a:r>
            <a:r>
              <a:rPr lang="zh-CN" altLang="en-US" sz="2400" b="1" dirty="0">
                <a:solidFill>
                  <a:srgbClr val="002060"/>
                </a:solidFill>
                <a:latin typeface="宋体"/>
                <a:ea typeface="宋体"/>
                <a:cs typeface="Times New Roman" panose="02020603050405020304" pitchFamily="18" charset="0"/>
              </a:rPr>
              <a:t>①除了上述税种，封建国家还有其他苛捐杂税；</a:t>
            </a:r>
            <a:endParaRPr lang="en-US" altLang="zh-CN" sz="2400" b="1" dirty="0">
              <a:solidFill>
                <a:srgbClr val="002060"/>
              </a:solidFill>
              <a:latin typeface="宋体"/>
              <a:ea typeface="宋体"/>
              <a:cs typeface="Times New Roman" panose="02020603050405020304" pitchFamily="18" charset="0"/>
            </a:endParaRPr>
          </a:p>
          <a:p>
            <a:pPr lvl="0" eaLnBrk="0" fontAlgn="base" hangingPunct="0">
              <a:lnSpc>
                <a:spcPct val="150000"/>
              </a:lnSpc>
              <a:spcBef>
                <a:spcPct val="0"/>
              </a:spcBef>
              <a:spcAft>
                <a:spcPct val="0"/>
              </a:spcAft>
            </a:pPr>
            <a:r>
              <a:rPr lang="zh-CN" altLang="en-US" sz="2800" b="1" dirty="0">
                <a:solidFill>
                  <a:srgbClr val="002060"/>
                </a:solidFill>
                <a:latin typeface="宋体"/>
                <a:ea typeface="宋体"/>
                <a:cs typeface="Times New Roman" panose="02020603050405020304" pitchFamily="18" charset="0"/>
              </a:rPr>
              <a:t>    ②</a:t>
            </a:r>
            <a:r>
              <a:rPr lang="zh-CN" altLang="en-US" sz="2400" b="1" dirty="0">
                <a:solidFill>
                  <a:srgbClr val="002060"/>
                </a:solidFill>
                <a:latin typeface="Calibri" panose="020F0502020204030204" pitchFamily="34" charset="0"/>
                <a:ea typeface="宋体" panose="02010600030101010101" pitchFamily="2" charset="-122"/>
                <a:cs typeface="Times New Roman" panose="02020603050405020304" pitchFamily="18" charset="0"/>
              </a:rPr>
              <a:t>其中征收货币的赋税制度</a:t>
            </a:r>
            <a:r>
              <a:rPr lang="en-US" altLang="zh-CN" sz="2400" b="1" dirty="0">
                <a:solidFill>
                  <a:srgbClr val="002060"/>
                </a:solidFill>
                <a:latin typeface="Calibri" panose="020F0502020204030204" pitchFamily="34" charset="0"/>
                <a:ea typeface="宋体" panose="02010600030101010101" pitchFamily="2" charset="-122"/>
                <a:cs typeface="Times New Roman" panose="02020603050405020304" pitchFamily="18" charset="0"/>
              </a:rPr>
              <a:t>——</a:t>
            </a:r>
            <a:r>
              <a:rPr lang="zh-CN" altLang="en-US" sz="2400" b="1" dirty="0">
                <a:solidFill>
                  <a:srgbClr val="002060"/>
                </a:solidFill>
                <a:latin typeface="Calibri" panose="020F0502020204030204" pitchFamily="34" charset="0"/>
                <a:ea typeface="宋体" panose="02010600030101010101" pitchFamily="2" charset="-122"/>
                <a:cs typeface="Times New Roman" panose="02020603050405020304" pitchFamily="18" charset="0"/>
              </a:rPr>
              <a:t>更赋、募役法、一条鞭法、摊丁入亩 。</a:t>
            </a:r>
            <a:endParaRPr kumimoji="0" lang="zh-CN" altLang="en-US" sz="2400" b="1" i="0" u="none" strike="noStrike" cap="none" normalizeH="0" baseline="0" dirty="0">
              <a:ln>
                <a:noFill/>
              </a:ln>
              <a:solidFill>
                <a:srgbClr val="002060"/>
              </a:solidFill>
              <a:effectLst/>
              <a:latin typeface="Arial" panose="020B0604020202020204" pitchFamily="34" charset="0"/>
              <a:ea typeface="宋体" panose="02010600030101010101" pitchFamily="2" charset="-122"/>
              <a:cs typeface="宋体" panose="02010600030101010101" pitchFamily="2" charset="-122"/>
            </a:endParaRPr>
          </a:p>
        </p:txBody>
      </p:sp>
      <p:cxnSp>
        <p:nvCxnSpPr>
          <p:cNvPr id="3" name="直接连接符 2"/>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4" name="TextBox 3"/>
          <p:cNvSpPr txBox="1"/>
          <p:nvPr/>
        </p:nvSpPr>
        <p:spPr>
          <a:xfrm>
            <a:off x="0" y="154547"/>
            <a:ext cx="6980349" cy="523220"/>
          </a:xfrm>
          <a:prstGeom prst="rect">
            <a:avLst/>
          </a:prstGeom>
          <a:noFill/>
        </p:spPr>
        <p:txBody>
          <a:bodyPr wrap="square" rtlCol="0">
            <a:spAutoFit/>
          </a:bodyPr>
          <a:lstStyle/>
          <a:p>
            <a:r>
              <a:rPr lang="zh-CN" altLang="en-US" sz="2800" b="1" dirty="0">
                <a:solidFill>
                  <a:srgbClr val="FF0000"/>
                </a:solidFill>
                <a:latin typeface="方正姚体" pitchFamily="2" charset="-122"/>
                <a:ea typeface="方正姚体" pitchFamily="2" charset="-122"/>
              </a:rPr>
              <a:t>知识归纳</a:t>
            </a:r>
            <a:r>
              <a:rPr lang="en-US" altLang="zh-CN" sz="2800" b="1" dirty="0">
                <a:solidFill>
                  <a:srgbClr val="FF0000"/>
                </a:solidFill>
                <a:latin typeface="方正姚体" pitchFamily="2" charset="-122"/>
                <a:ea typeface="方正姚体" pitchFamily="2" charset="-122"/>
              </a:rPr>
              <a:t>2</a:t>
            </a:r>
            <a:r>
              <a:rPr lang="zh-CN" altLang="en-US" sz="2800" b="1" dirty="0">
                <a:solidFill>
                  <a:srgbClr val="FF0000"/>
                </a:solidFill>
                <a:latin typeface="方正姚体" pitchFamily="2" charset="-122"/>
                <a:ea typeface="方正姚体" pitchFamily="2" charset="-122"/>
              </a:rPr>
              <a:t>：</a:t>
            </a:r>
            <a:r>
              <a:rPr lang="zh-CN" altLang="en-US" sz="2800" b="1" dirty="0">
                <a:solidFill>
                  <a:srgbClr val="002060"/>
                </a:solidFill>
                <a:latin typeface="方正姚体" pitchFamily="2" charset="-122"/>
                <a:ea typeface="方正姚体" pitchFamily="2" charset="-122"/>
              </a:rPr>
              <a:t>我国古代赋税史上四大税种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73"/>
                                        </p:tgtEl>
                                        <p:attrNameLst>
                                          <p:attrName>style.visibility</p:attrName>
                                        </p:attrNameLst>
                                      </p:cBhvr>
                                      <p:to>
                                        <p:strVal val="visible"/>
                                      </p:to>
                                    </p:set>
                                    <p:animEffect transition="in" filter="fade">
                                      <p:cBhvr>
                                        <p:cTn id="7" dur="1000"/>
                                        <p:tgtEl>
                                          <p:spTgt spid="3073"/>
                                        </p:tgtEl>
                                      </p:cBhvr>
                                    </p:animEffect>
                                    <p:anim calcmode="lin" valueType="num">
                                      <p:cBhvr>
                                        <p:cTn id="8" dur="1000" fill="hold"/>
                                        <p:tgtEl>
                                          <p:spTgt spid="3073"/>
                                        </p:tgtEl>
                                        <p:attrNameLst>
                                          <p:attrName>ppt_x</p:attrName>
                                        </p:attrNameLst>
                                      </p:cBhvr>
                                      <p:tavLst>
                                        <p:tav tm="0">
                                          <p:val>
                                            <p:strVal val="#ppt_x"/>
                                          </p:val>
                                        </p:tav>
                                        <p:tav tm="100000">
                                          <p:val>
                                            <p:strVal val="#ppt_x"/>
                                          </p:val>
                                        </p:tav>
                                      </p:tavLst>
                                    </p:anim>
                                    <p:anim calcmode="lin" valueType="num">
                                      <p:cBhvr>
                                        <p:cTn id="9" dur="1000" fill="hold"/>
                                        <p:tgtEl>
                                          <p:spTgt spid="30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8635" y="1095856"/>
            <a:ext cx="12192000" cy="3447093"/>
          </a:xfrm>
          <a:prstGeom prst="rect">
            <a:avLst/>
          </a:prstGeom>
          <a:noFill/>
          <a:ln w="25400">
            <a:solidFill>
              <a:srgbClr val="00B050"/>
            </a:solidFill>
          </a:ln>
        </p:spPr>
        <p:txBody>
          <a:bodyPr wrap="square" lIns="121917" tIns="60958" rIns="121917" bIns="60958" rtlCol="0">
            <a:spAutoFit/>
          </a:bodyPr>
          <a:lstStyle/>
          <a:p>
            <a:pPr fontAlgn="auto">
              <a:lnSpc>
                <a:spcPct val="150000"/>
              </a:lnSpc>
            </a:pPr>
            <a:r>
              <a:rPr lang="zh-CN" altLang="en-US" sz="2400" b="1" dirty="0">
                <a:solidFill>
                  <a:srgbClr val="FF0000"/>
                </a:solidFill>
                <a:latin typeface="宋体" panose="02010600030101010101" pitchFamily="2" charset="-122"/>
                <a:ea typeface="宋体" panose="02010600030101010101" pitchFamily="2" charset="-122"/>
              </a:rPr>
              <a:t>（</a:t>
            </a:r>
            <a:r>
              <a:rPr lang="en-US" altLang="zh-CN" sz="2400" b="1" dirty="0">
                <a:solidFill>
                  <a:srgbClr val="FF0000"/>
                </a:solidFill>
                <a:latin typeface="宋体" panose="02010600030101010101" pitchFamily="2" charset="-122"/>
                <a:ea typeface="宋体" panose="02010600030101010101" pitchFamily="2" charset="-122"/>
              </a:rPr>
              <a:t>1</a:t>
            </a:r>
            <a:r>
              <a:rPr lang="zh-CN" altLang="en-US" sz="2400" b="1" dirty="0">
                <a:solidFill>
                  <a:srgbClr val="FF0000"/>
                </a:solidFill>
                <a:latin typeface="宋体" panose="02010600030101010101" pitchFamily="2" charset="-122"/>
                <a:ea typeface="宋体" panose="02010600030101010101" pitchFamily="2" charset="-122"/>
              </a:rPr>
              <a:t>）征税标准：</a:t>
            </a:r>
            <a:r>
              <a:rPr lang="zh-CN" altLang="en-US" sz="2400" b="1" dirty="0">
                <a:solidFill>
                  <a:srgbClr val="002060"/>
                </a:solidFill>
                <a:latin typeface="宋体" panose="02010600030101010101" pitchFamily="2" charset="-122"/>
                <a:ea typeface="宋体" panose="02010600030101010101" pitchFamily="2" charset="-122"/>
              </a:rPr>
              <a:t>以人丁为主到以资产为主，丁税在赋税中的比重越来越少；（唐两税法）</a:t>
            </a:r>
            <a:endParaRPr lang="en-US" altLang="zh-CN" sz="2400" b="1" dirty="0">
              <a:solidFill>
                <a:srgbClr val="002060"/>
              </a:solidFill>
              <a:latin typeface="宋体" panose="02010600030101010101" pitchFamily="2" charset="-122"/>
              <a:ea typeface="宋体" panose="02010600030101010101" pitchFamily="2" charset="-122"/>
            </a:endParaRPr>
          </a:p>
          <a:p>
            <a:pPr fontAlgn="auto">
              <a:lnSpc>
                <a:spcPct val="150000"/>
              </a:lnSpc>
            </a:pPr>
            <a:r>
              <a:rPr lang="zh-CN" altLang="en-US" sz="2400" b="1" dirty="0">
                <a:solidFill>
                  <a:srgbClr val="FF0000"/>
                </a:solidFill>
                <a:latin typeface="宋体" panose="02010600030101010101" pitchFamily="2" charset="-122"/>
                <a:ea typeface="宋体" panose="02010600030101010101" pitchFamily="2" charset="-122"/>
              </a:rPr>
              <a:t>（</a:t>
            </a:r>
            <a:r>
              <a:rPr lang="en-US" altLang="zh-CN" sz="2400" b="1" dirty="0">
                <a:solidFill>
                  <a:srgbClr val="FF0000"/>
                </a:solidFill>
                <a:latin typeface="宋体" panose="02010600030101010101" pitchFamily="2" charset="-122"/>
                <a:ea typeface="宋体" panose="02010600030101010101" pitchFamily="2" charset="-122"/>
              </a:rPr>
              <a:t>2</a:t>
            </a:r>
            <a:r>
              <a:rPr lang="zh-CN" altLang="en-US" sz="2400" b="1" dirty="0">
                <a:solidFill>
                  <a:srgbClr val="FF0000"/>
                </a:solidFill>
                <a:latin typeface="宋体" panose="02010600030101010101" pitchFamily="2" charset="-122"/>
                <a:ea typeface="宋体" panose="02010600030101010101" pitchFamily="2" charset="-122"/>
              </a:rPr>
              <a:t>）赋税种类：</a:t>
            </a:r>
            <a:r>
              <a:rPr lang="zh-CN" altLang="en-US" sz="2400" b="1" dirty="0">
                <a:solidFill>
                  <a:srgbClr val="002060"/>
                </a:solidFill>
                <a:latin typeface="宋体" panose="02010600030101010101" pitchFamily="2" charset="-122"/>
                <a:ea typeface="宋体" panose="02010600030101010101" pitchFamily="2" charset="-122"/>
              </a:rPr>
              <a:t>由繁杂到简单；（唐两税法）</a:t>
            </a:r>
            <a:endParaRPr lang="en-US" altLang="zh-CN" sz="2400" b="1" dirty="0">
              <a:solidFill>
                <a:srgbClr val="002060"/>
              </a:solidFill>
              <a:latin typeface="宋体" panose="02010600030101010101" pitchFamily="2" charset="-122"/>
              <a:ea typeface="宋体" panose="02010600030101010101" pitchFamily="2" charset="-122"/>
            </a:endParaRPr>
          </a:p>
          <a:p>
            <a:pPr fontAlgn="auto">
              <a:lnSpc>
                <a:spcPct val="150000"/>
              </a:lnSpc>
            </a:pPr>
            <a:r>
              <a:rPr lang="zh-CN" altLang="en-US" sz="2400" b="1" dirty="0">
                <a:solidFill>
                  <a:srgbClr val="FF0000"/>
                </a:solidFill>
                <a:latin typeface="宋体" panose="02010600030101010101" pitchFamily="2" charset="-122"/>
                <a:ea typeface="宋体" panose="02010600030101010101" pitchFamily="2" charset="-122"/>
              </a:rPr>
              <a:t>（</a:t>
            </a:r>
            <a:r>
              <a:rPr lang="en-US" altLang="zh-CN" sz="2400" b="1" dirty="0">
                <a:solidFill>
                  <a:srgbClr val="FF0000"/>
                </a:solidFill>
                <a:latin typeface="宋体" panose="02010600030101010101" pitchFamily="2" charset="-122"/>
                <a:ea typeface="宋体" panose="02010600030101010101" pitchFamily="2" charset="-122"/>
              </a:rPr>
              <a:t>3</a:t>
            </a:r>
            <a:r>
              <a:rPr lang="zh-CN" altLang="en-US" sz="2400" b="1" dirty="0">
                <a:solidFill>
                  <a:srgbClr val="FF0000"/>
                </a:solidFill>
                <a:latin typeface="宋体" panose="02010600030101010101" pitchFamily="2" charset="-122"/>
                <a:ea typeface="宋体" panose="02010600030101010101" pitchFamily="2" charset="-122"/>
              </a:rPr>
              <a:t>）代役税：</a:t>
            </a:r>
            <a:r>
              <a:rPr lang="zh-CN" altLang="en-US" sz="2400" b="1" dirty="0">
                <a:solidFill>
                  <a:srgbClr val="002060"/>
                </a:solidFill>
                <a:latin typeface="宋体" panose="02010600030101010101" pitchFamily="2" charset="-122"/>
                <a:ea typeface="宋体" panose="02010600030101010101" pitchFamily="2" charset="-122"/>
              </a:rPr>
              <a:t>农民由必须服徭役、兵役到纳庸代役；（庸）</a:t>
            </a:r>
            <a:endParaRPr lang="en-US" altLang="zh-CN" sz="2400" b="1" dirty="0">
              <a:solidFill>
                <a:srgbClr val="002060"/>
              </a:solidFill>
              <a:latin typeface="宋体" panose="02010600030101010101" pitchFamily="2" charset="-122"/>
              <a:ea typeface="宋体" panose="02010600030101010101" pitchFamily="2" charset="-122"/>
            </a:endParaRPr>
          </a:p>
          <a:p>
            <a:pPr fontAlgn="auto">
              <a:lnSpc>
                <a:spcPct val="150000"/>
              </a:lnSpc>
            </a:pPr>
            <a:r>
              <a:rPr lang="zh-CN" altLang="en-US" sz="2400" b="1" dirty="0">
                <a:solidFill>
                  <a:srgbClr val="FF0000"/>
                </a:solidFill>
                <a:latin typeface="宋体" panose="02010600030101010101" pitchFamily="2" charset="-122"/>
                <a:ea typeface="宋体" panose="02010600030101010101" pitchFamily="2" charset="-122"/>
              </a:rPr>
              <a:t>（</a:t>
            </a:r>
            <a:r>
              <a:rPr lang="en-US" altLang="zh-CN" sz="2400" b="1" dirty="0">
                <a:solidFill>
                  <a:srgbClr val="FF0000"/>
                </a:solidFill>
                <a:latin typeface="宋体" panose="02010600030101010101" pitchFamily="2" charset="-122"/>
                <a:ea typeface="宋体" panose="02010600030101010101" pitchFamily="2" charset="-122"/>
              </a:rPr>
              <a:t>4</a:t>
            </a:r>
            <a:r>
              <a:rPr lang="zh-CN" altLang="en-US" sz="2400" b="1" dirty="0">
                <a:solidFill>
                  <a:srgbClr val="FF0000"/>
                </a:solidFill>
                <a:latin typeface="宋体" panose="02010600030101010101" pitchFamily="2" charset="-122"/>
                <a:ea typeface="宋体" panose="02010600030101010101" pitchFamily="2" charset="-122"/>
              </a:rPr>
              <a:t>）征税时间：</a:t>
            </a:r>
            <a:r>
              <a:rPr lang="zh-CN" altLang="en-US" sz="2400" b="1" dirty="0">
                <a:solidFill>
                  <a:srgbClr val="002060"/>
                </a:solidFill>
                <a:latin typeface="宋体" panose="02010600030101010101" pitchFamily="2" charset="-122"/>
                <a:ea typeface="宋体" panose="02010600030101010101" pitchFamily="2" charset="-122"/>
              </a:rPr>
              <a:t>由不定时到基本定时；（唐两税法）</a:t>
            </a:r>
            <a:endParaRPr lang="en-US" altLang="zh-CN" sz="2400" b="1" dirty="0">
              <a:solidFill>
                <a:srgbClr val="002060"/>
              </a:solidFill>
              <a:latin typeface="宋体" panose="02010600030101010101" pitchFamily="2" charset="-122"/>
              <a:ea typeface="宋体" panose="02010600030101010101" pitchFamily="2" charset="-122"/>
            </a:endParaRPr>
          </a:p>
          <a:p>
            <a:pPr fontAlgn="auto">
              <a:lnSpc>
                <a:spcPct val="150000"/>
              </a:lnSpc>
            </a:pPr>
            <a:r>
              <a:rPr lang="zh-CN" altLang="en-US" sz="2400" b="1" dirty="0">
                <a:solidFill>
                  <a:srgbClr val="FF0000"/>
                </a:solidFill>
                <a:latin typeface="宋体" panose="02010600030101010101" pitchFamily="2" charset="-122"/>
                <a:ea typeface="宋体" panose="02010600030101010101" pitchFamily="2" charset="-122"/>
              </a:rPr>
              <a:t>（</a:t>
            </a:r>
            <a:r>
              <a:rPr lang="en-US" altLang="zh-CN" sz="2400" b="1" dirty="0">
                <a:solidFill>
                  <a:srgbClr val="FF0000"/>
                </a:solidFill>
                <a:latin typeface="宋体" panose="02010600030101010101" pitchFamily="2" charset="-122"/>
                <a:ea typeface="宋体" panose="02010600030101010101" pitchFamily="2" charset="-122"/>
              </a:rPr>
              <a:t>5</a:t>
            </a:r>
            <a:r>
              <a:rPr lang="zh-CN" altLang="en-US" sz="2400" b="1" dirty="0">
                <a:solidFill>
                  <a:srgbClr val="FF0000"/>
                </a:solidFill>
                <a:latin typeface="宋体" panose="02010600030101010101" pitchFamily="2" charset="-122"/>
                <a:ea typeface="宋体" panose="02010600030101010101" pitchFamily="2" charset="-122"/>
              </a:rPr>
              <a:t>）赋税形式：</a:t>
            </a:r>
            <a:r>
              <a:rPr lang="zh-CN" altLang="en-US" sz="2400" b="1" dirty="0">
                <a:solidFill>
                  <a:srgbClr val="002060"/>
                </a:solidFill>
                <a:latin typeface="宋体" panose="02010600030101010101" pitchFamily="2" charset="-122"/>
                <a:ea typeface="宋体" panose="02010600030101010101" pitchFamily="2" charset="-122"/>
              </a:rPr>
              <a:t>以劳役地租到实物税再到货币地租为主；（明一条鞭法）</a:t>
            </a:r>
            <a:endParaRPr lang="en-US" altLang="zh-CN" sz="2400" b="1" dirty="0">
              <a:solidFill>
                <a:srgbClr val="002060"/>
              </a:solidFill>
              <a:latin typeface="宋体" panose="02010600030101010101" pitchFamily="2" charset="-122"/>
              <a:ea typeface="宋体" panose="02010600030101010101" pitchFamily="2" charset="-122"/>
            </a:endParaRPr>
          </a:p>
          <a:p>
            <a:pPr fontAlgn="auto">
              <a:lnSpc>
                <a:spcPct val="150000"/>
              </a:lnSpc>
            </a:pPr>
            <a:r>
              <a:rPr lang="zh-CN" altLang="en-US" sz="2400" b="1" dirty="0">
                <a:solidFill>
                  <a:srgbClr val="FF0000"/>
                </a:solidFill>
                <a:latin typeface="宋体" panose="02010600030101010101" pitchFamily="2" charset="-122"/>
                <a:ea typeface="宋体" panose="02010600030101010101" pitchFamily="2" charset="-122"/>
              </a:rPr>
              <a:t>（</a:t>
            </a:r>
            <a:r>
              <a:rPr lang="en-US" altLang="zh-CN" sz="2400" b="1" dirty="0">
                <a:solidFill>
                  <a:srgbClr val="FF0000"/>
                </a:solidFill>
                <a:latin typeface="宋体" panose="02010600030101010101" pitchFamily="2" charset="-122"/>
                <a:ea typeface="宋体" panose="02010600030101010101" pitchFamily="2" charset="-122"/>
              </a:rPr>
              <a:t>6</a:t>
            </a:r>
            <a:r>
              <a:rPr lang="zh-CN" altLang="en-US" sz="2400" b="1" dirty="0">
                <a:solidFill>
                  <a:srgbClr val="FF0000"/>
                </a:solidFill>
                <a:latin typeface="宋体" panose="02010600030101010101" pitchFamily="2" charset="-122"/>
                <a:ea typeface="宋体" panose="02010600030101010101" pitchFamily="2" charset="-122"/>
              </a:rPr>
              <a:t>）商税比重：</a:t>
            </a:r>
            <a:r>
              <a:rPr lang="zh-CN" altLang="en-US" sz="2400" b="1" dirty="0">
                <a:solidFill>
                  <a:srgbClr val="002060"/>
                </a:solidFill>
                <a:latin typeface="宋体" panose="02010600030101010101" pitchFamily="2" charset="-122"/>
                <a:ea typeface="宋体" panose="02010600030101010101" pitchFamily="2" charset="-122"/>
              </a:rPr>
              <a:t>商税比重越来越大。</a:t>
            </a:r>
          </a:p>
        </p:txBody>
      </p:sp>
      <p:sp>
        <p:nvSpPr>
          <p:cNvPr id="4" name="TextBox 3"/>
          <p:cNvSpPr txBox="1"/>
          <p:nvPr/>
        </p:nvSpPr>
        <p:spPr>
          <a:xfrm>
            <a:off x="0" y="154547"/>
            <a:ext cx="6980349" cy="523220"/>
          </a:xfrm>
          <a:prstGeom prst="rect">
            <a:avLst/>
          </a:prstGeom>
          <a:noFill/>
        </p:spPr>
        <p:txBody>
          <a:bodyPr wrap="square" rtlCol="0">
            <a:spAutoFit/>
          </a:bodyPr>
          <a:lstStyle/>
          <a:p>
            <a:r>
              <a:rPr lang="zh-CN" altLang="en-US" sz="2800" b="1" dirty="0">
                <a:solidFill>
                  <a:srgbClr val="FF0000"/>
                </a:solidFill>
                <a:latin typeface="方正姚体" pitchFamily="2" charset="-122"/>
                <a:ea typeface="方正姚体" pitchFamily="2" charset="-122"/>
              </a:rPr>
              <a:t>知识归纳</a:t>
            </a:r>
            <a:r>
              <a:rPr lang="en-US" altLang="zh-CN" sz="2800" b="1" dirty="0">
                <a:solidFill>
                  <a:srgbClr val="FF0000"/>
                </a:solidFill>
                <a:latin typeface="方正姚体" pitchFamily="2" charset="-122"/>
                <a:ea typeface="方正姚体" pitchFamily="2" charset="-122"/>
              </a:rPr>
              <a:t>3</a:t>
            </a:r>
            <a:r>
              <a:rPr lang="zh-CN" altLang="en-US" sz="2800" b="1" dirty="0">
                <a:solidFill>
                  <a:srgbClr val="FF0000"/>
                </a:solidFill>
                <a:latin typeface="方正姚体" pitchFamily="2" charset="-122"/>
                <a:ea typeface="方正姚体" pitchFamily="2" charset="-122"/>
              </a:rPr>
              <a:t>：</a:t>
            </a:r>
            <a:r>
              <a:rPr lang="zh-CN" altLang="en-US" sz="2800" b="1" dirty="0">
                <a:solidFill>
                  <a:srgbClr val="002060"/>
                </a:solidFill>
                <a:latin typeface="方正姚体" pitchFamily="2" charset="-122"/>
                <a:ea typeface="方正姚体" pitchFamily="2" charset="-122"/>
              </a:rPr>
              <a:t>我国古代赋役制度演变的趋势</a:t>
            </a:r>
          </a:p>
        </p:txBody>
      </p:sp>
      <p:cxnSp>
        <p:nvCxnSpPr>
          <p:cNvPr id="5" name="直接连接符 4"/>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6" name="矩形 5"/>
          <p:cNvSpPr/>
          <p:nvPr/>
        </p:nvSpPr>
        <p:spPr>
          <a:xfrm>
            <a:off x="231820" y="4845014"/>
            <a:ext cx="11809925" cy="1424621"/>
          </a:xfrm>
          <a:prstGeom prst="rect">
            <a:avLst/>
          </a:prstGeom>
          <a:ln w="25400">
            <a:solidFill>
              <a:srgbClr val="00B050"/>
            </a:solidFill>
          </a:ln>
        </p:spPr>
        <p:txBody>
          <a:bodyPr wrap="square">
            <a:spAutoFit/>
          </a:bodyPr>
          <a:lstStyle/>
          <a:p>
            <a:pPr lvl="0" fontAlgn="base">
              <a:lnSpc>
                <a:spcPct val="150000"/>
              </a:lnSpc>
              <a:spcBef>
                <a:spcPct val="0"/>
              </a:spcBef>
              <a:spcAft>
                <a:spcPct val="0"/>
              </a:spcAft>
            </a:pPr>
            <a:r>
              <a:rPr lang="zh-CN" altLang="en-US" sz="2000" b="1" dirty="0">
                <a:solidFill>
                  <a:srgbClr val="002060"/>
                </a:solidFill>
                <a:latin typeface="Calibri" panose="020F0502020204030204" pitchFamily="34" charset="0"/>
                <a:ea typeface="宋体" panose="02010600030101010101" pitchFamily="2" charset="-122"/>
                <a:cs typeface="Times New Roman" panose="02020603050405020304" pitchFamily="18" charset="0"/>
              </a:rPr>
              <a:t>上述演变体现了中国古代经济发展变化的客观规律。这种演变说明，随着历史的发展与进步，封建国家对农民的人身控制松弛；用银两收税则是封建社会后期商品经济活跃及资本主义萌芽产生的相应反映。（自然经济中商品经济的发展，封建统治者无法抗拒商品经济的发展等）</a:t>
            </a:r>
          </a:p>
        </p:txBody>
      </p:sp>
    </p:spTree>
    <p:extLst>
      <p:ext uri="{BB962C8B-B14F-4D97-AF65-F5344CB8AC3E}">
        <p14:creationId xmlns:p14="http://schemas.microsoft.com/office/powerpoint/2010/main" val="338953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直接连接符 1"/>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34290" y="154546"/>
            <a:ext cx="8002127" cy="584775"/>
          </a:xfrm>
          <a:prstGeom prst="rect">
            <a:avLst/>
          </a:prstGeom>
          <a:noFill/>
        </p:spPr>
        <p:txBody>
          <a:bodyPr wrap="square" rtlCol="0">
            <a:spAutoFit/>
          </a:bodyPr>
          <a:lstStyle/>
          <a:p>
            <a:r>
              <a:rPr lang="zh-CN" altLang="en-US" sz="3200" b="1" dirty="0">
                <a:solidFill>
                  <a:srgbClr val="FF0000"/>
                </a:solidFill>
                <a:latin typeface="方正姚体" pitchFamily="2" charset="-122"/>
                <a:ea typeface="方正姚体" pitchFamily="2" charset="-122"/>
              </a:rPr>
              <a:t>二、关税与个人所得税制度的起源与演变</a:t>
            </a:r>
          </a:p>
        </p:txBody>
      </p:sp>
      <p:sp>
        <p:nvSpPr>
          <p:cNvPr id="4" name="TextBox 3"/>
          <p:cNvSpPr txBox="1"/>
          <p:nvPr/>
        </p:nvSpPr>
        <p:spPr>
          <a:xfrm>
            <a:off x="34290" y="991673"/>
            <a:ext cx="4280133" cy="523220"/>
          </a:xfrm>
          <a:prstGeom prst="rect">
            <a:avLst/>
          </a:prstGeom>
          <a:noFill/>
        </p:spPr>
        <p:txBody>
          <a:bodyPr wrap="square" rtlCol="0">
            <a:spAutoFit/>
          </a:bodyPr>
          <a:lstStyle/>
          <a:p>
            <a:r>
              <a:rPr lang="zh-CN" altLang="en-US" sz="2800" b="1" dirty="0">
                <a:solidFill>
                  <a:srgbClr val="FF0000"/>
                </a:solidFill>
                <a:latin typeface="方正姚体" pitchFamily="2" charset="-122"/>
                <a:ea typeface="方正姚体" pitchFamily="2" charset="-122"/>
              </a:rPr>
              <a:t>（一）中国的关税制度</a:t>
            </a:r>
          </a:p>
        </p:txBody>
      </p:sp>
      <p:grpSp>
        <p:nvGrpSpPr>
          <p:cNvPr id="5" name="组合 4"/>
          <p:cNvGrpSpPr/>
          <p:nvPr/>
        </p:nvGrpSpPr>
        <p:grpSpPr>
          <a:xfrm>
            <a:off x="5887888" y="970561"/>
            <a:ext cx="6304112" cy="2936383"/>
            <a:chOff x="346" y="1422"/>
            <a:chExt cx="14112" cy="2782"/>
          </a:xfrm>
        </p:grpSpPr>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496" y="1422"/>
              <a:ext cx="13962" cy="2782"/>
            </a:xfrm>
            <a:prstGeom prst="rect">
              <a:avLst/>
            </a:prstGeom>
            <a:noFill/>
            <a:ln w="0">
              <a:noFill/>
            </a:ln>
          </p:spPr>
        </p:pic>
        <p:pic>
          <p:nvPicPr>
            <p:cNvPr id="7" name="图片 6"/>
            <p:cNvPicPr>
              <a:picLocks noChangeAspect="1"/>
            </p:cNvPicPr>
            <p:nvPr/>
          </p:nvPicPr>
          <p:blipFill>
            <a:blip r:embed="rId4" cstate="print"/>
            <a:stretch>
              <a:fillRect/>
            </a:stretch>
          </p:blipFill>
          <p:spPr>
            <a:xfrm>
              <a:off x="346" y="1544"/>
              <a:ext cx="1671" cy="2498"/>
            </a:xfrm>
            <a:prstGeom prst="rect">
              <a:avLst/>
            </a:prstGeom>
          </p:spPr>
        </p:pic>
      </p:grpSp>
      <p:sp>
        <p:nvSpPr>
          <p:cNvPr id="8" name="矩形 7"/>
          <p:cNvSpPr/>
          <p:nvPr/>
        </p:nvSpPr>
        <p:spPr>
          <a:xfrm>
            <a:off x="159879" y="2417642"/>
            <a:ext cx="5667880" cy="1754326"/>
          </a:xfrm>
          <a:prstGeom prst="rect">
            <a:avLst/>
          </a:prstGeom>
        </p:spPr>
        <p:txBody>
          <a:bodyPr wrap="square">
            <a:spAutoFit/>
          </a:bodyPr>
          <a:lstStyle/>
          <a:p>
            <a:pPr>
              <a:lnSpc>
                <a:spcPct val="150000"/>
              </a:lnSpc>
            </a:pPr>
            <a:r>
              <a:rPr lang="zh-CN" altLang="en-US" sz="2400" b="1" dirty="0">
                <a:solidFill>
                  <a:srgbClr val="FF0000"/>
                </a:solidFill>
                <a:latin typeface="宋体" pitchFamily="2" charset="-122"/>
                <a:ea typeface="宋体" pitchFamily="2" charset="-122"/>
              </a:rPr>
              <a:t>（</a:t>
            </a:r>
            <a:r>
              <a:rPr lang="en-US" altLang="zh-CN" sz="2400" b="1" dirty="0">
                <a:solidFill>
                  <a:srgbClr val="FF0000"/>
                </a:solidFill>
                <a:latin typeface="宋体" pitchFamily="2" charset="-122"/>
                <a:ea typeface="宋体" pitchFamily="2" charset="-122"/>
              </a:rPr>
              <a:t>1</a:t>
            </a:r>
            <a:r>
              <a:rPr lang="zh-CN" altLang="en-US" sz="2400" b="1" dirty="0">
                <a:solidFill>
                  <a:srgbClr val="FF0000"/>
                </a:solidFill>
                <a:latin typeface="宋体" pitchFamily="2" charset="-122"/>
                <a:ea typeface="宋体" pitchFamily="2" charset="-122"/>
              </a:rPr>
              <a:t>）含义：</a:t>
            </a:r>
            <a:r>
              <a:rPr lang="zh-CN" altLang="en-US" sz="2400" b="1" dirty="0">
                <a:solidFill>
                  <a:srgbClr val="002060"/>
                </a:solidFill>
                <a:latin typeface="宋体" pitchFamily="2" charset="-122"/>
                <a:ea typeface="宋体" pitchFamily="2" charset="-122"/>
              </a:rPr>
              <a:t>海关依据国家的关税政策、税法及进出口税则，代表国家对进出关镜的物品征收的税，称为“关税”。</a:t>
            </a:r>
          </a:p>
        </p:txBody>
      </p:sp>
      <p:sp>
        <p:nvSpPr>
          <p:cNvPr id="9" name="TextBox 8"/>
          <p:cNvSpPr txBox="1"/>
          <p:nvPr/>
        </p:nvSpPr>
        <p:spPr>
          <a:xfrm>
            <a:off x="437882" y="1712890"/>
            <a:ext cx="5177307" cy="523220"/>
          </a:xfrm>
          <a:prstGeom prst="rect">
            <a:avLst/>
          </a:prstGeom>
          <a:noFill/>
        </p:spPr>
        <p:txBody>
          <a:bodyPr wrap="square" rtlCol="0">
            <a:spAutoFit/>
          </a:bodyPr>
          <a:lstStyle/>
          <a:p>
            <a:r>
              <a:rPr lang="en-US" altLang="zh-CN" sz="2800" b="1" dirty="0">
                <a:solidFill>
                  <a:srgbClr val="FF0000"/>
                </a:solidFill>
                <a:latin typeface="宋体" pitchFamily="2" charset="-122"/>
                <a:ea typeface="宋体" pitchFamily="2" charset="-122"/>
              </a:rPr>
              <a:t>1</a:t>
            </a:r>
            <a:r>
              <a:rPr lang="zh-CN" altLang="en-US" sz="2800" b="1" dirty="0">
                <a:solidFill>
                  <a:srgbClr val="FF0000"/>
                </a:solidFill>
                <a:latin typeface="宋体" pitchFamily="2" charset="-122"/>
                <a:ea typeface="宋体" pitchFamily="2" charset="-122"/>
              </a:rPr>
              <a:t>、关税的含义及其作用：</a:t>
            </a:r>
          </a:p>
        </p:txBody>
      </p:sp>
      <p:sp>
        <p:nvSpPr>
          <p:cNvPr id="10" name="文本框 4"/>
          <p:cNvSpPr txBox="1"/>
          <p:nvPr>
            <p:custDataLst>
              <p:tags r:id="rId1"/>
            </p:custDataLst>
          </p:nvPr>
        </p:nvSpPr>
        <p:spPr>
          <a:xfrm>
            <a:off x="309641" y="4474209"/>
            <a:ext cx="11654831" cy="1754326"/>
          </a:xfrm>
          <a:prstGeom prst="rect">
            <a:avLst/>
          </a:prstGeom>
          <a:noFill/>
          <a:ln w="0">
            <a:noFill/>
          </a:ln>
        </p:spPr>
        <p:txBody>
          <a:bodyPr vert="horz" wrap="square" lIns="91440" tIns="45720" rIns="91440" bIns="45720" numCol="1" anchor="t">
            <a:spAutoFit/>
          </a:bodyPr>
          <a:lstStyle/>
          <a:p>
            <a:pPr marL="0" indent="0" algn="l" defTabSz="914400" eaLnBrk="1" fontAlgn="base" latinLnBrk="0" hangingPunct="1">
              <a:lnSpc>
                <a:spcPct val="150000"/>
              </a:lnSpc>
              <a:spcBef>
                <a:spcPct val="0"/>
              </a:spcBef>
              <a:spcAft>
                <a:spcPct val="0"/>
              </a:spcAft>
              <a:buFontTx/>
              <a:buNone/>
            </a:pPr>
            <a:r>
              <a:rPr lang="zh-CN" altLang="en-US" sz="2400" b="1" dirty="0">
                <a:solidFill>
                  <a:srgbClr val="FF0000"/>
                </a:solidFill>
                <a:latin typeface="宋体" pitchFamily="2" charset="-122"/>
                <a:ea typeface="宋体" pitchFamily="2" charset="-122"/>
              </a:rPr>
              <a:t>（</a:t>
            </a:r>
            <a:r>
              <a:rPr lang="en-US" altLang="zh-CN" sz="2400" b="1" dirty="0">
                <a:solidFill>
                  <a:srgbClr val="FF0000"/>
                </a:solidFill>
                <a:latin typeface="宋体" pitchFamily="2" charset="-122"/>
                <a:ea typeface="宋体" pitchFamily="2" charset="-122"/>
              </a:rPr>
              <a:t>2</a:t>
            </a:r>
            <a:r>
              <a:rPr lang="zh-CN" altLang="en-US" sz="2400" b="1" dirty="0">
                <a:solidFill>
                  <a:srgbClr val="FF0000"/>
                </a:solidFill>
                <a:latin typeface="宋体" pitchFamily="2" charset="-122"/>
                <a:ea typeface="宋体" pitchFamily="2" charset="-122"/>
              </a:rPr>
              <a:t>）作用：</a:t>
            </a:r>
            <a:endParaRPr lang="en-US" altLang="zh-CN" sz="2400" b="1" dirty="0">
              <a:solidFill>
                <a:srgbClr val="FF0000"/>
              </a:solidFill>
              <a:latin typeface="宋体" pitchFamily="2" charset="-122"/>
              <a:ea typeface="宋体" pitchFamily="2" charset="-122"/>
            </a:endParaRPr>
          </a:p>
          <a:p>
            <a:pPr marL="0" indent="0" algn="l" defTabSz="914400" eaLnBrk="1" fontAlgn="base" latinLnBrk="0" hangingPunct="1">
              <a:lnSpc>
                <a:spcPct val="150000"/>
              </a:lnSpc>
              <a:spcBef>
                <a:spcPct val="0"/>
              </a:spcBef>
              <a:spcAft>
                <a:spcPct val="0"/>
              </a:spcAft>
              <a:buFontTx/>
              <a:buNone/>
            </a:pPr>
            <a:r>
              <a:rPr lang="zh-CN" altLang="en-US" sz="2400" b="1" i="0" dirty="0">
                <a:solidFill>
                  <a:srgbClr val="002060"/>
                </a:solidFill>
                <a:latin typeface="宋体"/>
                <a:ea typeface="宋体"/>
              </a:rPr>
              <a:t>①</a:t>
            </a:r>
            <a:r>
              <a:rPr sz="2400" b="1" i="0" dirty="0" err="1">
                <a:solidFill>
                  <a:srgbClr val="002060"/>
                </a:solidFill>
                <a:latin typeface="宋体" pitchFamily="2" charset="-122"/>
                <a:ea typeface="宋体" pitchFamily="2" charset="-122"/>
              </a:rPr>
              <a:t>维护国家主权和经济利益</a:t>
            </a:r>
            <a:r>
              <a:rPr sz="2400" b="1" i="0" dirty="0">
                <a:solidFill>
                  <a:srgbClr val="002060"/>
                </a:solidFill>
                <a:latin typeface="宋体" pitchFamily="2" charset="-122"/>
                <a:ea typeface="宋体" pitchFamily="2" charset="-122"/>
              </a:rPr>
              <a:t>；</a:t>
            </a:r>
            <a:r>
              <a:rPr lang="zh-CN" altLang="en-US" sz="2400" b="1" dirty="0">
                <a:solidFill>
                  <a:srgbClr val="002060"/>
                </a:solidFill>
                <a:latin typeface="宋体"/>
                <a:ea typeface="宋体"/>
              </a:rPr>
              <a:t>②</a:t>
            </a:r>
            <a:r>
              <a:rPr sz="2400" b="1" i="0" dirty="0" err="1">
                <a:solidFill>
                  <a:srgbClr val="002060"/>
                </a:solidFill>
                <a:latin typeface="宋体" pitchFamily="2" charset="-122"/>
                <a:ea typeface="宋体" pitchFamily="2" charset="-122"/>
              </a:rPr>
              <a:t>保护生产，调节经济</a:t>
            </a:r>
            <a:r>
              <a:rPr sz="2400" b="1" i="0" dirty="0">
                <a:solidFill>
                  <a:srgbClr val="002060"/>
                </a:solidFill>
                <a:latin typeface="宋体" pitchFamily="2" charset="-122"/>
                <a:ea typeface="宋体" pitchFamily="2" charset="-122"/>
              </a:rPr>
              <a:t>；</a:t>
            </a:r>
            <a:r>
              <a:rPr lang="zh-CN" altLang="en-US" sz="2400" b="1" dirty="0">
                <a:solidFill>
                  <a:srgbClr val="002060"/>
                </a:solidFill>
                <a:latin typeface="宋体"/>
                <a:ea typeface="宋体"/>
              </a:rPr>
              <a:t>③</a:t>
            </a:r>
            <a:r>
              <a:rPr sz="2400" b="1" i="0" dirty="0" err="1">
                <a:solidFill>
                  <a:srgbClr val="002060"/>
                </a:solidFill>
                <a:latin typeface="宋体" pitchFamily="2" charset="-122"/>
                <a:ea typeface="宋体" pitchFamily="2" charset="-122"/>
              </a:rPr>
              <a:t>增加财政收入</a:t>
            </a:r>
            <a:r>
              <a:rPr sz="2400" b="1" i="0" dirty="0">
                <a:solidFill>
                  <a:srgbClr val="002060"/>
                </a:solidFill>
                <a:latin typeface="宋体" pitchFamily="2" charset="-122"/>
                <a:ea typeface="宋体" pitchFamily="2" charset="-122"/>
              </a:rPr>
              <a:t>。</a:t>
            </a:r>
            <a:endParaRPr lang="en-US" sz="2400" b="1" i="0" dirty="0">
              <a:solidFill>
                <a:srgbClr val="002060"/>
              </a:solidFill>
              <a:latin typeface="宋体" pitchFamily="2" charset="-122"/>
              <a:ea typeface="宋体" pitchFamily="2" charset="-122"/>
            </a:endParaRPr>
          </a:p>
          <a:p>
            <a:pPr fontAlgn="base">
              <a:lnSpc>
                <a:spcPct val="150000"/>
              </a:lnSpc>
              <a:spcBef>
                <a:spcPct val="0"/>
              </a:spcBef>
              <a:spcAft>
                <a:spcPct val="0"/>
              </a:spcAft>
            </a:pPr>
            <a:r>
              <a:rPr lang="zh-CN" altLang="en-US" sz="2400" b="1" dirty="0">
                <a:solidFill>
                  <a:srgbClr val="002060"/>
                </a:solidFill>
                <a:latin typeface="宋体" pitchFamily="2" charset="-122"/>
                <a:ea typeface="宋体" pitchFamily="2" charset="-122"/>
              </a:rPr>
              <a:t>因此，关税不但对一国经济具有较强的</a:t>
            </a:r>
            <a:r>
              <a:rPr lang="zh-CN" altLang="en-US" sz="2400" b="1" dirty="0">
                <a:solidFill>
                  <a:srgbClr val="FF0000"/>
                </a:solidFill>
                <a:latin typeface="宋体" pitchFamily="2" charset="-122"/>
                <a:ea typeface="宋体" pitchFamily="2" charset="-122"/>
              </a:rPr>
              <a:t>保护功能</a:t>
            </a:r>
            <a:r>
              <a:rPr lang="zh-CN" altLang="en-US" sz="2400" b="1" dirty="0">
                <a:solidFill>
                  <a:srgbClr val="002060"/>
                </a:solidFill>
                <a:latin typeface="宋体" pitchFamily="2" charset="-122"/>
                <a:ea typeface="宋体" pitchFamily="2" charset="-122"/>
              </a:rPr>
              <a:t>，还对一国经济有</a:t>
            </a:r>
            <a:r>
              <a:rPr lang="zh-CN" altLang="en-US" sz="2400" b="1" dirty="0">
                <a:solidFill>
                  <a:srgbClr val="FF0000"/>
                </a:solidFill>
                <a:latin typeface="宋体" pitchFamily="2" charset="-122"/>
                <a:ea typeface="宋体" pitchFamily="2" charset="-122"/>
              </a:rPr>
              <a:t>促进和支持作用</a:t>
            </a:r>
            <a:r>
              <a:rPr lang="zh-CN" altLang="en-US" sz="2400" b="1" dirty="0">
                <a:solidFill>
                  <a:srgbClr val="002060"/>
                </a:solidFill>
                <a:latin typeface="宋体" panose="02010600030101010101" pitchFamily="2" charset="-122"/>
                <a:ea typeface="宋体" pitchFamily="2" charset="-122"/>
              </a:rPr>
              <a:t>。</a:t>
            </a:r>
          </a:p>
        </p:txBody>
      </p:sp>
    </p:spTree>
    <p:extLst>
      <p:ext uri="{BB962C8B-B14F-4D97-AF65-F5344CB8AC3E}">
        <p14:creationId xmlns:p14="http://schemas.microsoft.com/office/powerpoint/2010/main" val="146309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80">
                                          <p:stCondLst>
                                            <p:cond delay="0"/>
                                          </p:stCondLst>
                                        </p:cTn>
                                        <p:tgtEl>
                                          <p:spTgt spid="10"/>
                                        </p:tgtEl>
                                      </p:cBhvr>
                                    </p:animEffect>
                                    <p:anim calcmode="lin" valueType="num">
                                      <p:cBhvr>
                                        <p:cTn id="2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5" dur="26">
                                          <p:stCondLst>
                                            <p:cond delay="650"/>
                                          </p:stCondLst>
                                        </p:cTn>
                                        <p:tgtEl>
                                          <p:spTgt spid="10"/>
                                        </p:tgtEl>
                                      </p:cBhvr>
                                      <p:to x="100000" y="60000"/>
                                    </p:animScale>
                                    <p:animScale>
                                      <p:cBhvr>
                                        <p:cTn id="26" dur="166" decel="50000">
                                          <p:stCondLst>
                                            <p:cond delay="676"/>
                                          </p:stCondLst>
                                        </p:cTn>
                                        <p:tgtEl>
                                          <p:spTgt spid="10"/>
                                        </p:tgtEl>
                                      </p:cBhvr>
                                      <p:to x="100000" y="100000"/>
                                    </p:animScale>
                                    <p:animScale>
                                      <p:cBhvr>
                                        <p:cTn id="27" dur="26">
                                          <p:stCondLst>
                                            <p:cond delay="1312"/>
                                          </p:stCondLst>
                                        </p:cTn>
                                        <p:tgtEl>
                                          <p:spTgt spid="10"/>
                                        </p:tgtEl>
                                      </p:cBhvr>
                                      <p:to x="100000" y="80000"/>
                                    </p:animScale>
                                    <p:animScale>
                                      <p:cBhvr>
                                        <p:cTn id="28" dur="166" decel="50000">
                                          <p:stCondLst>
                                            <p:cond delay="1338"/>
                                          </p:stCondLst>
                                        </p:cTn>
                                        <p:tgtEl>
                                          <p:spTgt spid="10"/>
                                        </p:tgtEl>
                                      </p:cBhvr>
                                      <p:to x="100000" y="100000"/>
                                    </p:animScale>
                                    <p:animScale>
                                      <p:cBhvr>
                                        <p:cTn id="29" dur="26">
                                          <p:stCondLst>
                                            <p:cond delay="1642"/>
                                          </p:stCondLst>
                                        </p:cTn>
                                        <p:tgtEl>
                                          <p:spTgt spid="10"/>
                                        </p:tgtEl>
                                      </p:cBhvr>
                                      <p:to x="100000" y="90000"/>
                                    </p:animScale>
                                    <p:animScale>
                                      <p:cBhvr>
                                        <p:cTn id="30" dur="166" decel="50000">
                                          <p:stCondLst>
                                            <p:cond delay="1668"/>
                                          </p:stCondLst>
                                        </p:cTn>
                                        <p:tgtEl>
                                          <p:spTgt spid="10"/>
                                        </p:tgtEl>
                                      </p:cBhvr>
                                      <p:to x="100000" y="100000"/>
                                    </p:animScale>
                                    <p:animScale>
                                      <p:cBhvr>
                                        <p:cTn id="31" dur="26">
                                          <p:stCondLst>
                                            <p:cond delay="1808"/>
                                          </p:stCondLst>
                                        </p:cTn>
                                        <p:tgtEl>
                                          <p:spTgt spid="10"/>
                                        </p:tgtEl>
                                      </p:cBhvr>
                                      <p:to x="100000" y="95000"/>
                                    </p:animScale>
                                    <p:animScale>
                                      <p:cBhvr>
                                        <p:cTn id="32"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直接连接符 1"/>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pic>
        <p:nvPicPr>
          <p:cNvPr id="3" name="图片 2" descr="C:/Users/86136/AppData/Roaming/JisuOffice/ETemp/3080_20697536/image12.png"/>
          <p:cNvPicPr>
            <a:picLocks noChangeAspect="1"/>
          </p:cNvPicPr>
          <p:nvPr/>
        </p:nvPicPr>
        <p:blipFill rotWithShape="1">
          <a:blip r:embed="rId2" cstate="hqprint"/>
          <a:srcRect/>
          <a:stretch>
            <a:fillRect/>
          </a:stretch>
        </p:blipFill>
        <p:spPr>
          <a:xfrm>
            <a:off x="5293217" y="914399"/>
            <a:ext cx="6871690" cy="5267459"/>
          </a:xfrm>
          <a:prstGeom prst="rect">
            <a:avLst/>
          </a:prstGeom>
          <a:noFill/>
          <a:ln w="0">
            <a:noFill/>
          </a:ln>
        </p:spPr>
      </p:pic>
      <p:sp>
        <p:nvSpPr>
          <p:cNvPr id="4" name="TextBox 3"/>
          <p:cNvSpPr txBox="1"/>
          <p:nvPr/>
        </p:nvSpPr>
        <p:spPr>
          <a:xfrm>
            <a:off x="34290" y="991673"/>
            <a:ext cx="5078623" cy="523220"/>
          </a:xfrm>
          <a:prstGeom prst="rect">
            <a:avLst/>
          </a:prstGeom>
          <a:noFill/>
        </p:spPr>
        <p:txBody>
          <a:bodyPr wrap="square" rtlCol="0">
            <a:spAutoFit/>
          </a:bodyPr>
          <a:lstStyle/>
          <a:p>
            <a:r>
              <a:rPr lang="zh-CN" altLang="en-US" sz="2800" b="1" dirty="0">
                <a:solidFill>
                  <a:srgbClr val="FF0000"/>
                </a:solidFill>
                <a:latin typeface="方正姚体" pitchFamily="2" charset="-122"/>
                <a:ea typeface="方正姚体" pitchFamily="2" charset="-122"/>
              </a:rPr>
              <a:t>（一）中国的关税制度</a:t>
            </a:r>
          </a:p>
        </p:txBody>
      </p:sp>
      <p:sp>
        <p:nvSpPr>
          <p:cNvPr id="5" name="TextBox 4"/>
          <p:cNvSpPr txBox="1"/>
          <p:nvPr/>
        </p:nvSpPr>
        <p:spPr>
          <a:xfrm>
            <a:off x="34290" y="154546"/>
            <a:ext cx="8002127" cy="584775"/>
          </a:xfrm>
          <a:prstGeom prst="rect">
            <a:avLst/>
          </a:prstGeom>
          <a:noFill/>
        </p:spPr>
        <p:txBody>
          <a:bodyPr wrap="square" rtlCol="0">
            <a:spAutoFit/>
          </a:bodyPr>
          <a:lstStyle/>
          <a:p>
            <a:r>
              <a:rPr lang="zh-CN" altLang="en-US" sz="3200" b="1" dirty="0">
                <a:solidFill>
                  <a:srgbClr val="FF0000"/>
                </a:solidFill>
                <a:latin typeface="方正姚体" pitchFamily="2" charset="-122"/>
                <a:ea typeface="方正姚体" pitchFamily="2" charset="-122"/>
              </a:rPr>
              <a:t>二、关税与个人所得税制度的起源与演变</a:t>
            </a:r>
          </a:p>
        </p:txBody>
      </p:sp>
      <p:sp>
        <p:nvSpPr>
          <p:cNvPr id="6" name="TextBox 5"/>
          <p:cNvSpPr txBox="1"/>
          <p:nvPr/>
        </p:nvSpPr>
        <p:spPr>
          <a:xfrm>
            <a:off x="231820" y="1712890"/>
            <a:ext cx="5177307" cy="523220"/>
          </a:xfrm>
          <a:prstGeom prst="rect">
            <a:avLst/>
          </a:prstGeom>
          <a:noFill/>
        </p:spPr>
        <p:txBody>
          <a:bodyPr wrap="square" rtlCol="0">
            <a:spAutoFit/>
          </a:bodyPr>
          <a:lstStyle/>
          <a:p>
            <a:r>
              <a:rPr lang="en-US" altLang="zh-CN" sz="2800" b="1" dirty="0">
                <a:solidFill>
                  <a:srgbClr val="FF0000"/>
                </a:solidFill>
                <a:latin typeface="宋体" pitchFamily="2" charset="-122"/>
                <a:ea typeface="宋体" pitchFamily="2" charset="-122"/>
              </a:rPr>
              <a:t>2</a:t>
            </a:r>
            <a:r>
              <a:rPr lang="zh-CN" altLang="en-US" sz="2800" b="1" dirty="0">
                <a:solidFill>
                  <a:srgbClr val="FF0000"/>
                </a:solidFill>
                <a:latin typeface="宋体" pitchFamily="2" charset="-122"/>
                <a:ea typeface="宋体" pitchFamily="2" charset="-122"/>
              </a:rPr>
              <a:t>、中国古代关税的起源及特点：</a:t>
            </a:r>
          </a:p>
        </p:txBody>
      </p:sp>
      <p:sp>
        <p:nvSpPr>
          <p:cNvPr id="7" name="文本框 10"/>
          <p:cNvSpPr txBox="1"/>
          <p:nvPr/>
        </p:nvSpPr>
        <p:spPr>
          <a:xfrm>
            <a:off x="231820" y="3576561"/>
            <a:ext cx="5293216" cy="2401940"/>
          </a:xfrm>
          <a:prstGeom prst="rect">
            <a:avLst/>
          </a:prstGeom>
          <a:noFill/>
          <a:ln w="0">
            <a:noFill/>
          </a:ln>
        </p:spPr>
        <p:txBody>
          <a:bodyPr vert="horz" wrap="square" lIns="89535" tIns="46355" rIns="89535" bIns="46355" numCol="1" anchor="t">
            <a:spAutoFit/>
          </a:bodyPr>
          <a:lstStyle/>
          <a:p>
            <a:pPr marL="0" indent="0" algn="l" defTabSz="914400" eaLnBrk="1" fontAlgn="base" latinLnBrk="0" hangingPunct="1">
              <a:lnSpc>
                <a:spcPct val="150000"/>
              </a:lnSpc>
              <a:spcBef>
                <a:spcPts val="0"/>
              </a:spcBef>
              <a:spcAft>
                <a:spcPts val="0"/>
              </a:spcAft>
              <a:buFontTx/>
              <a:buNone/>
            </a:pPr>
            <a:r>
              <a:rPr lang="zh-CN" altLang="en-US" sz="2000" b="1" i="0" dirty="0">
                <a:solidFill>
                  <a:srgbClr val="FF0000"/>
                </a:solidFill>
                <a:latin typeface="宋体" panose="02010600030101010101" pitchFamily="2" charset="-122"/>
                <a:ea typeface="宋体" pitchFamily="2" charset="-122"/>
              </a:rPr>
              <a:t>（</a:t>
            </a:r>
            <a:r>
              <a:rPr lang="en-US" altLang="zh-CN" sz="2000" b="1" i="0" dirty="0">
                <a:solidFill>
                  <a:srgbClr val="FF0000"/>
                </a:solidFill>
                <a:latin typeface="宋体" panose="02010600030101010101" pitchFamily="2" charset="-122"/>
                <a:ea typeface="宋体" pitchFamily="2" charset="-122"/>
              </a:rPr>
              <a:t>2</a:t>
            </a:r>
            <a:r>
              <a:rPr lang="zh-CN" altLang="en-US" sz="2000" b="1" i="0" dirty="0">
                <a:solidFill>
                  <a:srgbClr val="FF0000"/>
                </a:solidFill>
                <a:latin typeface="宋体" panose="02010600030101010101" pitchFamily="2" charset="-122"/>
                <a:ea typeface="宋体" pitchFamily="2" charset="-122"/>
              </a:rPr>
              <a:t>）中国早期关税制度的特点：</a:t>
            </a:r>
            <a:endParaRPr lang="en-US" altLang="zh-CN" sz="2000" b="1" i="0" dirty="0">
              <a:solidFill>
                <a:srgbClr val="FF0000"/>
              </a:solidFill>
              <a:latin typeface="宋体" panose="02010600030101010101" pitchFamily="2" charset="-122"/>
              <a:ea typeface="宋体" pitchFamily="2" charset="-122"/>
            </a:endParaRPr>
          </a:p>
          <a:p>
            <a:pPr fontAlgn="base">
              <a:lnSpc>
                <a:spcPct val="150000"/>
              </a:lnSpc>
            </a:pPr>
            <a:r>
              <a:rPr lang="zh-CN" altLang="en-US" sz="2000" b="1" i="0" dirty="0">
                <a:solidFill>
                  <a:srgbClr val="002060"/>
                </a:solidFill>
                <a:latin typeface="宋体"/>
                <a:ea typeface="宋体"/>
              </a:rPr>
              <a:t>①</a:t>
            </a:r>
            <a:r>
              <a:rPr sz="2000" b="1" i="0" dirty="0" err="1">
                <a:solidFill>
                  <a:srgbClr val="002060"/>
                </a:solidFill>
                <a:latin typeface="宋体" panose="02010600030101010101" pitchFamily="2" charset="-122"/>
                <a:ea typeface="宋体" pitchFamily="2" charset="-122"/>
              </a:rPr>
              <a:t>政治军事功能第一，后延伸出财政功能</a:t>
            </a:r>
            <a:r>
              <a:rPr sz="2000" b="1" i="0" dirty="0">
                <a:solidFill>
                  <a:srgbClr val="002060"/>
                </a:solidFill>
                <a:latin typeface="宋体" panose="02010600030101010101" pitchFamily="2" charset="-122"/>
                <a:ea typeface="宋体" pitchFamily="2" charset="-122"/>
              </a:rPr>
              <a:t>；</a:t>
            </a:r>
            <a:endParaRPr lang="en-US" sz="2000" b="1" i="0" dirty="0">
              <a:solidFill>
                <a:srgbClr val="002060"/>
              </a:solidFill>
              <a:latin typeface="宋体" panose="02010600030101010101" pitchFamily="2" charset="-122"/>
              <a:ea typeface="宋体" pitchFamily="2" charset="-122"/>
            </a:endParaRPr>
          </a:p>
          <a:p>
            <a:pPr fontAlgn="base">
              <a:lnSpc>
                <a:spcPct val="150000"/>
              </a:lnSpc>
            </a:pPr>
            <a:r>
              <a:rPr lang="zh-CN" altLang="en-US" sz="2000" b="1" dirty="0">
                <a:solidFill>
                  <a:srgbClr val="002060"/>
                </a:solidFill>
                <a:latin typeface="宋体"/>
                <a:ea typeface="宋体"/>
              </a:rPr>
              <a:t>②</a:t>
            </a:r>
            <a:r>
              <a:rPr sz="2000" b="1" i="0" dirty="0" err="1">
                <a:solidFill>
                  <a:srgbClr val="002060"/>
                </a:solidFill>
                <a:latin typeface="宋体" panose="02010600030101010101" pitchFamily="2" charset="-122"/>
                <a:ea typeface="宋体" pitchFamily="2" charset="-122"/>
              </a:rPr>
              <a:t>属于通过税</a:t>
            </a:r>
            <a:r>
              <a:rPr sz="2000" b="1" i="0" dirty="0">
                <a:solidFill>
                  <a:srgbClr val="002060"/>
                </a:solidFill>
                <a:latin typeface="宋体" panose="02010600030101010101" pitchFamily="2" charset="-122"/>
                <a:ea typeface="宋体" pitchFamily="2" charset="-122"/>
              </a:rPr>
              <a:t>；</a:t>
            </a:r>
            <a:endParaRPr lang="en-US" sz="2000" b="1" i="0" dirty="0">
              <a:solidFill>
                <a:srgbClr val="002060"/>
              </a:solidFill>
              <a:latin typeface="宋体" panose="02010600030101010101" pitchFamily="2" charset="-122"/>
              <a:ea typeface="宋体" pitchFamily="2" charset="-122"/>
            </a:endParaRPr>
          </a:p>
          <a:p>
            <a:pPr fontAlgn="base">
              <a:lnSpc>
                <a:spcPct val="150000"/>
              </a:lnSpc>
            </a:pPr>
            <a:r>
              <a:rPr lang="zh-CN" altLang="en-US" sz="2000" b="1" dirty="0">
                <a:solidFill>
                  <a:srgbClr val="002060"/>
                </a:solidFill>
                <a:latin typeface="宋体"/>
                <a:ea typeface="宋体"/>
              </a:rPr>
              <a:t>③</a:t>
            </a:r>
            <a:r>
              <a:rPr sz="2000" b="1" i="0" dirty="0" err="1">
                <a:solidFill>
                  <a:srgbClr val="002060"/>
                </a:solidFill>
                <a:latin typeface="宋体" panose="02010600030101010101" pitchFamily="2" charset="-122"/>
                <a:ea typeface="宋体" pitchFamily="2" charset="-122"/>
              </a:rPr>
              <a:t>国内税和国境税并存</a:t>
            </a:r>
            <a:r>
              <a:rPr sz="2000" b="1" i="0" dirty="0">
                <a:solidFill>
                  <a:srgbClr val="002060"/>
                </a:solidFill>
                <a:latin typeface="宋体" panose="02010600030101010101" pitchFamily="2" charset="-122"/>
                <a:ea typeface="宋体" pitchFamily="2" charset="-122"/>
              </a:rPr>
              <a:t>；</a:t>
            </a:r>
            <a:endParaRPr lang="en-US" sz="2000" b="1" i="0" dirty="0">
              <a:solidFill>
                <a:srgbClr val="002060"/>
              </a:solidFill>
              <a:latin typeface="宋体" panose="02010600030101010101" pitchFamily="2" charset="-122"/>
              <a:ea typeface="宋体" pitchFamily="2" charset="-122"/>
            </a:endParaRPr>
          </a:p>
          <a:p>
            <a:pPr fontAlgn="base">
              <a:lnSpc>
                <a:spcPct val="150000"/>
              </a:lnSpc>
            </a:pPr>
            <a:r>
              <a:rPr lang="zh-CN" altLang="en-US" sz="2000" b="1" i="0" dirty="0">
                <a:solidFill>
                  <a:srgbClr val="002060"/>
                </a:solidFill>
                <a:latin typeface="宋体"/>
                <a:ea typeface="宋体"/>
              </a:rPr>
              <a:t>④</a:t>
            </a:r>
            <a:r>
              <a:rPr sz="2000" b="1" i="0" dirty="0" err="1">
                <a:solidFill>
                  <a:srgbClr val="002060"/>
                </a:solidFill>
                <a:latin typeface="宋体" panose="02010600030101010101" pitchFamily="2" charset="-122"/>
                <a:ea typeface="宋体" pitchFamily="2" charset="-122"/>
              </a:rPr>
              <a:t>中国有完全的关税自主权</a:t>
            </a:r>
            <a:r>
              <a:rPr sz="2000" b="1" i="0" dirty="0">
                <a:solidFill>
                  <a:srgbClr val="002060"/>
                </a:solidFill>
                <a:latin typeface="宋体" panose="02010600030101010101" pitchFamily="2" charset="-122"/>
                <a:ea typeface="宋体" pitchFamily="2" charset="-122"/>
              </a:rPr>
              <a:t>。</a:t>
            </a:r>
            <a:endParaRPr lang="ko-KR" altLang="en-US" sz="2000" b="1" i="0" dirty="0">
              <a:solidFill>
                <a:srgbClr val="002060"/>
              </a:solidFill>
              <a:latin typeface="宋体" panose="02010600030101010101" pitchFamily="2" charset="-122"/>
            </a:endParaRPr>
          </a:p>
        </p:txBody>
      </p:sp>
      <p:sp>
        <p:nvSpPr>
          <p:cNvPr id="8" name="TextBox 7"/>
          <p:cNvSpPr txBox="1"/>
          <p:nvPr/>
        </p:nvSpPr>
        <p:spPr>
          <a:xfrm>
            <a:off x="173865" y="2274746"/>
            <a:ext cx="5119352" cy="943528"/>
          </a:xfrm>
          <a:prstGeom prst="rect">
            <a:avLst/>
          </a:prstGeom>
          <a:noFill/>
        </p:spPr>
        <p:txBody>
          <a:bodyPr wrap="square" rtlCol="0">
            <a:spAutoFit/>
          </a:bodyPr>
          <a:lstStyle/>
          <a:p>
            <a:pPr>
              <a:lnSpc>
                <a:spcPct val="150000"/>
              </a:lnSpc>
            </a:pPr>
            <a:r>
              <a:rPr lang="zh-CN" altLang="en-US" sz="2000" b="1" dirty="0">
                <a:solidFill>
                  <a:srgbClr val="FF0000"/>
                </a:solidFill>
                <a:latin typeface="宋体" pitchFamily="2" charset="-122"/>
                <a:ea typeface="宋体" pitchFamily="2" charset="-122"/>
              </a:rPr>
              <a:t>（</a:t>
            </a:r>
            <a:r>
              <a:rPr lang="en-US" altLang="zh-CN" sz="2000" b="1" dirty="0">
                <a:solidFill>
                  <a:srgbClr val="FF0000"/>
                </a:solidFill>
                <a:latin typeface="宋体" pitchFamily="2" charset="-122"/>
                <a:ea typeface="宋体" pitchFamily="2" charset="-122"/>
              </a:rPr>
              <a:t>1</a:t>
            </a:r>
            <a:r>
              <a:rPr lang="zh-CN" altLang="en-US" sz="2000" b="1" dirty="0">
                <a:solidFill>
                  <a:srgbClr val="FF0000"/>
                </a:solidFill>
                <a:latin typeface="宋体" pitchFamily="2" charset="-122"/>
                <a:ea typeface="宋体" pitchFamily="2" charset="-122"/>
              </a:rPr>
              <a:t>）起源：</a:t>
            </a:r>
            <a:r>
              <a:rPr lang="zh-CN" altLang="en-US" sz="2000" b="1" dirty="0">
                <a:solidFill>
                  <a:srgbClr val="002060"/>
                </a:solidFill>
                <a:latin typeface="宋体" pitchFamily="2" charset="-122"/>
                <a:ea typeface="宋体" pitchFamily="2" charset="-122"/>
              </a:rPr>
              <a:t>最早出现在西周时期，当时货物通过边境的“关卡”就要被征税。</a:t>
            </a:r>
          </a:p>
        </p:txBody>
      </p:sp>
    </p:spTree>
    <p:extLst>
      <p:ext uri="{BB962C8B-B14F-4D97-AF65-F5344CB8AC3E}">
        <p14:creationId xmlns:p14="http://schemas.microsoft.com/office/powerpoint/2010/main" val="102918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直接连接符 1"/>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34290" y="154546"/>
            <a:ext cx="8002127" cy="584775"/>
          </a:xfrm>
          <a:prstGeom prst="rect">
            <a:avLst/>
          </a:prstGeom>
          <a:noFill/>
        </p:spPr>
        <p:txBody>
          <a:bodyPr wrap="square" rtlCol="0">
            <a:spAutoFit/>
          </a:bodyPr>
          <a:lstStyle/>
          <a:p>
            <a:r>
              <a:rPr lang="zh-CN" altLang="en-US" sz="3200" b="1" dirty="0">
                <a:solidFill>
                  <a:srgbClr val="FF0000"/>
                </a:solidFill>
                <a:latin typeface="方正姚体" pitchFamily="2" charset="-122"/>
                <a:ea typeface="方正姚体" pitchFamily="2" charset="-122"/>
              </a:rPr>
              <a:t>二、关税与个人所得税制度的起源与演变</a:t>
            </a:r>
          </a:p>
        </p:txBody>
      </p:sp>
      <p:sp>
        <p:nvSpPr>
          <p:cNvPr id="5" name="TextBox 4"/>
          <p:cNvSpPr txBox="1"/>
          <p:nvPr/>
        </p:nvSpPr>
        <p:spPr>
          <a:xfrm>
            <a:off x="34290" y="991673"/>
            <a:ext cx="5078623" cy="523220"/>
          </a:xfrm>
          <a:prstGeom prst="rect">
            <a:avLst/>
          </a:prstGeom>
          <a:noFill/>
        </p:spPr>
        <p:txBody>
          <a:bodyPr wrap="square" rtlCol="0">
            <a:spAutoFit/>
          </a:bodyPr>
          <a:lstStyle/>
          <a:p>
            <a:r>
              <a:rPr lang="zh-CN" altLang="en-US" sz="2800" b="1" dirty="0">
                <a:solidFill>
                  <a:srgbClr val="FF0000"/>
                </a:solidFill>
                <a:latin typeface="方正姚体" pitchFamily="2" charset="-122"/>
                <a:ea typeface="方正姚体" pitchFamily="2" charset="-122"/>
              </a:rPr>
              <a:t>（一）中国的关税制度</a:t>
            </a:r>
          </a:p>
        </p:txBody>
      </p:sp>
      <p:sp>
        <p:nvSpPr>
          <p:cNvPr id="6" name="文本框 3"/>
          <p:cNvSpPr txBox="1"/>
          <p:nvPr/>
        </p:nvSpPr>
        <p:spPr>
          <a:xfrm>
            <a:off x="34290" y="1624697"/>
            <a:ext cx="5258927" cy="523240"/>
          </a:xfrm>
          <a:prstGeom prst="rect">
            <a:avLst/>
          </a:prstGeom>
          <a:noFill/>
          <a:ln w="19050">
            <a:noFill/>
          </a:ln>
        </p:spPr>
        <p:txBody>
          <a:bodyPr vert="horz" wrap="square" lIns="89535" tIns="46355" rIns="89535" bIns="46355" numCol="1" anchor="t">
            <a:spAutoFit/>
          </a:bodyPr>
          <a:lstStyle/>
          <a:p>
            <a:pPr marL="0" indent="0" algn="l" defTabSz="914400" eaLnBrk="1" fontAlgn="base" latinLnBrk="0" hangingPunct="1">
              <a:lnSpc>
                <a:spcPct val="100000"/>
              </a:lnSpc>
              <a:spcBef>
                <a:spcPts val="0"/>
              </a:spcBef>
              <a:spcAft>
                <a:spcPts val="0"/>
              </a:spcAft>
              <a:buFontTx/>
              <a:buNone/>
            </a:pPr>
            <a:r>
              <a:rPr lang="en-US" sz="2800" b="1" i="0" dirty="0">
                <a:solidFill>
                  <a:srgbClr val="FF0000"/>
                </a:solidFill>
                <a:latin typeface="宋体" panose="02010600030101010101" pitchFamily="2" charset="-122"/>
                <a:ea typeface="宋体" pitchFamily="2" charset="-122"/>
                <a:cs typeface="宋体" panose="02010600030101010101" pitchFamily="2" charset="-122"/>
              </a:rPr>
              <a:t>3</a:t>
            </a:r>
            <a:r>
              <a:rPr sz="2800" b="1" i="0" dirty="0">
                <a:solidFill>
                  <a:srgbClr val="FF0000"/>
                </a:solidFill>
                <a:latin typeface="宋体" panose="02010600030101010101" pitchFamily="2" charset="-122"/>
                <a:ea typeface="宋体" pitchFamily="2" charset="-122"/>
                <a:cs typeface="宋体" panose="02010600030101010101" pitchFamily="2" charset="-122"/>
              </a:rPr>
              <a:t>、古代关税的</a:t>
            </a:r>
            <a:r>
              <a:rPr lang="zh-CN" sz="2800" b="1" i="0" dirty="0">
                <a:solidFill>
                  <a:srgbClr val="FF0000"/>
                </a:solidFill>
                <a:latin typeface="宋体" panose="02010600030101010101" pitchFamily="2" charset="-122"/>
                <a:ea typeface="宋体" pitchFamily="2" charset="-122"/>
                <a:cs typeface="宋体" panose="02010600030101010101" pitchFamily="2" charset="-122"/>
              </a:rPr>
              <a:t>出现和发展演变</a:t>
            </a:r>
          </a:p>
        </p:txBody>
      </p:sp>
      <p:sp>
        <p:nvSpPr>
          <p:cNvPr id="7" name="文本框 99"/>
          <p:cNvSpPr txBox="1"/>
          <p:nvPr/>
        </p:nvSpPr>
        <p:spPr>
          <a:xfrm>
            <a:off x="782530" y="2388002"/>
            <a:ext cx="10550878" cy="3970318"/>
          </a:xfrm>
          <a:prstGeom prst="rect">
            <a:avLst/>
          </a:prstGeom>
          <a:noFill/>
          <a:ln w="9525">
            <a:noFill/>
          </a:ln>
        </p:spPr>
        <p:txBody>
          <a:bodyPr wrap="square">
            <a:spAutoFit/>
          </a:bodyPr>
          <a:lstStyle/>
          <a:p>
            <a:pPr>
              <a:lnSpc>
                <a:spcPct val="150000"/>
              </a:lnSpc>
            </a:pPr>
            <a:r>
              <a:rPr lang="zh-CN" altLang="en-US" sz="2400" b="1" dirty="0">
                <a:solidFill>
                  <a:srgbClr val="002060"/>
                </a:solidFill>
                <a:ea typeface="宋体" panose="02010600030101010101" pitchFamily="2" charset="-122"/>
              </a:rPr>
              <a:t>（</a:t>
            </a:r>
            <a:r>
              <a:rPr lang="en-US" altLang="zh-CN" sz="2400" b="1" dirty="0">
                <a:solidFill>
                  <a:srgbClr val="002060"/>
                </a:solidFill>
                <a:ea typeface="宋体" panose="02010600030101010101" pitchFamily="2" charset="-122"/>
              </a:rPr>
              <a:t>1</a:t>
            </a:r>
            <a:r>
              <a:rPr lang="zh-CN" altLang="en-US" sz="2400" b="1" dirty="0">
                <a:solidFill>
                  <a:srgbClr val="002060"/>
                </a:solidFill>
                <a:ea typeface="宋体" panose="02010600030101010101" pitchFamily="2" charset="-122"/>
              </a:rPr>
              <a:t>）</a:t>
            </a:r>
            <a:r>
              <a:rPr lang="zh-CN" sz="2400" b="1" dirty="0">
                <a:solidFill>
                  <a:srgbClr val="002060"/>
                </a:solidFill>
                <a:ea typeface="宋体" panose="02010600030101010101" pitchFamily="2" charset="-122"/>
              </a:rPr>
              <a:t>出现：西周时期，货物通过边境的“关卡”就要被征税。</a:t>
            </a:r>
          </a:p>
          <a:p>
            <a:pPr>
              <a:lnSpc>
                <a:spcPct val="150000"/>
              </a:lnSpc>
            </a:pPr>
            <a:r>
              <a:rPr lang="zh-CN" altLang="en-US" sz="2400" b="1" dirty="0">
                <a:solidFill>
                  <a:srgbClr val="002060"/>
                </a:solidFill>
                <a:latin typeface="宋体" pitchFamily="2" charset="-122"/>
                <a:ea typeface="宋体" pitchFamily="2" charset="-122"/>
                <a:sym typeface="+mn-ea"/>
              </a:rPr>
              <a:t>（</a:t>
            </a:r>
            <a:r>
              <a:rPr lang="en-US" altLang="zh-CN" sz="2400" b="1" dirty="0">
                <a:solidFill>
                  <a:srgbClr val="002060"/>
                </a:solidFill>
                <a:latin typeface="宋体" pitchFamily="2" charset="-122"/>
                <a:ea typeface="宋体" pitchFamily="2" charset="-122"/>
                <a:sym typeface="+mn-ea"/>
              </a:rPr>
              <a:t>2</a:t>
            </a:r>
            <a:r>
              <a:rPr lang="zh-CN" altLang="en-US" sz="2400" b="1" dirty="0">
                <a:solidFill>
                  <a:srgbClr val="002060"/>
                </a:solidFill>
                <a:latin typeface="宋体" pitchFamily="2" charset="-122"/>
                <a:ea typeface="宋体" pitchFamily="2" charset="-122"/>
                <a:sym typeface="+mn-ea"/>
              </a:rPr>
              <a:t>）</a:t>
            </a:r>
            <a:r>
              <a:rPr lang="zh-CN" sz="2400" b="1" dirty="0">
                <a:solidFill>
                  <a:srgbClr val="002060"/>
                </a:solidFill>
                <a:latin typeface="宋体" pitchFamily="2" charset="-122"/>
                <a:ea typeface="宋体" pitchFamily="2" charset="-122"/>
              </a:rPr>
              <a:t>类</a:t>
            </a:r>
            <a:r>
              <a:rPr lang="zh-CN" sz="2400" b="1" dirty="0">
                <a:solidFill>
                  <a:srgbClr val="002060"/>
                </a:solidFill>
                <a:ea typeface="宋体" panose="02010600030101010101" pitchFamily="2" charset="-122"/>
              </a:rPr>
              <a:t>型：很长一段历史时期里，国内关税与国境关税并立。</a:t>
            </a:r>
          </a:p>
          <a:p>
            <a:pPr>
              <a:lnSpc>
                <a:spcPct val="150000"/>
              </a:lnSpc>
            </a:pPr>
            <a:r>
              <a:rPr lang="zh-CN" altLang="en-US" sz="2400" b="1" dirty="0">
                <a:solidFill>
                  <a:srgbClr val="002060"/>
                </a:solidFill>
                <a:latin typeface="宋体" pitchFamily="2" charset="-122"/>
                <a:ea typeface="宋体" pitchFamily="2" charset="-122"/>
                <a:sym typeface="+mn-ea"/>
              </a:rPr>
              <a:t>（</a:t>
            </a:r>
            <a:r>
              <a:rPr lang="en-US" altLang="zh-CN" sz="2400" b="1" dirty="0">
                <a:solidFill>
                  <a:srgbClr val="002060"/>
                </a:solidFill>
                <a:latin typeface="宋体" pitchFamily="2" charset="-122"/>
                <a:ea typeface="宋体" pitchFamily="2" charset="-122"/>
                <a:sym typeface="+mn-ea"/>
              </a:rPr>
              <a:t>3</a:t>
            </a:r>
            <a:r>
              <a:rPr lang="zh-CN" altLang="en-US" sz="2400" b="1" dirty="0">
                <a:solidFill>
                  <a:srgbClr val="002060"/>
                </a:solidFill>
                <a:latin typeface="宋体" pitchFamily="2" charset="-122"/>
                <a:ea typeface="宋体" pitchFamily="2" charset="-122"/>
                <a:sym typeface="+mn-ea"/>
              </a:rPr>
              <a:t>）</a:t>
            </a:r>
            <a:r>
              <a:rPr lang="zh-CN" sz="2400" b="1" dirty="0">
                <a:solidFill>
                  <a:srgbClr val="002060"/>
                </a:solidFill>
                <a:latin typeface="宋体" pitchFamily="2" charset="-122"/>
                <a:ea typeface="宋体" pitchFamily="2" charset="-122"/>
              </a:rPr>
              <a:t>演变：伴随近代国家的形成和国际贸易的发展，废止国内关税、单一征收国境关税成为主流，1937 年中国正式宣布废除国内关税，实行统一的国境关税。</a:t>
            </a:r>
          </a:p>
          <a:p>
            <a:pPr>
              <a:lnSpc>
                <a:spcPct val="150000"/>
              </a:lnSpc>
            </a:pPr>
            <a:r>
              <a:rPr lang="zh-CN" altLang="en-US" sz="2400" b="1" dirty="0">
                <a:solidFill>
                  <a:srgbClr val="002060"/>
                </a:solidFill>
                <a:latin typeface="宋体" pitchFamily="2" charset="-122"/>
                <a:ea typeface="宋体" pitchFamily="2" charset="-122"/>
                <a:sym typeface="+mn-ea"/>
              </a:rPr>
              <a:t>（</a:t>
            </a:r>
            <a:r>
              <a:rPr lang="en-US" altLang="zh-CN" sz="2400" b="1" dirty="0">
                <a:solidFill>
                  <a:srgbClr val="002060"/>
                </a:solidFill>
                <a:latin typeface="宋体" pitchFamily="2" charset="-122"/>
                <a:ea typeface="宋体" pitchFamily="2" charset="-122"/>
                <a:sym typeface="+mn-ea"/>
              </a:rPr>
              <a:t>4</a:t>
            </a:r>
            <a:r>
              <a:rPr lang="zh-CN" altLang="en-US" sz="2400" b="1" dirty="0">
                <a:solidFill>
                  <a:srgbClr val="002060"/>
                </a:solidFill>
                <a:latin typeface="宋体" pitchFamily="2" charset="-122"/>
                <a:ea typeface="宋体" pitchFamily="2" charset="-122"/>
                <a:sym typeface="+mn-ea"/>
              </a:rPr>
              <a:t>）</a:t>
            </a:r>
            <a:r>
              <a:rPr lang="zh-CN" sz="2400" b="1" dirty="0">
                <a:solidFill>
                  <a:srgbClr val="002060"/>
                </a:solidFill>
                <a:latin typeface="宋体" pitchFamily="2" charset="-122"/>
                <a:ea typeface="宋体" pitchFamily="2" charset="-122"/>
              </a:rPr>
              <a:t>地位：随</a:t>
            </a:r>
            <a:r>
              <a:rPr lang="zh-CN" sz="2400" b="1" dirty="0">
                <a:solidFill>
                  <a:srgbClr val="002060"/>
                </a:solidFill>
                <a:ea typeface="宋体" panose="02010600030101010101" pitchFamily="2" charset="-122"/>
              </a:rPr>
              <a:t>着国内关税的逐渐衰亡，国境关税在近代中国的重要性日趋突显。</a:t>
            </a:r>
            <a:endParaRPr lang="zh-CN" altLang="en-US" sz="2400" b="1" dirty="0">
              <a:solidFill>
                <a:srgbClr val="002060"/>
              </a:solidFill>
            </a:endParaRPr>
          </a:p>
        </p:txBody>
      </p:sp>
    </p:spTree>
    <p:extLst>
      <p:ext uri="{BB962C8B-B14F-4D97-AF65-F5344CB8AC3E}">
        <p14:creationId xmlns:p14="http://schemas.microsoft.com/office/powerpoint/2010/main" val="167025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http://img.mp.itc.cn/q_70,c_zoom,w_640/upload/20170805/9cedfd82d4e54f1da9b2bfdc384b04bb_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6" y="1094704"/>
            <a:ext cx="3502024" cy="510003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img.mp.itc.cn/q_70,c_zoom,w_640/upload/20170805/c235edadcd7149e1945ae9bec87b3877_t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3562" y="1094704"/>
            <a:ext cx="3048000" cy="51000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967470" y="1094704"/>
            <a:ext cx="5048519" cy="5078313"/>
          </a:xfrm>
          <a:prstGeom prst="rect">
            <a:avLst/>
          </a:prstGeom>
          <a:noFill/>
          <a:ln w="25400">
            <a:solidFill>
              <a:srgbClr val="00B050"/>
            </a:solidFill>
          </a:ln>
        </p:spPr>
        <p:txBody>
          <a:bodyPr wrap="square" rtlCol="0">
            <a:spAutoFit/>
          </a:bodyPr>
          <a:lstStyle/>
          <a:p>
            <a:pPr>
              <a:lnSpc>
                <a:spcPct val="150000"/>
              </a:lnSpc>
            </a:pPr>
            <a:r>
              <a:rPr lang="en-US" altLang="zh-CN" dirty="0"/>
              <a:t>       </a:t>
            </a:r>
            <a:r>
              <a:rPr lang="en-US" altLang="zh-CN" sz="2400" b="1" dirty="0">
                <a:solidFill>
                  <a:srgbClr val="002060"/>
                </a:solidFill>
                <a:latin typeface="宋体" pitchFamily="2" charset="-122"/>
                <a:ea typeface="宋体" pitchFamily="2" charset="-122"/>
              </a:rPr>
              <a:t>2000</a:t>
            </a:r>
            <a:r>
              <a:rPr lang="zh-CN" altLang="en-US" sz="2400" b="1" dirty="0">
                <a:solidFill>
                  <a:srgbClr val="002060"/>
                </a:solidFill>
                <a:latin typeface="宋体" pitchFamily="2" charset="-122"/>
                <a:ea typeface="宋体" pitchFamily="2" charset="-122"/>
              </a:rPr>
              <a:t>年，河南省尉氏县后大庄村元墓出土的纳粮彩绘壁画，形象地描绘了农民向封建政府纳粮的画面：仓房前一群农民肩负粮袋，准备将粮食入仓；右侧树荫下，一名身着红袍的官员坐在朱红色桌案后进行登记，案上摊着文书簿册。数千年来，农民为封建国家纳粮当差，承担义务，受尽剥削。</a:t>
            </a:r>
          </a:p>
        </p:txBody>
      </p:sp>
      <p:cxnSp>
        <p:nvCxnSpPr>
          <p:cNvPr id="17" name="直接连接符 16"/>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8" name="矩形 17"/>
          <p:cNvSpPr/>
          <p:nvPr/>
        </p:nvSpPr>
        <p:spPr>
          <a:xfrm>
            <a:off x="34290" y="204920"/>
            <a:ext cx="1832553" cy="584775"/>
          </a:xfrm>
          <a:prstGeom prst="rect">
            <a:avLst/>
          </a:prstGeom>
        </p:spPr>
        <p:txBody>
          <a:bodyPr wrap="none">
            <a:spAutoFit/>
          </a:bodyPr>
          <a:lstStyle/>
          <a:p>
            <a:r>
              <a:rPr lang="zh-CN" altLang="en-US" sz="3200" b="1" dirty="0">
                <a:solidFill>
                  <a:srgbClr val="FF0000"/>
                </a:solidFill>
                <a:latin typeface="方正姚体" pitchFamily="2" charset="-122"/>
                <a:ea typeface="方正姚体" pitchFamily="2" charset="-122"/>
              </a:rPr>
              <a:t>引言分析</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0" name="直接连接符 9"/>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34290" y="154546"/>
            <a:ext cx="8002127" cy="584775"/>
          </a:xfrm>
          <a:prstGeom prst="rect">
            <a:avLst/>
          </a:prstGeom>
          <a:noFill/>
        </p:spPr>
        <p:txBody>
          <a:bodyPr wrap="square" rtlCol="0">
            <a:spAutoFit/>
          </a:bodyPr>
          <a:lstStyle/>
          <a:p>
            <a:r>
              <a:rPr lang="zh-CN" altLang="en-US" sz="3200" b="1" dirty="0">
                <a:solidFill>
                  <a:srgbClr val="FF0000"/>
                </a:solidFill>
                <a:latin typeface="方正姚体" pitchFamily="2" charset="-122"/>
                <a:ea typeface="方正姚体" pitchFamily="2" charset="-122"/>
              </a:rPr>
              <a:t>二、关税与个人所得税制度的起源与演变</a:t>
            </a:r>
          </a:p>
        </p:txBody>
      </p:sp>
      <p:sp>
        <p:nvSpPr>
          <p:cNvPr id="12" name="文本框 99"/>
          <p:cNvSpPr txBox="1"/>
          <p:nvPr/>
        </p:nvSpPr>
        <p:spPr>
          <a:xfrm>
            <a:off x="305775" y="2196824"/>
            <a:ext cx="7910947" cy="3251852"/>
          </a:xfrm>
          <a:prstGeom prst="rect">
            <a:avLst/>
          </a:prstGeom>
          <a:noFill/>
          <a:ln w="9525">
            <a:noFill/>
          </a:ln>
        </p:spPr>
        <p:txBody>
          <a:bodyPr wrap="square">
            <a:spAutoFit/>
          </a:bodyPr>
          <a:lstStyle/>
          <a:p>
            <a:pPr>
              <a:lnSpc>
                <a:spcPct val="150000"/>
              </a:lnSpc>
            </a:pPr>
            <a:r>
              <a:rPr lang="zh-CN" sz="2000" b="1" dirty="0">
                <a:solidFill>
                  <a:srgbClr val="002060"/>
                </a:solidFill>
                <a:latin typeface="宋体" pitchFamily="2" charset="-122"/>
                <a:ea typeface="宋体" pitchFamily="2" charset="-122"/>
              </a:rPr>
              <a:t>①起始：鸦片战争以前，中国享有完全的关税自主权；鸦片战争后，中国开始丧失关税自主权。</a:t>
            </a:r>
          </a:p>
          <a:p>
            <a:pPr>
              <a:lnSpc>
                <a:spcPct val="150000"/>
              </a:lnSpc>
            </a:pPr>
            <a:r>
              <a:rPr lang="zh-CN" sz="2000" b="1" dirty="0">
                <a:solidFill>
                  <a:srgbClr val="002060"/>
                </a:solidFill>
                <a:latin typeface="宋体" pitchFamily="2" charset="-122"/>
                <a:ea typeface="宋体" pitchFamily="2" charset="-122"/>
              </a:rPr>
              <a:t>②协定关税：《南京条约》规定英国商人“应纳进口出口货税饷费，均宜秉公议定则例”，此后的中美《望厦条约》、中法《黄埔条约》等不平等条约进一步强化了西方列强的协定关税权，根据这些条约和片面最惠国待遇规定，中国失去了自主调整税率的权力。</a:t>
            </a:r>
          </a:p>
          <a:p>
            <a:pPr>
              <a:lnSpc>
                <a:spcPct val="150000"/>
              </a:lnSpc>
            </a:pPr>
            <a:r>
              <a:rPr lang="zh-CN" sz="2000" b="1" dirty="0">
                <a:solidFill>
                  <a:srgbClr val="002060"/>
                </a:solidFill>
                <a:latin typeface="宋体" pitchFamily="2" charset="-122"/>
                <a:ea typeface="宋体" pitchFamily="2" charset="-122"/>
              </a:rPr>
              <a:t>③海关税务司：掌管中国国境关税的海关大权长期把持在列强手中。</a:t>
            </a:r>
            <a:endParaRPr lang="zh-CN" altLang="en-US" sz="2000" b="1" dirty="0">
              <a:solidFill>
                <a:srgbClr val="002060"/>
              </a:solidFill>
              <a:latin typeface="宋体" pitchFamily="2" charset="-122"/>
              <a:ea typeface="宋体" pitchFamily="2" charset="-122"/>
            </a:endParaRPr>
          </a:p>
        </p:txBody>
      </p:sp>
      <p:sp>
        <p:nvSpPr>
          <p:cNvPr id="13" name="TextBox 12"/>
          <p:cNvSpPr txBox="1"/>
          <p:nvPr/>
        </p:nvSpPr>
        <p:spPr>
          <a:xfrm>
            <a:off x="34290" y="991673"/>
            <a:ext cx="5078623" cy="523220"/>
          </a:xfrm>
          <a:prstGeom prst="rect">
            <a:avLst/>
          </a:prstGeom>
          <a:noFill/>
        </p:spPr>
        <p:txBody>
          <a:bodyPr wrap="square" rtlCol="0">
            <a:spAutoFit/>
          </a:bodyPr>
          <a:lstStyle/>
          <a:p>
            <a:r>
              <a:rPr lang="zh-CN" altLang="en-US" sz="2800" b="1" dirty="0">
                <a:solidFill>
                  <a:srgbClr val="FF0000"/>
                </a:solidFill>
                <a:latin typeface="方正姚体" pitchFamily="2" charset="-122"/>
                <a:ea typeface="方正姚体" pitchFamily="2" charset="-122"/>
              </a:rPr>
              <a:t>（一）中国的关税制度</a:t>
            </a:r>
          </a:p>
        </p:txBody>
      </p:sp>
      <p:sp>
        <p:nvSpPr>
          <p:cNvPr id="14" name="文本框 3"/>
          <p:cNvSpPr txBox="1"/>
          <p:nvPr/>
        </p:nvSpPr>
        <p:spPr>
          <a:xfrm>
            <a:off x="34290" y="1624697"/>
            <a:ext cx="7538487" cy="524503"/>
          </a:xfrm>
          <a:prstGeom prst="rect">
            <a:avLst/>
          </a:prstGeom>
          <a:noFill/>
          <a:ln w="19050">
            <a:noFill/>
          </a:ln>
        </p:spPr>
        <p:txBody>
          <a:bodyPr vert="horz" wrap="square" lIns="89535" tIns="46355" rIns="89535" bIns="46355" numCol="1" anchor="t">
            <a:spAutoFit/>
          </a:bodyPr>
          <a:lstStyle/>
          <a:p>
            <a:pPr marL="0" indent="0" algn="l" defTabSz="914400" eaLnBrk="1" fontAlgn="base" latinLnBrk="0" hangingPunct="1">
              <a:lnSpc>
                <a:spcPct val="100000"/>
              </a:lnSpc>
              <a:spcBef>
                <a:spcPts val="0"/>
              </a:spcBef>
              <a:spcAft>
                <a:spcPts val="0"/>
              </a:spcAft>
              <a:buFontTx/>
              <a:buNone/>
            </a:pPr>
            <a:r>
              <a:rPr lang="en-US" sz="2800" b="1" i="0" dirty="0">
                <a:solidFill>
                  <a:srgbClr val="FF0000"/>
                </a:solidFill>
                <a:latin typeface="宋体" panose="02010600030101010101" pitchFamily="2" charset="-122"/>
                <a:ea typeface="宋体" pitchFamily="2" charset="-122"/>
                <a:cs typeface="宋体" panose="02010600030101010101" pitchFamily="2" charset="-122"/>
              </a:rPr>
              <a:t>4</a:t>
            </a:r>
            <a:r>
              <a:rPr sz="2800" b="1" i="0" dirty="0">
                <a:solidFill>
                  <a:srgbClr val="FF0000"/>
                </a:solidFill>
                <a:latin typeface="宋体" panose="02010600030101010101" pitchFamily="2" charset="-122"/>
                <a:ea typeface="宋体" pitchFamily="2" charset="-122"/>
                <a:cs typeface="宋体" panose="02010600030101010101" pitchFamily="2" charset="-122"/>
              </a:rPr>
              <a:t>、</a:t>
            </a:r>
            <a:r>
              <a:rPr lang="zh-CN" altLang="en-US" sz="2800" b="1" i="0" dirty="0">
                <a:solidFill>
                  <a:srgbClr val="FF0000"/>
                </a:solidFill>
                <a:latin typeface="宋体" panose="02010600030101010101" pitchFamily="2" charset="-122"/>
                <a:ea typeface="宋体" pitchFamily="2" charset="-122"/>
                <a:cs typeface="宋体" panose="02010600030101010101" pitchFamily="2" charset="-122"/>
              </a:rPr>
              <a:t>中国</a:t>
            </a:r>
            <a:r>
              <a:rPr lang="zh-CN" altLang="en-US" sz="2800" b="1" dirty="0">
                <a:solidFill>
                  <a:srgbClr val="FF0000"/>
                </a:solidFill>
                <a:latin typeface="宋体" panose="02010600030101010101" pitchFamily="2" charset="-122"/>
                <a:ea typeface="宋体" pitchFamily="2" charset="-122"/>
                <a:cs typeface="宋体" panose="02010600030101010101" pitchFamily="2" charset="-122"/>
              </a:rPr>
              <a:t>近</a:t>
            </a:r>
            <a:r>
              <a:rPr sz="2800" b="1" i="0" dirty="0" err="1">
                <a:solidFill>
                  <a:srgbClr val="FF0000"/>
                </a:solidFill>
                <a:latin typeface="宋体" panose="02010600030101010101" pitchFamily="2" charset="-122"/>
                <a:ea typeface="宋体" pitchFamily="2" charset="-122"/>
                <a:cs typeface="宋体" panose="02010600030101010101" pitchFamily="2" charset="-122"/>
              </a:rPr>
              <a:t>代关税</a:t>
            </a:r>
            <a:r>
              <a:rPr lang="zh-CN" altLang="en-US" sz="2800" b="1" i="0" dirty="0">
                <a:solidFill>
                  <a:srgbClr val="FF0000"/>
                </a:solidFill>
                <a:latin typeface="宋体" panose="02010600030101010101" pitchFamily="2" charset="-122"/>
                <a:ea typeface="宋体" pitchFamily="2" charset="-122"/>
                <a:cs typeface="宋体" panose="02010600030101010101" pitchFamily="2" charset="-122"/>
              </a:rPr>
              <a:t>自主权</a:t>
            </a:r>
            <a:r>
              <a:rPr sz="2800" b="1" i="0" dirty="0">
                <a:solidFill>
                  <a:srgbClr val="FF0000"/>
                </a:solidFill>
                <a:latin typeface="宋体" panose="02010600030101010101" pitchFamily="2" charset="-122"/>
                <a:ea typeface="宋体" pitchFamily="2" charset="-122"/>
                <a:cs typeface="宋体" panose="02010600030101010101" pitchFamily="2" charset="-122"/>
              </a:rPr>
              <a:t>的</a:t>
            </a:r>
            <a:r>
              <a:rPr lang="zh-CN" altLang="en-US" sz="2800" b="1" i="0" dirty="0">
                <a:solidFill>
                  <a:srgbClr val="FF0000"/>
                </a:solidFill>
                <a:latin typeface="宋体" panose="02010600030101010101" pitchFamily="2" charset="-122"/>
                <a:ea typeface="宋体" pitchFamily="2" charset="-122"/>
                <a:cs typeface="宋体" panose="02010600030101010101" pitchFamily="2" charset="-122"/>
              </a:rPr>
              <a:t>丧失</a:t>
            </a:r>
            <a:endParaRPr lang="zh-CN" sz="2800" b="1" i="0" dirty="0">
              <a:solidFill>
                <a:srgbClr val="FF0000"/>
              </a:solidFill>
              <a:latin typeface="宋体" panose="02010600030101010101" pitchFamily="2" charset="-122"/>
              <a:ea typeface="宋体" pitchFamily="2" charset="-122"/>
              <a:cs typeface="宋体" panose="02010600030101010101" pitchFamily="2" charset="-122"/>
            </a:endParaRPr>
          </a:p>
        </p:txBody>
      </p:sp>
      <p:pic>
        <p:nvPicPr>
          <p:cNvPr id="15" name="图片 14"/>
          <p:cNvPicPr>
            <a:picLocks noChangeAspect="1"/>
          </p:cNvPicPr>
          <p:nvPr/>
        </p:nvPicPr>
        <p:blipFill>
          <a:blip r:embed="rId4"/>
          <a:stretch>
            <a:fillRect/>
          </a:stretch>
        </p:blipFill>
        <p:spPr>
          <a:xfrm>
            <a:off x="9300425" y="1101152"/>
            <a:ext cx="2552700" cy="3616325"/>
          </a:xfrm>
          <a:prstGeom prst="rect">
            <a:avLst/>
          </a:prstGeom>
        </p:spPr>
      </p:pic>
      <p:sp>
        <p:nvSpPr>
          <p:cNvPr id="16" name="文本框 7"/>
          <p:cNvSpPr txBox="1"/>
          <p:nvPr/>
        </p:nvSpPr>
        <p:spPr>
          <a:xfrm>
            <a:off x="9313125" y="4962433"/>
            <a:ext cx="2540000" cy="646331"/>
          </a:xfrm>
          <a:prstGeom prst="rect">
            <a:avLst/>
          </a:prstGeom>
          <a:noFill/>
        </p:spPr>
        <p:txBody>
          <a:bodyPr wrap="square" rtlCol="0" anchor="t">
            <a:spAutoFit/>
          </a:bodyPr>
          <a:lstStyle/>
          <a:p>
            <a:r>
              <a:rPr lang="zh-CN" altLang="en-US" b="1" dirty="0">
                <a:solidFill>
                  <a:srgbClr val="002060"/>
                </a:solidFill>
                <a:latin typeface="宋体" pitchFamily="2" charset="-122"/>
                <a:ea typeface="宋体" pitchFamily="2" charset="-122"/>
              </a:rPr>
              <a:t>1861年-1911年任中国海关总税务司</a:t>
            </a:r>
          </a:p>
        </p:txBody>
      </p:sp>
      <p:sp>
        <p:nvSpPr>
          <p:cNvPr id="17" name="文本框 8"/>
          <p:cNvSpPr txBox="1"/>
          <p:nvPr/>
        </p:nvSpPr>
        <p:spPr>
          <a:xfrm>
            <a:off x="154618" y="5608765"/>
            <a:ext cx="9002395" cy="1015663"/>
          </a:xfrm>
          <a:prstGeom prst="rect">
            <a:avLst/>
          </a:prstGeom>
          <a:solidFill>
            <a:schemeClr val="accent2">
              <a:lumMod val="20000"/>
              <a:lumOff val="80000"/>
            </a:schemeClr>
          </a:solidFill>
        </p:spPr>
        <p:txBody>
          <a:bodyPr wrap="square" rtlCol="0" anchor="t">
            <a:spAutoFit/>
          </a:bodyPr>
          <a:lstStyle/>
          <a:p>
            <a:r>
              <a:rPr lang="zh-CN" altLang="en-US" sz="2000" b="1" dirty="0">
                <a:solidFill>
                  <a:srgbClr val="002060"/>
                </a:solidFill>
                <a:latin typeface="宋体" pitchFamily="2" charset="-122"/>
                <a:ea typeface="宋体" pitchFamily="2" charset="-122"/>
              </a:rPr>
              <a:t>赫德曾担任晚清海关总税务司达半个世纪之久，代表列强把持我国海关大权，在任内创建了税收、统计、浚港、检疫等一整套严格的海关管理制度和现代邮政系统。</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00" name="文本框 32"/>
          <p:cNvSpPr txBox="1"/>
          <p:nvPr/>
        </p:nvSpPr>
        <p:spPr>
          <a:xfrm>
            <a:off x="9144000" y="4098925"/>
            <a:ext cx="3100917" cy="1384300"/>
          </a:xfrm>
          <a:prstGeom prst="rect">
            <a:avLst/>
          </a:prstGeom>
          <a:noFill/>
          <a:ln w="9525">
            <a:noFill/>
          </a:ln>
        </p:spPr>
        <p:txBody>
          <a:bodyPr lIns="91432" tIns="45718" rIns="91432" bIns="45718">
            <a:spAutoFit/>
          </a:bodyPr>
          <a:lstStyle/>
          <a:p>
            <a:pPr algn="ctr" eaLnBrk="0" hangingPunct="0"/>
            <a:endParaRPr lang="en-US" altLang="zh-CN" sz="2800" dirty="0">
              <a:solidFill>
                <a:srgbClr val="000000"/>
              </a:solidFill>
              <a:latin typeface="华文中宋" panose="02010600040101010101" pitchFamily="2" charset="-122"/>
              <a:ea typeface="华文中宋" panose="02010600040101010101" pitchFamily="2" charset="-122"/>
            </a:endParaRPr>
          </a:p>
          <a:p>
            <a:pPr algn="ctr" eaLnBrk="0" hangingPunct="0"/>
            <a:endParaRPr lang="en-US" altLang="zh-CN" sz="2800" dirty="0">
              <a:solidFill>
                <a:srgbClr val="000000"/>
              </a:solidFill>
              <a:latin typeface="华文中宋" panose="02010600040101010101" pitchFamily="2" charset="-122"/>
              <a:ea typeface="华文中宋" panose="02010600040101010101" pitchFamily="2" charset="-122"/>
            </a:endParaRPr>
          </a:p>
          <a:p>
            <a:pPr algn="ctr" eaLnBrk="0" hangingPunct="0"/>
            <a:endParaRPr lang="zh-CN" altLang="en-US" sz="2800" dirty="0">
              <a:solidFill>
                <a:srgbClr val="000000"/>
              </a:solidFill>
              <a:latin typeface="华文中宋" panose="02010600040101010101" pitchFamily="2" charset="-122"/>
              <a:ea typeface="华文中宋" panose="02010600040101010101" pitchFamily="2" charset="-122"/>
            </a:endParaRPr>
          </a:p>
        </p:txBody>
      </p:sp>
      <p:sp>
        <p:nvSpPr>
          <p:cNvPr id="58376" name="文本框 99"/>
          <p:cNvSpPr txBox="1"/>
          <p:nvPr/>
        </p:nvSpPr>
        <p:spPr>
          <a:xfrm>
            <a:off x="390313" y="1027377"/>
            <a:ext cx="11705167" cy="3323987"/>
          </a:xfrm>
          <a:prstGeom prst="rect">
            <a:avLst/>
          </a:prstGeom>
          <a:noFill/>
          <a:ln w="25400">
            <a:solidFill>
              <a:srgbClr val="00B050"/>
            </a:solidFill>
          </a:ln>
        </p:spPr>
        <p:txBody>
          <a:bodyPr wrap="square" anchor="t">
            <a:spAutoFit/>
          </a:bodyPr>
          <a:lstStyle/>
          <a:p>
            <a:pPr algn="just">
              <a:lnSpc>
                <a:spcPct val="150000"/>
              </a:lnSpc>
            </a:pPr>
            <a:r>
              <a:rPr lang="zh-CN" altLang="zh-CN" sz="2000" b="1" dirty="0">
                <a:solidFill>
                  <a:srgbClr val="002060"/>
                </a:solidFill>
                <a:uFillTx/>
                <a:latin typeface="宋体" pitchFamily="2" charset="-122"/>
                <a:ea typeface="宋体" pitchFamily="2" charset="-122"/>
              </a:rPr>
              <a:t>条约第十条:“前第二条内言明开关伸英国商民居住通商之广州等五处，应纳进口、出口货税、铜费，均宜秉公议定则例……”规定，英商交纳进口、出口货税、铜费，而交纳的标准则须与英人“秉公议定则例”，标志着鸦片战争后中国由自主关税进入协定关税的时代。</a:t>
            </a:r>
            <a:endParaRPr lang="en-US" altLang="zh-CN" sz="2000" b="1" dirty="0">
              <a:solidFill>
                <a:srgbClr val="002060"/>
              </a:solidFill>
              <a:uFillTx/>
              <a:latin typeface="宋体" pitchFamily="2" charset="-122"/>
              <a:ea typeface="宋体" pitchFamily="2" charset="-122"/>
            </a:endParaRPr>
          </a:p>
          <a:p>
            <a:pPr algn="just">
              <a:lnSpc>
                <a:spcPct val="150000"/>
              </a:lnSpc>
            </a:pPr>
            <a:r>
              <a:rPr lang="zh-CN" altLang="zh-CN" sz="2000" b="1" dirty="0">
                <a:solidFill>
                  <a:srgbClr val="002060"/>
                </a:solidFill>
                <a:latin typeface="宋体" pitchFamily="2" charset="-122"/>
                <a:ea typeface="宋体" pitchFamily="2" charset="-122"/>
              </a:rPr>
              <a:t>“盖自关税协定制度成立以来，以进口税率之低，外国纷纷以其过剩制品输入我国而莫之能御，因以造成外商垄断之势力。而同时以出口税之不能免除，致应奖励对外贸易之物品，亦不能免税，此出口贸易之不能发达也。”形成不但不能保护国货，反而处处有保护洋货压迫国货之倾向。</a:t>
            </a:r>
          </a:p>
          <a:p>
            <a:pPr algn="just">
              <a:lnSpc>
                <a:spcPct val="150000"/>
              </a:lnSpc>
            </a:pPr>
            <a:r>
              <a:rPr lang="en-US" altLang="zh-CN" sz="2000" b="1" dirty="0">
                <a:solidFill>
                  <a:srgbClr val="002060"/>
                </a:solidFill>
                <a:latin typeface="宋体" pitchFamily="2" charset="-122"/>
                <a:ea typeface="宋体" pitchFamily="2" charset="-122"/>
              </a:rPr>
              <a:t>                                                </a:t>
            </a:r>
            <a:r>
              <a:rPr lang="zh-CN" altLang="zh-CN" sz="2000" b="1" dirty="0">
                <a:solidFill>
                  <a:srgbClr val="002060"/>
                </a:solidFill>
                <a:uFillTx/>
                <a:latin typeface="宋体" pitchFamily="2" charset="-122"/>
                <a:ea typeface="宋体" pitchFamily="2" charset="-122"/>
              </a:rPr>
              <a:t>——《晚清关税制度的变迁及其影响》</a:t>
            </a:r>
          </a:p>
        </p:txBody>
      </p:sp>
      <p:sp>
        <p:nvSpPr>
          <p:cNvPr id="6" name="文本框 99"/>
          <p:cNvSpPr txBox="1"/>
          <p:nvPr/>
        </p:nvSpPr>
        <p:spPr>
          <a:xfrm>
            <a:off x="822269" y="3049306"/>
            <a:ext cx="11523980" cy="452432"/>
          </a:xfrm>
          <a:prstGeom prst="rect">
            <a:avLst/>
          </a:prstGeom>
          <a:noFill/>
          <a:ln w="9525">
            <a:noFill/>
          </a:ln>
        </p:spPr>
        <p:txBody>
          <a:bodyPr wrap="square" anchor="t">
            <a:spAutoFit/>
          </a:bodyPr>
          <a:lstStyle/>
          <a:p>
            <a:pPr algn="just">
              <a:lnSpc>
                <a:spcPct val="90000"/>
              </a:lnSpc>
            </a:pPr>
            <a:r>
              <a:rPr lang="zh-CN" altLang="zh-CN" sz="2600" b="1" dirty="0">
                <a:solidFill>
                  <a:schemeClr val="tx1"/>
                </a:solidFill>
                <a:uFillTx/>
                <a:latin typeface="仿宋" panose="02010609060101010101" pitchFamily="49" charset="-122"/>
                <a:ea typeface="仿宋" panose="02010609060101010101" pitchFamily="49" charset="-122"/>
              </a:rPr>
              <a:t>             </a:t>
            </a:r>
            <a:endParaRPr lang="zh-CN" altLang="zh-CN" sz="2600" b="1" dirty="0">
              <a:solidFill>
                <a:schemeClr val="tx1"/>
              </a:solidFill>
              <a:uFillTx/>
              <a:latin typeface="仿宋" panose="02010609060101010101" pitchFamily="49" charset="-122"/>
              <a:ea typeface="仿宋" panose="02010609060101010101" pitchFamily="49" charset="-122"/>
              <a:sym typeface="宋体" panose="02010600030101010101" pitchFamily="2" charset="-122"/>
            </a:endParaRPr>
          </a:p>
        </p:txBody>
      </p:sp>
      <p:sp>
        <p:nvSpPr>
          <p:cNvPr id="4" name="矩形 3"/>
          <p:cNvSpPr/>
          <p:nvPr/>
        </p:nvSpPr>
        <p:spPr>
          <a:xfrm>
            <a:off x="390313" y="4502514"/>
            <a:ext cx="11607221" cy="1754326"/>
          </a:xfrm>
          <a:prstGeom prst="rect">
            <a:avLst/>
          </a:prstGeom>
        </p:spPr>
        <p:txBody>
          <a:bodyPr wrap="square">
            <a:spAutoFit/>
          </a:bodyPr>
          <a:lstStyle/>
          <a:p>
            <a:pPr>
              <a:lnSpc>
                <a:spcPct val="150000"/>
              </a:lnSpc>
            </a:pPr>
            <a:r>
              <a:rPr lang="zh-CN" altLang="en-US" b="1" dirty="0">
                <a:solidFill>
                  <a:srgbClr val="FF0000"/>
                </a:solidFill>
                <a:latin typeface="宋体" pitchFamily="2" charset="-122"/>
                <a:ea typeface="宋体" pitchFamily="2" charset="-122"/>
              </a:rPr>
              <a:t>关税主权的变化：</a:t>
            </a:r>
            <a:r>
              <a:rPr lang="zh-CN" altLang="en-US" b="1" dirty="0">
                <a:solidFill>
                  <a:srgbClr val="002060"/>
                </a:solidFill>
                <a:latin typeface="宋体" pitchFamily="2" charset="-122"/>
                <a:ea typeface="宋体" pitchFamily="2" charset="-122"/>
              </a:rPr>
              <a:t>鸦片战争后，中英《南京条约》开了协定关税的恶例，中国开始丧失关税自主权。此后的列强援引片面最惠国待遇规定，中国逐渐失去了自主调整税率的权力。</a:t>
            </a:r>
            <a:endParaRPr lang="en-US" altLang="zh-CN" b="1" dirty="0">
              <a:solidFill>
                <a:srgbClr val="002060"/>
              </a:solidFill>
              <a:latin typeface="宋体" pitchFamily="2" charset="-122"/>
              <a:ea typeface="宋体" pitchFamily="2" charset="-122"/>
            </a:endParaRPr>
          </a:p>
          <a:p>
            <a:pPr>
              <a:lnSpc>
                <a:spcPct val="150000"/>
              </a:lnSpc>
            </a:pPr>
            <a:r>
              <a:rPr lang="zh-CN" altLang="en-US" b="1" dirty="0">
                <a:solidFill>
                  <a:srgbClr val="FF0000"/>
                </a:solidFill>
                <a:latin typeface="宋体" pitchFamily="2" charset="-122"/>
                <a:ea typeface="宋体" pitchFamily="2" charset="-122"/>
              </a:rPr>
              <a:t>影响：</a:t>
            </a:r>
            <a:r>
              <a:rPr lang="zh-CN" altLang="en-US" b="1" dirty="0">
                <a:solidFill>
                  <a:srgbClr val="002060"/>
                </a:solidFill>
                <a:latin typeface="宋体" pitchFamily="2" charset="-122"/>
                <a:ea typeface="宋体" pitchFamily="2" charset="-122"/>
              </a:rPr>
              <a:t>关税主权的丧失，使国门洞开，关税起不到保护本国产业的能力，自然经济受到冲击，民族工业的发展遭到阻碍被破坏，一些行业甚至遭到毁灭性打击</a:t>
            </a:r>
          </a:p>
        </p:txBody>
      </p:sp>
      <p:cxnSp>
        <p:nvCxnSpPr>
          <p:cNvPr id="8" name="直接连接符 7"/>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34290" y="154546"/>
            <a:ext cx="8002127" cy="584775"/>
          </a:xfrm>
          <a:prstGeom prst="rect">
            <a:avLst/>
          </a:prstGeom>
          <a:noFill/>
        </p:spPr>
        <p:txBody>
          <a:bodyPr wrap="square" rtlCol="0">
            <a:spAutoFit/>
          </a:bodyPr>
          <a:lstStyle/>
          <a:p>
            <a:r>
              <a:rPr lang="zh-CN" altLang="en-US" sz="3200" b="1" dirty="0">
                <a:solidFill>
                  <a:srgbClr val="FF0000"/>
                </a:solidFill>
                <a:latin typeface="方正姚体" pitchFamily="2" charset="-122"/>
                <a:ea typeface="方正姚体" pitchFamily="2" charset="-122"/>
              </a:rPr>
              <a:t>二、关税与个人所得税制度的起源与演变</a:t>
            </a:r>
          </a:p>
        </p:txBody>
      </p:sp>
    </p:spTree>
    <p:extLst>
      <p:ext uri="{BB962C8B-B14F-4D97-AF65-F5344CB8AC3E}">
        <p14:creationId xmlns:p14="http://schemas.microsoft.com/office/powerpoint/2010/main" val="18448808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内容占位符 8"/>
          <p:cNvPicPr>
            <a:picLocks noGrp="1" noChangeAspect="1"/>
          </p:cNvPicPr>
          <p:nvPr>
            <p:ph sz="quarter" idx="14"/>
            <p:custDataLst>
              <p:tags r:id="rId2"/>
            </p:custDataLst>
          </p:nvPr>
        </p:nvPicPr>
        <p:blipFill>
          <a:blip r:embed="rId4"/>
          <a:stretch>
            <a:fillRect/>
          </a:stretch>
        </p:blipFill>
        <p:spPr>
          <a:xfrm>
            <a:off x="6748780" y="1221105"/>
            <a:ext cx="5307965" cy="5080000"/>
          </a:xfrm>
        </p:spPr>
      </p:pic>
      <p:cxnSp>
        <p:nvCxnSpPr>
          <p:cNvPr id="7" name="直接连接符 6"/>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34290" y="154546"/>
            <a:ext cx="8002127" cy="584775"/>
          </a:xfrm>
          <a:prstGeom prst="rect">
            <a:avLst/>
          </a:prstGeom>
          <a:noFill/>
        </p:spPr>
        <p:txBody>
          <a:bodyPr wrap="square" rtlCol="0">
            <a:spAutoFit/>
          </a:bodyPr>
          <a:lstStyle/>
          <a:p>
            <a:r>
              <a:rPr lang="zh-CN" altLang="en-US" sz="3200" b="1" dirty="0">
                <a:solidFill>
                  <a:srgbClr val="FF0000"/>
                </a:solidFill>
                <a:latin typeface="方正姚体" pitchFamily="2" charset="-122"/>
                <a:ea typeface="方正姚体" pitchFamily="2" charset="-122"/>
              </a:rPr>
              <a:t>二、关税与个人所得税制度的起源与演变</a:t>
            </a:r>
          </a:p>
        </p:txBody>
      </p:sp>
      <p:sp>
        <p:nvSpPr>
          <p:cNvPr id="11" name="TextBox 10"/>
          <p:cNvSpPr txBox="1"/>
          <p:nvPr/>
        </p:nvSpPr>
        <p:spPr>
          <a:xfrm>
            <a:off x="34290" y="991673"/>
            <a:ext cx="5078623" cy="523220"/>
          </a:xfrm>
          <a:prstGeom prst="rect">
            <a:avLst/>
          </a:prstGeom>
          <a:noFill/>
        </p:spPr>
        <p:txBody>
          <a:bodyPr wrap="square" rtlCol="0">
            <a:spAutoFit/>
          </a:bodyPr>
          <a:lstStyle/>
          <a:p>
            <a:r>
              <a:rPr lang="zh-CN" altLang="en-US" sz="2800" b="1" dirty="0">
                <a:solidFill>
                  <a:srgbClr val="FF0000"/>
                </a:solidFill>
                <a:latin typeface="方正姚体" pitchFamily="2" charset="-122"/>
                <a:ea typeface="方正姚体" pitchFamily="2" charset="-122"/>
              </a:rPr>
              <a:t>（一）中国的关税制度</a:t>
            </a:r>
          </a:p>
        </p:txBody>
      </p:sp>
      <p:sp>
        <p:nvSpPr>
          <p:cNvPr id="3" name="矩形 2"/>
          <p:cNvSpPr/>
          <p:nvPr/>
        </p:nvSpPr>
        <p:spPr>
          <a:xfrm>
            <a:off x="141667" y="1674146"/>
            <a:ext cx="6697015" cy="523220"/>
          </a:xfrm>
          <a:prstGeom prst="rect">
            <a:avLst/>
          </a:prstGeom>
        </p:spPr>
        <p:txBody>
          <a:bodyPr wrap="square">
            <a:spAutoFit/>
          </a:bodyPr>
          <a:lstStyle/>
          <a:p>
            <a:pPr lvl="0">
              <a:spcBef>
                <a:spcPct val="0"/>
              </a:spcBef>
            </a:pPr>
            <a:r>
              <a:rPr lang="en-US" altLang="en-US" sz="2800" b="1" spc="200" noProof="1">
                <a:solidFill>
                  <a:srgbClr val="FF0000"/>
                </a:solidFill>
                <a:latin typeface="宋体" pitchFamily="2" charset="-122"/>
                <a:ea typeface="宋体" pitchFamily="2" charset="-122"/>
                <a:cs typeface="+mj-cs"/>
                <a:sym typeface="+mn-ea"/>
              </a:rPr>
              <a:t>5</a:t>
            </a:r>
            <a:r>
              <a:rPr lang="zh-CN" altLang="en-US" sz="2800" b="1" spc="200" noProof="1">
                <a:solidFill>
                  <a:srgbClr val="FF0000"/>
                </a:solidFill>
                <a:latin typeface="宋体" pitchFamily="2" charset="-122"/>
                <a:ea typeface="宋体" pitchFamily="2" charset="-122"/>
                <a:cs typeface="+mj-cs"/>
                <a:sym typeface="+mn-ea"/>
              </a:rPr>
              <a:t>、中国为收回关税自主权的努力</a:t>
            </a:r>
          </a:p>
        </p:txBody>
      </p:sp>
      <p:sp>
        <p:nvSpPr>
          <p:cNvPr id="6" name="矩形 5"/>
          <p:cNvSpPr/>
          <p:nvPr/>
        </p:nvSpPr>
        <p:spPr>
          <a:xfrm>
            <a:off x="257577" y="2447225"/>
            <a:ext cx="11655381" cy="3534301"/>
          </a:xfrm>
          <a:prstGeom prst="rect">
            <a:avLst/>
          </a:prstGeom>
        </p:spPr>
        <p:txBody>
          <a:bodyPr wrap="square">
            <a:spAutoFit/>
          </a:bodyPr>
          <a:lstStyle/>
          <a:p>
            <a:pPr lvl="0">
              <a:lnSpc>
                <a:spcPct val="130000"/>
              </a:lnSpc>
              <a:spcAft>
                <a:spcPts val="1000"/>
              </a:spcAft>
            </a:pPr>
            <a:r>
              <a:rPr lang="zh-CN" altLang="en-US" sz="2000" b="1" spc="150" dirty="0">
                <a:solidFill>
                  <a:srgbClr val="FF0000"/>
                </a:solidFill>
                <a:latin typeface="宋体" pitchFamily="2" charset="-122"/>
                <a:ea typeface="宋体" pitchFamily="2" charset="-122"/>
                <a:sym typeface="+mn-ea"/>
              </a:rPr>
              <a:t>（</a:t>
            </a:r>
            <a:r>
              <a:rPr lang="en-US" altLang="zh-CN" sz="2000" b="1" spc="150" dirty="0">
                <a:solidFill>
                  <a:srgbClr val="FF0000"/>
                </a:solidFill>
                <a:latin typeface="宋体" pitchFamily="2" charset="-122"/>
                <a:ea typeface="宋体" pitchFamily="2" charset="-122"/>
                <a:sym typeface="+mn-ea"/>
              </a:rPr>
              <a:t>1</a:t>
            </a:r>
            <a:r>
              <a:rPr lang="zh-CN" altLang="en-US" sz="2000" b="1" spc="150" dirty="0">
                <a:solidFill>
                  <a:srgbClr val="FF0000"/>
                </a:solidFill>
                <a:latin typeface="宋体" pitchFamily="2" charset="-122"/>
                <a:ea typeface="宋体" pitchFamily="2" charset="-122"/>
                <a:sym typeface="+mn-ea"/>
              </a:rPr>
              <a:t>）国民革命时期：</a:t>
            </a:r>
            <a:r>
              <a:rPr lang="zh-CN" altLang="en-US" sz="2000" b="1" spc="150" dirty="0">
                <a:solidFill>
                  <a:srgbClr val="002060"/>
                </a:solidFill>
                <a:latin typeface="宋体" pitchFamily="2" charset="-122"/>
                <a:ea typeface="宋体" pitchFamily="2" charset="-122"/>
                <a:sym typeface="+mn-ea"/>
              </a:rPr>
              <a:t>中共和国民党都明确提出废除不平等条约，要求关税自主的主张。</a:t>
            </a:r>
            <a:endParaRPr lang="en-US" altLang="zh-CN" sz="2000" b="1" spc="150" dirty="0">
              <a:solidFill>
                <a:srgbClr val="002060"/>
              </a:solidFill>
              <a:latin typeface="宋体" panose="02010600030101010101" pitchFamily="2" charset="-122"/>
              <a:ea typeface="宋体" panose="02010600030101010101" pitchFamily="2" charset="-122"/>
              <a:sym typeface="+mn-ea"/>
            </a:endParaRPr>
          </a:p>
          <a:p>
            <a:pPr lvl="0">
              <a:lnSpc>
                <a:spcPct val="130000"/>
              </a:lnSpc>
              <a:spcAft>
                <a:spcPts val="1000"/>
              </a:spcAft>
            </a:pPr>
            <a:r>
              <a:rPr lang="zh-CN" altLang="en-US" sz="2000" b="1" spc="150" dirty="0">
                <a:solidFill>
                  <a:srgbClr val="FF0000"/>
                </a:solidFill>
                <a:latin typeface="宋体" panose="02010600030101010101" pitchFamily="2" charset="-122"/>
                <a:ea typeface="宋体" panose="02010600030101010101" pitchFamily="2" charset="-122"/>
                <a:sym typeface="+mn-ea"/>
              </a:rPr>
              <a:t>（</a:t>
            </a:r>
            <a:r>
              <a:rPr lang="en-US" altLang="zh-CN" sz="2000" b="1" spc="150" dirty="0">
                <a:solidFill>
                  <a:srgbClr val="FF0000"/>
                </a:solidFill>
                <a:latin typeface="宋体" panose="02010600030101010101" pitchFamily="2" charset="-122"/>
                <a:ea typeface="宋体" panose="02010600030101010101" pitchFamily="2" charset="-122"/>
                <a:sym typeface="+mn-ea"/>
              </a:rPr>
              <a:t>2</a:t>
            </a:r>
            <a:r>
              <a:rPr lang="zh-CN" altLang="en-US" sz="2000" b="1" spc="150" dirty="0">
                <a:solidFill>
                  <a:srgbClr val="FF0000"/>
                </a:solidFill>
                <a:latin typeface="宋体" panose="02010600030101010101" pitchFamily="2" charset="-122"/>
                <a:ea typeface="宋体" panose="02010600030101010101" pitchFamily="2" charset="-122"/>
                <a:sym typeface="+mn-ea"/>
              </a:rPr>
              <a:t>）国民政府时期：</a:t>
            </a:r>
            <a:endParaRPr lang="en-US" altLang="zh-CN" sz="2000" b="1" spc="150" dirty="0">
              <a:solidFill>
                <a:srgbClr val="FF0000"/>
              </a:solidFill>
              <a:latin typeface="宋体" pitchFamily="2" charset="-122"/>
              <a:ea typeface="宋体" pitchFamily="2" charset="-122"/>
              <a:sym typeface="+mn-ea"/>
            </a:endParaRPr>
          </a:p>
          <a:p>
            <a:pPr lvl="0">
              <a:lnSpc>
                <a:spcPct val="130000"/>
              </a:lnSpc>
              <a:spcAft>
                <a:spcPts val="1000"/>
              </a:spcAft>
            </a:pPr>
            <a:r>
              <a:rPr lang="en-US" altLang="zh-CN" sz="2000" b="1" spc="150" dirty="0">
                <a:solidFill>
                  <a:srgbClr val="FF0000"/>
                </a:solidFill>
                <a:latin typeface="宋体" pitchFamily="2" charset="-122"/>
                <a:ea typeface="宋体" pitchFamily="2" charset="-122"/>
                <a:sym typeface="+mn-ea"/>
              </a:rPr>
              <a:t>    </a:t>
            </a:r>
            <a:r>
              <a:rPr lang="en-US" altLang="zh-CN" sz="2000" b="1" spc="150" dirty="0">
                <a:solidFill>
                  <a:srgbClr val="FF0000"/>
                </a:solidFill>
                <a:latin typeface="宋体"/>
                <a:ea typeface="宋体"/>
                <a:sym typeface="+mn-ea"/>
              </a:rPr>
              <a:t>①</a:t>
            </a:r>
            <a:r>
              <a:rPr lang="en-US" altLang="zh-CN" sz="2000" b="1" spc="150" dirty="0">
                <a:solidFill>
                  <a:srgbClr val="FF0000"/>
                </a:solidFill>
                <a:latin typeface="宋体" pitchFamily="2" charset="-122"/>
                <a:ea typeface="宋体" pitchFamily="2" charset="-122"/>
                <a:sym typeface="+mn-ea"/>
              </a:rPr>
              <a:t>1927</a:t>
            </a:r>
            <a:r>
              <a:rPr lang="zh-CN" altLang="en-US" sz="2000" b="1" spc="150" dirty="0">
                <a:solidFill>
                  <a:srgbClr val="FF0000"/>
                </a:solidFill>
                <a:latin typeface="宋体" pitchFamily="2" charset="-122"/>
                <a:ea typeface="宋体" pitchFamily="2" charset="-122"/>
                <a:sym typeface="+mn-ea"/>
              </a:rPr>
              <a:t>年，</a:t>
            </a:r>
            <a:r>
              <a:rPr lang="zh-CN" altLang="en-US" sz="2000" b="1" spc="150" dirty="0">
                <a:solidFill>
                  <a:srgbClr val="002060"/>
                </a:solidFill>
                <a:latin typeface="宋体" pitchFamily="2" charset="-122"/>
                <a:ea typeface="宋体" pitchFamily="2" charset="-122"/>
                <a:sym typeface="+mn-ea"/>
              </a:rPr>
              <a:t>南京国民政府成立后，宣告关税自主，并公布国定《进口税暂行条例》。</a:t>
            </a:r>
          </a:p>
          <a:p>
            <a:pPr lvl="0">
              <a:lnSpc>
                <a:spcPct val="130000"/>
              </a:lnSpc>
              <a:spcAft>
                <a:spcPts val="1000"/>
              </a:spcAft>
            </a:pPr>
            <a:r>
              <a:rPr lang="en-US" altLang="zh-CN" sz="2000" b="1" spc="150" dirty="0">
                <a:solidFill>
                  <a:srgbClr val="FF0000"/>
                </a:solidFill>
                <a:latin typeface="宋体" pitchFamily="2" charset="-122"/>
                <a:ea typeface="宋体" pitchFamily="2" charset="-122"/>
                <a:sym typeface="+mn-ea"/>
              </a:rPr>
              <a:t>    </a:t>
            </a:r>
            <a:r>
              <a:rPr lang="en-US" altLang="zh-CN" sz="2000" b="1" spc="150" dirty="0">
                <a:solidFill>
                  <a:srgbClr val="FF0000"/>
                </a:solidFill>
                <a:latin typeface="宋体"/>
                <a:ea typeface="宋体"/>
                <a:sym typeface="+mn-ea"/>
              </a:rPr>
              <a:t>②</a:t>
            </a:r>
            <a:r>
              <a:rPr lang="en-US" altLang="zh-CN" sz="2000" b="1" spc="150" dirty="0">
                <a:solidFill>
                  <a:srgbClr val="FF0000"/>
                </a:solidFill>
                <a:latin typeface="宋体" pitchFamily="2" charset="-122"/>
                <a:ea typeface="宋体" pitchFamily="2" charset="-122"/>
                <a:sym typeface="+mn-ea"/>
              </a:rPr>
              <a:t>1928</a:t>
            </a:r>
            <a:r>
              <a:rPr lang="zh-CN" altLang="en-US" sz="2000" b="1" spc="150" dirty="0">
                <a:solidFill>
                  <a:srgbClr val="FF0000"/>
                </a:solidFill>
                <a:latin typeface="宋体" pitchFamily="2" charset="-122"/>
                <a:ea typeface="宋体" pitchFamily="2" charset="-122"/>
                <a:sym typeface="+mn-ea"/>
              </a:rPr>
              <a:t>年，</a:t>
            </a:r>
            <a:r>
              <a:rPr lang="zh-CN" altLang="en-US" sz="2000" b="1" spc="150" dirty="0">
                <a:solidFill>
                  <a:srgbClr val="002060"/>
                </a:solidFill>
                <a:latin typeface="宋体" pitchFamily="2" charset="-122"/>
                <a:ea typeface="宋体" pitchFamily="2" charset="-122"/>
                <a:sym typeface="+mn-ea"/>
              </a:rPr>
              <a:t>国民政府发表</a:t>
            </a:r>
            <a:r>
              <a:rPr lang="en-US" altLang="zh-CN" sz="2000" b="1" spc="150" dirty="0">
                <a:solidFill>
                  <a:srgbClr val="FF0000"/>
                </a:solidFill>
                <a:latin typeface="宋体" pitchFamily="2" charset="-122"/>
                <a:ea typeface="宋体" pitchFamily="2" charset="-122"/>
                <a:sym typeface="+mn-ea"/>
              </a:rPr>
              <a:t>“</a:t>
            </a:r>
            <a:r>
              <a:rPr lang="zh-CN" altLang="en-US" sz="2000" b="1" spc="150" dirty="0">
                <a:solidFill>
                  <a:srgbClr val="FF0000"/>
                </a:solidFill>
                <a:latin typeface="宋体" pitchFamily="2" charset="-122"/>
                <a:ea typeface="宋体" pitchFamily="2" charset="-122"/>
                <a:sym typeface="+mn-ea"/>
              </a:rPr>
              <a:t>改订新约</a:t>
            </a:r>
            <a:r>
              <a:rPr lang="en-US" altLang="zh-CN" sz="2000" b="1" spc="150" dirty="0">
                <a:solidFill>
                  <a:srgbClr val="FF0000"/>
                </a:solidFill>
                <a:latin typeface="宋体" pitchFamily="2" charset="-122"/>
                <a:ea typeface="宋体" pitchFamily="2" charset="-122"/>
                <a:sym typeface="+mn-ea"/>
              </a:rPr>
              <a:t>”</a:t>
            </a:r>
            <a:r>
              <a:rPr lang="zh-CN" altLang="en-US" sz="2000" b="1" spc="150" dirty="0">
                <a:solidFill>
                  <a:srgbClr val="002060"/>
                </a:solidFill>
                <a:latin typeface="宋体" pitchFamily="2" charset="-122"/>
                <a:ea typeface="宋体" pitchFamily="2" charset="-122"/>
                <a:sym typeface="+mn-ea"/>
              </a:rPr>
              <a:t>的对外宣言，关税自主为其主要内容。</a:t>
            </a:r>
            <a:endParaRPr lang="en-US" altLang="zh-CN" sz="2000" b="1" spc="150" dirty="0">
              <a:solidFill>
                <a:srgbClr val="002060"/>
              </a:solidFill>
              <a:latin typeface="宋体" pitchFamily="2" charset="-122"/>
              <a:ea typeface="宋体" pitchFamily="2" charset="-122"/>
              <a:sym typeface="+mn-ea"/>
            </a:endParaRPr>
          </a:p>
          <a:p>
            <a:pPr lvl="0">
              <a:lnSpc>
                <a:spcPct val="130000"/>
              </a:lnSpc>
              <a:spcAft>
                <a:spcPts val="1000"/>
              </a:spcAft>
            </a:pPr>
            <a:r>
              <a:rPr lang="en-US" altLang="zh-CN" sz="2000" b="1" spc="150" dirty="0">
                <a:solidFill>
                  <a:srgbClr val="002060"/>
                </a:solidFill>
                <a:latin typeface="宋体" pitchFamily="2" charset="-122"/>
                <a:ea typeface="宋体" pitchFamily="2" charset="-122"/>
                <a:sym typeface="+mn-ea"/>
              </a:rPr>
              <a:t>    </a:t>
            </a:r>
            <a:r>
              <a:rPr lang="en-US" altLang="zh-CN" sz="2000" b="1" spc="150" dirty="0">
                <a:solidFill>
                  <a:srgbClr val="FF0000"/>
                </a:solidFill>
                <a:latin typeface="宋体"/>
                <a:ea typeface="宋体"/>
                <a:sym typeface="+mn-ea"/>
              </a:rPr>
              <a:t>③</a:t>
            </a:r>
            <a:r>
              <a:rPr lang="zh-CN" altLang="en-US" sz="2000" b="1" spc="150" dirty="0">
                <a:solidFill>
                  <a:srgbClr val="FF0000"/>
                </a:solidFill>
                <a:latin typeface="宋体" pitchFamily="2" charset="-122"/>
                <a:ea typeface="宋体" pitchFamily="2" charset="-122"/>
                <a:sym typeface="+mn-ea"/>
              </a:rPr>
              <a:t>至</a:t>
            </a:r>
            <a:r>
              <a:rPr lang="en-US" altLang="zh-CN" sz="2000" b="1" spc="150" dirty="0">
                <a:solidFill>
                  <a:srgbClr val="FF0000"/>
                </a:solidFill>
                <a:latin typeface="宋体" pitchFamily="2" charset="-122"/>
                <a:ea typeface="宋体" pitchFamily="2" charset="-122"/>
                <a:sym typeface="+mn-ea"/>
              </a:rPr>
              <a:t>1930</a:t>
            </a:r>
            <a:r>
              <a:rPr lang="zh-CN" altLang="en-US" sz="2000" b="1" spc="150" dirty="0">
                <a:solidFill>
                  <a:srgbClr val="FF0000"/>
                </a:solidFill>
                <a:latin typeface="宋体" panose="02010600030101010101" pitchFamily="2" charset="-122"/>
                <a:ea typeface="宋体" panose="02010600030101010101" pitchFamily="2" charset="-122"/>
                <a:sym typeface="+mn-ea"/>
              </a:rPr>
              <a:t>年，</a:t>
            </a:r>
            <a:r>
              <a:rPr lang="zh-CN" altLang="en-US" sz="2000" b="1" spc="150" dirty="0">
                <a:solidFill>
                  <a:srgbClr val="002060"/>
                </a:solidFill>
                <a:latin typeface="宋体" panose="02010600030101010101" pitchFamily="2" charset="-122"/>
                <a:ea typeface="宋体" panose="02010600030101010101" pitchFamily="2" charset="-122"/>
                <a:sym typeface="+mn-ea"/>
              </a:rPr>
              <a:t>先后与美、意、英、法、西、日等国</a:t>
            </a:r>
            <a:r>
              <a:rPr lang="zh-CN" altLang="en-US" sz="2000" b="1" spc="150" dirty="0">
                <a:solidFill>
                  <a:srgbClr val="FF0000"/>
                </a:solidFill>
                <a:latin typeface="宋体" panose="02010600030101010101" pitchFamily="2" charset="-122"/>
                <a:ea typeface="宋体" panose="02010600030101010101" pitchFamily="2" charset="-122"/>
                <a:sym typeface="+mn-ea"/>
              </a:rPr>
              <a:t>重新签订新约</a:t>
            </a:r>
            <a:r>
              <a:rPr lang="zh-CN" altLang="en-US" sz="2000" b="1" spc="150" dirty="0">
                <a:solidFill>
                  <a:srgbClr val="002060"/>
                </a:solidFill>
                <a:latin typeface="宋体" panose="02010600030101010101" pitchFamily="2" charset="-122"/>
                <a:ea typeface="宋体" panose="02010600030101010101" pitchFamily="2" charset="-122"/>
                <a:sym typeface="+mn-ea"/>
              </a:rPr>
              <a:t>，关税自主取得进展，</a:t>
            </a:r>
            <a:r>
              <a:rPr lang="zh-CN" altLang="en-US" sz="2000" b="1" spc="150" dirty="0">
                <a:solidFill>
                  <a:srgbClr val="FF0000"/>
                </a:solidFill>
                <a:latin typeface="宋体" panose="02010600030101010101" pitchFamily="2" charset="-122"/>
                <a:ea typeface="宋体" panose="02010600030101010101" pitchFamily="2" charset="-122"/>
                <a:sym typeface="+mn-ea"/>
              </a:rPr>
              <a:t>但仍不能完全自主地制定税率</a:t>
            </a:r>
            <a:r>
              <a:rPr lang="zh-CN" altLang="en-US" sz="2000" b="1" spc="150" dirty="0">
                <a:solidFill>
                  <a:srgbClr val="002060"/>
                </a:solidFill>
                <a:latin typeface="宋体" panose="02010600030101010101" pitchFamily="2" charset="-122"/>
                <a:ea typeface="宋体" panose="02010600030101010101" pitchFamily="2" charset="-122"/>
                <a:sym typeface="+mn-ea"/>
              </a:rPr>
              <a:t>。</a:t>
            </a:r>
            <a:endParaRPr lang="en-US" altLang="zh-CN" sz="2000" b="1" spc="150" dirty="0">
              <a:solidFill>
                <a:srgbClr val="002060"/>
              </a:solidFill>
              <a:latin typeface="宋体" panose="02010600030101010101" pitchFamily="2" charset="-122"/>
              <a:ea typeface="宋体" panose="02010600030101010101" pitchFamily="2" charset="-122"/>
              <a:sym typeface="+mn-ea"/>
            </a:endParaRPr>
          </a:p>
          <a:p>
            <a:pPr lvl="0">
              <a:lnSpc>
                <a:spcPct val="130000"/>
              </a:lnSpc>
              <a:spcAft>
                <a:spcPts val="1000"/>
              </a:spcAft>
            </a:pPr>
            <a:r>
              <a:rPr lang="zh-CN" altLang="en-US" sz="2000" b="1" spc="150" dirty="0">
                <a:solidFill>
                  <a:srgbClr val="FF0000"/>
                </a:solidFill>
                <a:latin typeface="宋体"/>
                <a:ea typeface="宋体"/>
                <a:sym typeface="+mn-ea"/>
              </a:rPr>
              <a:t>（</a:t>
            </a:r>
            <a:r>
              <a:rPr lang="en-US" altLang="zh-CN" sz="2000" b="1" spc="150" dirty="0">
                <a:solidFill>
                  <a:srgbClr val="FF0000"/>
                </a:solidFill>
                <a:latin typeface="宋体"/>
                <a:ea typeface="宋体"/>
                <a:sym typeface="+mn-ea"/>
              </a:rPr>
              <a:t>3</a:t>
            </a:r>
            <a:r>
              <a:rPr lang="zh-CN" altLang="en-US" sz="2000" b="1" spc="150" dirty="0">
                <a:solidFill>
                  <a:srgbClr val="FF0000"/>
                </a:solidFill>
                <a:latin typeface="宋体"/>
                <a:ea typeface="宋体"/>
                <a:sym typeface="+mn-ea"/>
              </a:rPr>
              <a:t>）新中国成立：</a:t>
            </a:r>
            <a:r>
              <a:rPr lang="zh-CN" altLang="en-US" sz="2000" b="1" spc="150" dirty="0">
                <a:solidFill>
                  <a:srgbClr val="002060"/>
                </a:solidFill>
                <a:latin typeface="宋体" panose="02010600030101010101" pitchFamily="2" charset="-122"/>
                <a:ea typeface="宋体" panose="02010600030101010101" pitchFamily="2" charset="-122"/>
                <a:sym typeface="+mn-ea"/>
              </a:rPr>
              <a:t>中国才真正收回关税自主权。</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6515" y="932061"/>
            <a:ext cx="11397806" cy="3323987"/>
          </a:xfrm>
          <a:prstGeom prst="rect">
            <a:avLst/>
          </a:prstGeom>
          <a:ln w="25400">
            <a:solidFill>
              <a:srgbClr val="00B050"/>
            </a:solidFill>
          </a:ln>
        </p:spPr>
        <p:txBody>
          <a:bodyPr wrap="square">
            <a:spAutoFit/>
          </a:bodyPr>
          <a:lstStyle/>
          <a:p>
            <a:pPr>
              <a:lnSpc>
                <a:spcPct val="150000"/>
              </a:lnSpc>
            </a:pPr>
            <a:r>
              <a:rPr lang="zh-CN" altLang="en-US" sz="2000" b="1" dirty="0">
                <a:solidFill>
                  <a:srgbClr val="002060"/>
                </a:solidFill>
                <a:latin typeface="宋体" pitchFamily="2" charset="-122"/>
                <a:ea typeface="宋体" pitchFamily="2" charset="-122"/>
              </a:rPr>
              <a:t>史料：</a:t>
            </a:r>
            <a:r>
              <a:rPr lang="en-US" altLang="zh-CN" sz="2000" b="1" dirty="0">
                <a:solidFill>
                  <a:srgbClr val="002060"/>
                </a:solidFill>
                <a:latin typeface="宋体" pitchFamily="2" charset="-122"/>
                <a:ea typeface="宋体" pitchFamily="2" charset="-122"/>
              </a:rPr>
              <a:t>1927</a:t>
            </a:r>
            <a:r>
              <a:rPr lang="zh-CN" altLang="en-US" sz="2000" b="1" dirty="0">
                <a:solidFill>
                  <a:srgbClr val="002060"/>
                </a:solidFill>
                <a:latin typeface="宋体" pitchFamily="2" charset="-122"/>
                <a:ea typeface="宋体" pitchFamily="2" charset="-122"/>
              </a:rPr>
              <a:t>年</a:t>
            </a:r>
            <a:r>
              <a:rPr lang="en-US" altLang="zh-CN" sz="2000" b="1" dirty="0">
                <a:solidFill>
                  <a:srgbClr val="002060"/>
                </a:solidFill>
                <a:latin typeface="宋体" pitchFamily="2" charset="-122"/>
                <a:ea typeface="宋体" pitchFamily="2" charset="-122"/>
              </a:rPr>
              <a:t>,</a:t>
            </a:r>
            <a:r>
              <a:rPr lang="zh-CN" altLang="en-US" sz="2000" b="1" dirty="0">
                <a:solidFill>
                  <a:srgbClr val="002060"/>
                </a:solidFill>
                <a:latin typeface="宋体" pitchFamily="2" charset="-122"/>
                <a:ea typeface="宋体" pitchFamily="2" charset="-122"/>
              </a:rPr>
              <a:t>国民政府外交部向各国发出照会，“分别就其旧约已满期者，改订新约；未满期者，修改旧约”。海关进口税则“完全以我国所定者以为准则”</a:t>
            </a:r>
            <a:r>
              <a:rPr lang="en-US" altLang="zh-CN" sz="2000" b="1" dirty="0">
                <a:solidFill>
                  <a:srgbClr val="002060"/>
                </a:solidFill>
                <a:latin typeface="宋体" pitchFamily="2" charset="-122"/>
                <a:ea typeface="宋体" pitchFamily="2" charset="-122"/>
              </a:rPr>
              <a:t>,1928</a:t>
            </a:r>
            <a:r>
              <a:rPr lang="zh-CN" altLang="en-US" sz="2000" b="1" dirty="0">
                <a:solidFill>
                  <a:srgbClr val="002060"/>
                </a:solidFill>
                <a:latin typeface="宋体" pitchFamily="2" charset="-122"/>
                <a:ea typeface="宋体" pitchFamily="2" charset="-122"/>
              </a:rPr>
              <a:t>年</a:t>
            </a:r>
            <a:r>
              <a:rPr lang="en-US" altLang="zh-CN" sz="2000" b="1" dirty="0">
                <a:solidFill>
                  <a:srgbClr val="002060"/>
                </a:solidFill>
                <a:latin typeface="宋体" pitchFamily="2" charset="-122"/>
                <a:ea typeface="宋体" pitchFamily="2" charset="-122"/>
              </a:rPr>
              <a:t>7</a:t>
            </a:r>
            <a:r>
              <a:rPr lang="zh-CN" altLang="en-US" sz="2000" b="1" dirty="0">
                <a:solidFill>
                  <a:srgbClr val="002060"/>
                </a:solidFill>
                <a:latin typeface="宋体" pitchFamily="2" charset="-122"/>
                <a:ea typeface="宋体" pitchFamily="2" charset="-122"/>
              </a:rPr>
              <a:t>月，美国首先承认中国关税自主地位。随后各欧洲主要强国相继承认中国关税自主。其后国民政府多次修订关税税则，实施出口免税或退税，提高了煤油、汽油、羊毛、毛制品、化学产品、机器等货物的进口税率。关税从极低的水平提高到相对较高的水平。关税收入也大为增加，从</a:t>
            </a:r>
            <a:r>
              <a:rPr lang="en-US" altLang="zh-CN" sz="2000" b="1" dirty="0">
                <a:solidFill>
                  <a:srgbClr val="002060"/>
                </a:solidFill>
                <a:latin typeface="宋体" pitchFamily="2" charset="-122"/>
                <a:ea typeface="宋体" pitchFamily="2" charset="-122"/>
              </a:rPr>
              <a:t>1928</a:t>
            </a:r>
            <a:r>
              <a:rPr lang="zh-CN" altLang="en-US" sz="2000" b="1" dirty="0">
                <a:solidFill>
                  <a:srgbClr val="002060"/>
                </a:solidFill>
                <a:latin typeface="宋体" pitchFamily="2" charset="-122"/>
                <a:ea typeface="宋体" pitchFamily="2" charset="-122"/>
              </a:rPr>
              <a:t>年的</a:t>
            </a:r>
            <a:r>
              <a:rPr lang="en-US" altLang="zh-CN" sz="2000" b="1" dirty="0">
                <a:solidFill>
                  <a:srgbClr val="002060"/>
                </a:solidFill>
                <a:latin typeface="宋体" pitchFamily="2" charset="-122"/>
                <a:ea typeface="宋体" pitchFamily="2" charset="-122"/>
              </a:rPr>
              <a:t>3000</a:t>
            </a:r>
            <a:r>
              <a:rPr lang="zh-CN" altLang="en-US" sz="2000" b="1" dirty="0">
                <a:solidFill>
                  <a:srgbClr val="002060"/>
                </a:solidFill>
                <a:latin typeface="宋体" pitchFamily="2" charset="-122"/>
                <a:ea typeface="宋体" pitchFamily="2" charset="-122"/>
              </a:rPr>
              <a:t>万银元上升到 </a:t>
            </a:r>
            <a:r>
              <a:rPr lang="en-US" altLang="zh-CN" sz="2000" b="1" dirty="0">
                <a:solidFill>
                  <a:srgbClr val="002060"/>
                </a:solidFill>
                <a:latin typeface="宋体" pitchFamily="2" charset="-122"/>
                <a:ea typeface="宋体" pitchFamily="2" charset="-122"/>
              </a:rPr>
              <a:t>1931</a:t>
            </a:r>
            <a:r>
              <a:rPr lang="zh-CN" altLang="en-US" sz="2000" b="1" dirty="0">
                <a:solidFill>
                  <a:srgbClr val="002060"/>
                </a:solidFill>
                <a:latin typeface="宋体" pitchFamily="2" charset="-122"/>
                <a:ea typeface="宋体" pitchFamily="2" charset="-122"/>
              </a:rPr>
              <a:t>年的</a:t>
            </a:r>
            <a:r>
              <a:rPr lang="en-US" altLang="zh-CN" sz="2000" b="1" dirty="0">
                <a:solidFill>
                  <a:srgbClr val="002060"/>
                </a:solidFill>
                <a:latin typeface="宋体" pitchFamily="2" charset="-122"/>
                <a:ea typeface="宋体" pitchFamily="2" charset="-122"/>
              </a:rPr>
              <a:t>33800</a:t>
            </a:r>
            <a:r>
              <a:rPr lang="zh-CN" altLang="en-US" sz="2000" b="1" dirty="0">
                <a:solidFill>
                  <a:srgbClr val="002060"/>
                </a:solidFill>
                <a:latin typeface="宋体" pitchFamily="2" charset="-122"/>
                <a:ea typeface="宋体" pitchFamily="2" charset="-122"/>
              </a:rPr>
              <a:t>万银元，在以后的几年中始终保持在</a:t>
            </a:r>
            <a:r>
              <a:rPr lang="en-US" altLang="zh-CN" sz="2000" b="1" dirty="0">
                <a:solidFill>
                  <a:srgbClr val="002060"/>
                </a:solidFill>
                <a:latin typeface="宋体" pitchFamily="2" charset="-122"/>
                <a:ea typeface="宋体" pitchFamily="2" charset="-122"/>
              </a:rPr>
              <a:t>3</a:t>
            </a:r>
            <a:r>
              <a:rPr lang="zh-CN" altLang="en-US" sz="2000" b="1" dirty="0">
                <a:solidFill>
                  <a:srgbClr val="002060"/>
                </a:solidFill>
                <a:latin typeface="宋体" pitchFamily="2" charset="-122"/>
                <a:ea typeface="宋体" pitchFamily="2" charset="-122"/>
              </a:rPr>
              <a:t>亿银元左右。</a:t>
            </a:r>
            <a:endParaRPr lang="en-US" altLang="zh-CN" sz="2000" b="1" dirty="0">
              <a:solidFill>
                <a:srgbClr val="002060"/>
              </a:solidFill>
              <a:latin typeface="宋体" pitchFamily="2" charset="-122"/>
              <a:ea typeface="宋体" pitchFamily="2" charset="-122"/>
            </a:endParaRPr>
          </a:p>
          <a:p>
            <a:pPr>
              <a:lnSpc>
                <a:spcPct val="150000"/>
              </a:lnSpc>
            </a:pPr>
            <a:r>
              <a:rPr lang="en-US" altLang="zh-CN" sz="2000" b="1" dirty="0">
                <a:solidFill>
                  <a:srgbClr val="002060"/>
                </a:solidFill>
                <a:latin typeface="宋体" pitchFamily="2" charset="-122"/>
                <a:ea typeface="宋体" pitchFamily="2" charset="-122"/>
              </a:rPr>
              <a:t>                  ——</a:t>
            </a:r>
            <a:r>
              <a:rPr lang="zh-CN" altLang="en-US" sz="2000" b="1" dirty="0">
                <a:solidFill>
                  <a:srgbClr val="002060"/>
                </a:solidFill>
                <a:latin typeface="宋体" pitchFamily="2" charset="-122"/>
                <a:ea typeface="宋体" pitchFamily="2" charset="-122"/>
              </a:rPr>
              <a:t>摘编自易继苍、张祥晶</a:t>
            </a:r>
            <a:r>
              <a:rPr lang="en-US" altLang="zh-CN" sz="2000" b="1" dirty="0">
                <a:solidFill>
                  <a:srgbClr val="002060"/>
                </a:solidFill>
                <a:latin typeface="宋体" pitchFamily="2" charset="-122"/>
                <a:ea typeface="宋体" pitchFamily="2" charset="-122"/>
              </a:rPr>
              <a:t>《1927—1937</a:t>
            </a:r>
            <a:r>
              <a:rPr lang="zh-CN" altLang="en-US" sz="2000" b="1" dirty="0">
                <a:solidFill>
                  <a:srgbClr val="002060"/>
                </a:solidFill>
                <a:latin typeface="宋体" pitchFamily="2" charset="-122"/>
                <a:ea typeface="宋体" pitchFamily="2" charset="-122"/>
              </a:rPr>
              <a:t>年南京国民政府的关税改革</a:t>
            </a:r>
            <a:r>
              <a:rPr lang="en-US" altLang="zh-CN" sz="2000" b="1" dirty="0">
                <a:solidFill>
                  <a:srgbClr val="002060"/>
                </a:solidFill>
                <a:latin typeface="宋体" pitchFamily="2" charset="-122"/>
                <a:ea typeface="宋体" pitchFamily="2" charset="-122"/>
              </a:rPr>
              <a:t>》</a:t>
            </a:r>
            <a:r>
              <a:rPr lang="zh-CN" altLang="en-US" sz="2000" b="1" dirty="0">
                <a:solidFill>
                  <a:srgbClr val="002060"/>
                </a:solidFill>
                <a:latin typeface="宋体" pitchFamily="2" charset="-122"/>
                <a:ea typeface="宋体" pitchFamily="2" charset="-122"/>
              </a:rPr>
              <a:t>等</a:t>
            </a:r>
          </a:p>
        </p:txBody>
      </p:sp>
      <p:cxnSp>
        <p:nvCxnSpPr>
          <p:cNvPr id="3" name="直接连接符 2"/>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5" name="Text Box 6"/>
          <p:cNvSpPr txBox="1">
            <a:spLocks noChangeArrowheads="1"/>
          </p:cNvSpPr>
          <p:nvPr/>
        </p:nvSpPr>
        <p:spPr bwMode="auto">
          <a:xfrm>
            <a:off x="34290" y="151614"/>
            <a:ext cx="740969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spcBef>
                <a:spcPct val="0"/>
              </a:spcBef>
              <a:defRPr>
                <a:solidFill>
                  <a:schemeClr val="tx1"/>
                </a:solidFill>
                <a:latin typeface="Arial" pitchFamily="34" charset="0"/>
                <a:ea typeface="宋体" pitchFamily="2" charset="-122"/>
              </a:defRPr>
            </a:lvl1pPr>
            <a:lvl2pPr algn="l" eaLnBrk="0" hangingPunct="0">
              <a:spcBef>
                <a:spcPct val="0"/>
              </a:spcBef>
              <a:defRPr>
                <a:solidFill>
                  <a:schemeClr val="tx1"/>
                </a:solidFill>
                <a:latin typeface="Arial" pitchFamily="34" charset="0"/>
                <a:ea typeface="宋体" pitchFamily="2" charset="-122"/>
              </a:defRPr>
            </a:lvl2pPr>
            <a:lvl3pPr algn="l" eaLnBrk="0" hangingPunct="0">
              <a:spcBef>
                <a:spcPct val="0"/>
              </a:spcBef>
              <a:defRPr>
                <a:solidFill>
                  <a:schemeClr val="tx1"/>
                </a:solidFill>
                <a:latin typeface="Arial" pitchFamily="34" charset="0"/>
                <a:ea typeface="宋体" pitchFamily="2" charset="-122"/>
              </a:defRPr>
            </a:lvl3pPr>
            <a:lvl4pPr algn="l" eaLnBrk="0" hangingPunct="0">
              <a:spcBef>
                <a:spcPct val="0"/>
              </a:spcBef>
              <a:defRPr>
                <a:solidFill>
                  <a:schemeClr val="tx1"/>
                </a:solidFill>
                <a:latin typeface="Arial" pitchFamily="34" charset="0"/>
                <a:ea typeface="宋体" pitchFamily="2" charset="-122"/>
              </a:defRPr>
            </a:lvl4pPr>
            <a:lvl5pPr algn="l" eaLnBrk="0" hangingPunct="0">
              <a:spcBef>
                <a:spcPct val="0"/>
              </a:spcBef>
              <a:defRPr>
                <a:solidFill>
                  <a:schemeClr val="tx1"/>
                </a:solidFill>
                <a:latin typeface="Arial" pitchFamily="34" charset="0"/>
                <a:ea typeface="宋体" pitchFamily="2" charset="-122"/>
              </a:defRPr>
            </a:lvl5pPr>
            <a:lvl6pPr eaLnBrk="0" fontAlgn="base" hangingPunct="0">
              <a:spcBef>
                <a:spcPct val="0"/>
              </a:spcBef>
              <a:spcAft>
                <a:spcPct val="0"/>
              </a:spcAft>
              <a:defRPr>
                <a:solidFill>
                  <a:schemeClr val="tx1"/>
                </a:solidFill>
                <a:latin typeface="Arial" pitchFamily="34" charset="0"/>
                <a:ea typeface="宋体" pitchFamily="2" charset="-122"/>
              </a:defRPr>
            </a:lvl6pPr>
            <a:lvl7pPr eaLnBrk="0" fontAlgn="base" hangingPunct="0">
              <a:spcBef>
                <a:spcPct val="0"/>
              </a:spcBef>
              <a:spcAft>
                <a:spcPct val="0"/>
              </a:spcAft>
              <a:defRPr>
                <a:solidFill>
                  <a:schemeClr val="tx1"/>
                </a:solidFill>
                <a:latin typeface="Arial" pitchFamily="34" charset="0"/>
                <a:ea typeface="宋体" pitchFamily="2" charset="-122"/>
              </a:defRPr>
            </a:lvl7pPr>
            <a:lvl8pPr eaLnBrk="0" fontAlgn="base" hangingPunct="0">
              <a:spcBef>
                <a:spcPct val="0"/>
              </a:spcBef>
              <a:spcAft>
                <a:spcPct val="0"/>
              </a:spcAft>
              <a:defRPr>
                <a:solidFill>
                  <a:schemeClr val="tx1"/>
                </a:solidFill>
                <a:latin typeface="Arial" pitchFamily="34" charset="0"/>
                <a:ea typeface="宋体" pitchFamily="2" charset="-122"/>
              </a:defRPr>
            </a:lvl8pPr>
            <a:lvl9pPr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r>
              <a:rPr lang="zh-CN" altLang="en-US" sz="3200" b="1" dirty="0">
                <a:solidFill>
                  <a:srgbClr val="FF0000"/>
                </a:solidFill>
                <a:latin typeface="方正姚体" pitchFamily="2" charset="-122"/>
                <a:ea typeface="方正姚体" pitchFamily="2" charset="-122"/>
              </a:rPr>
              <a:t>知识探究：国民政府“改定新约”运动</a:t>
            </a:r>
          </a:p>
        </p:txBody>
      </p:sp>
      <p:sp>
        <p:nvSpPr>
          <p:cNvPr id="6" name="TextBox 5"/>
          <p:cNvSpPr txBox="1"/>
          <p:nvPr/>
        </p:nvSpPr>
        <p:spPr>
          <a:xfrm>
            <a:off x="476514" y="4376100"/>
            <a:ext cx="8075058" cy="400110"/>
          </a:xfrm>
          <a:prstGeom prst="rect">
            <a:avLst/>
          </a:prstGeom>
          <a:noFill/>
        </p:spPr>
        <p:txBody>
          <a:bodyPr wrap="square" rtlCol="0">
            <a:spAutoFit/>
          </a:bodyPr>
          <a:lstStyle/>
          <a:p>
            <a:r>
              <a:rPr lang="zh-CN" altLang="en-US" sz="2000" b="1" dirty="0">
                <a:solidFill>
                  <a:srgbClr val="FF0000"/>
                </a:solidFill>
                <a:latin typeface="宋体" pitchFamily="2" charset="-122"/>
                <a:ea typeface="宋体" pitchFamily="2" charset="-122"/>
              </a:rPr>
              <a:t>分析南京国民政府发起“改定新约”运动的原因及影响：</a:t>
            </a:r>
          </a:p>
        </p:txBody>
      </p:sp>
      <p:sp>
        <p:nvSpPr>
          <p:cNvPr id="7" name="TextBox 6"/>
          <p:cNvSpPr txBox="1"/>
          <p:nvPr/>
        </p:nvSpPr>
        <p:spPr>
          <a:xfrm>
            <a:off x="415829" y="4789089"/>
            <a:ext cx="11397806" cy="1938992"/>
          </a:xfrm>
          <a:prstGeom prst="rect">
            <a:avLst/>
          </a:prstGeom>
          <a:noFill/>
        </p:spPr>
        <p:txBody>
          <a:bodyPr wrap="square" rtlCol="0">
            <a:spAutoFit/>
          </a:bodyPr>
          <a:lstStyle/>
          <a:p>
            <a:pPr>
              <a:lnSpc>
                <a:spcPct val="150000"/>
              </a:lnSpc>
            </a:pPr>
            <a:r>
              <a:rPr lang="zh-CN" altLang="en-US" sz="2000" b="1" dirty="0">
                <a:solidFill>
                  <a:srgbClr val="FF0000"/>
                </a:solidFill>
                <a:latin typeface="宋体" pitchFamily="2" charset="-122"/>
                <a:ea typeface="宋体" pitchFamily="2" charset="-122"/>
              </a:rPr>
              <a:t>（</a:t>
            </a:r>
            <a:r>
              <a:rPr lang="en-US" altLang="zh-CN" sz="2000" b="1" dirty="0">
                <a:solidFill>
                  <a:srgbClr val="FF0000"/>
                </a:solidFill>
                <a:latin typeface="宋体" pitchFamily="2" charset="-122"/>
                <a:ea typeface="宋体" pitchFamily="2" charset="-122"/>
              </a:rPr>
              <a:t>1</a:t>
            </a:r>
            <a:r>
              <a:rPr lang="zh-CN" altLang="en-US" sz="2000" b="1" dirty="0">
                <a:solidFill>
                  <a:srgbClr val="FF0000"/>
                </a:solidFill>
                <a:latin typeface="宋体" pitchFamily="2" charset="-122"/>
                <a:ea typeface="宋体" pitchFamily="2" charset="-122"/>
              </a:rPr>
              <a:t>）原因：</a:t>
            </a:r>
            <a:r>
              <a:rPr lang="zh-CN" altLang="en-US" sz="2000" b="1" dirty="0">
                <a:solidFill>
                  <a:srgbClr val="002060"/>
                </a:solidFill>
                <a:latin typeface="宋体" pitchFamily="2" charset="-122"/>
                <a:ea typeface="宋体" pitchFamily="2" charset="-122"/>
              </a:rPr>
              <a:t>民族意识觉醒，主权意识增强；民族工业的发展；南京国民政府增加财政收入的需要；南京国民政府提升形象巩固统治的需要。</a:t>
            </a:r>
            <a:endParaRPr lang="en-US" altLang="zh-CN" sz="2000" b="1" dirty="0">
              <a:solidFill>
                <a:srgbClr val="002060"/>
              </a:solidFill>
              <a:latin typeface="宋体" pitchFamily="2" charset="-122"/>
              <a:ea typeface="宋体" pitchFamily="2" charset="-122"/>
            </a:endParaRPr>
          </a:p>
          <a:p>
            <a:pPr>
              <a:lnSpc>
                <a:spcPct val="150000"/>
              </a:lnSpc>
            </a:pPr>
            <a:r>
              <a:rPr lang="zh-CN" altLang="en-US" sz="2000" b="1" dirty="0">
                <a:solidFill>
                  <a:srgbClr val="FF0000"/>
                </a:solidFill>
                <a:latin typeface="宋体" pitchFamily="2" charset="-122"/>
                <a:ea typeface="宋体" pitchFamily="2" charset="-122"/>
              </a:rPr>
              <a:t>（</a:t>
            </a:r>
            <a:r>
              <a:rPr lang="en-US" altLang="zh-CN" sz="2000" b="1" dirty="0">
                <a:solidFill>
                  <a:srgbClr val="FF0000"/>
                </a:solidFill>
                <a:latin typeface="宋体" pitchFamily="2" charset="-122"/>
                <a:ea typeface="宋体" pitchFamily="2" charset="-122"/>
              </a:rPr>
              <a:t>2</a:t>
            </a:r>
            <a:r>
              <a:rPr lang="zh-CN" altLang="en-US" sz="2000" b="1" dirty="0">
                <a:solidFill>
                  <a:srgbClr val="FF0000"/>
                </a:solidFill>
                <a:latin typeface="宋体" pitchFamily="2" charset="-122"/>
                <a:ea typeface="宋体" pitchFamily="2" charset="-122"/>
              </a:rPr>
              <a:t>）影响：</a:t>
            </a:r>
            <a:r>
              <a:rPr lang="zh-CN" altLang="en-US" sz="2000" b="1" dirty="0">
                <a:solidFill>
                  <a:srgbClr val="002060"/>
                </a:solidFill>
                <a:latin typeface="宋体" pitchFamily="2" charset="-122"/>
                <a:ea typeface="宋体" pitchFamily="2" charset="-122"/>
              </a:rPr>
              <a:t>国民政府收回了关税自主权，增加了国家关税的收入；有利于民族工商业的发展；增强了民族自尊心、自信心；通过改定新约，使南京国民政府获得了国际社会的普遍承认。</a:t>
            </a:r>
          </a:p>
        </p:txBody>
      </p:sp>
    </p:spTree>
    <p:extLst>
      <p:ext uri="{BB962C8B-B14F-4D97-AF65-F5344CB8AC3E}">
        <p14:creationId xmlns:p14="http://schemas.microsoft.com/office/powerpoint/2010/main" val="27015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5"/>
          <p:cNvSpPr>
            <a:spLocks noChangeArrowheads="1"/>
          </p:cNvSpPr>
          <p:nvPr>
            <p:custDataLst>
              <p:tags r:id="rId2"/>
            </p:custDataLst>
          </p:nvPr>
        </p:nvSpPr>
        <p:spPr bwMode="auto">
          <a:xfrm>
            <a:off x="558021" y="6592047"/>
            <a:ext cx="2101360" cy="195167"/>
          </a:xfrm>
          <a:prstGeom prst="rect">
            <a:avLst/>
          </a:prstGeom>
          <a:solidFill>
            <a:srgbClr val="2196F3">
              <a:lumMod val="75000"/>
            </a:srgbClr>
          </a:solidFill>
          <a:ln w="3175" cap="flat" cmpd="sng" algn="ctr">
            <a:noFill/>
            <a:prstDash val="solid"/>
          </a:ln>
          <a:effectLst/>
        </p:spPr>
        <p:style>
          <a:lnRef idx="2">
            <a:srgbClr val="2196F3">
              <a:shade val="50000"/>
            </a:srgbClr>
          </a:lnRef>
          <a:fillRef idx="1">
            <a:srgbClr val="2196F3"/>
          </a:fillRef>
          <a:effectRef idx="0">
            <a:srgbClr val="2196F3"/>
          </a:effectRef>
          <a:fontRef idx="minor">
            <a:sysClr val="window" lastClr="FFFFFF"/>
          </a:fontRef>
        </p:style>
        <p:txBody>
          <a:bodyPr lIns="0" tIns="0" rIns="0" bIns="0" anchor="ctr">
            <a:normAutofit fontScale="87500" lnSpcReduction="20000"/>
          </a:bodyPr>
          <a:lstStyle/>
          <a:p>
            <a:pPr algn="ctr" defTabSz="1219200" latinLnBrk="1">
              <a:lnSpc>
                <a:spcPct val="130000"/>
              </a:lnSpc>
              <a:spcAft>
                <a:spcPts val="400"/>
              </a:spcAft>
              <a:defRPr/>
            </a:pPr>
            <a:endParaRPr lang="ko-KR" altLang="en-US" sz="1200" b="1" dirty="0">
              <a:gradFill>
                <a:gsLst>
                  <a:gs pos="0">
                    <a:prstClr val="white"/>
                  </a:gs>
                  <a:gs pos="100000">
                    <a:prstClr val="white"/>
                  </a:gs>
                </a:gsLst>
                <a:lin ang="5400000" scaled="0"/>
              </a:gradFill>
              <a:latin typeface="微软雅黑" panose="020B0503020204020204" charset="-122"/>
              <a:ea typeface="+mj-ea"/>
            </a:endParaRPr>
          </a:p>
        </p:txBody>
      </p:sp>
      <p:sp>
        <p:nvSpPr>
          <p:cNvPr id="13" name="Freeform 6"/>
          <p:cNvSpPr/>
          <p:nvPr>
            <p:custDataLst>
              <p:tags r:id="rId3"/>
            </p:custDataLst>
          </p:nvPr>
        </p:nvSpPr>
        <p:spPr bwMode="auto">
          <a:xfrm>
            <a:off x="2610870" y="6388167"/>
            <a:ext cx="525340" cy="398202"/>
          </a:xfrm>
          <a:custGeom>
            <a:avLst/>
            <a:gdLst>
              <a:gd name="T0" fmla="*/ 0 w 159"/>
              <a:gd name="T1" fmla="*/ 69 h 186"/>
              <a:gd name="T2" fmla="*/ 0 w 159"/>
              <a:gd name="T3" fmla="*/ 186 h 186"/>
              <a:gd name="T4" fmla="*/ 159 w 159"/>
              <a:gd name="T5" fmla="*/ 117 h 186"/>
              <a:gd name="T6" fmla="*/ 159 w 159"/>
              <a:gd name="T7" fmla="*/ 0 h 186"/>
              <a:gd name="T8" fmla="*/ 0 w 159"/>
              <a:gd name="T9" fmla="*/ 69 h 186"/>
              <a:gd name="connsiteX0" fmla="*/ 0 w 10000"/>
              <a:gd name="connsiteY0" fmla="*/ 3710 h 10000"/>
              <a:gd name="connsiteX1" fmla="*/ 0 w 10000"/>
              <a:gd name="connsiteY1" fmla="*/ 10000 h 10000"/>
              <a:gd name="connsiteX2" fmla="*/ 10000 w 10000"/>
              <a:gd name="connsiteY2" fmla="*/ 5163 h 10000"/>
              <a:gd name="connsiteX3" fmla="*/ 10000 w 10000"/>
              <a:gd name="connsiteY3" fmla="*/ 0 h 10000"/>
              <a:gd name="connsiteX4" fmla="*/ 0 w 10000"/>
              <a:gd name="connsiteY4" fmla="*/ 3710 h 10000"/>
              <a:gd name="connsiteX0-1" fmla="*/ 0 w 10000"/>
              <a:gd name="connsiteY0-2" fmla="*/ 3710 h 10000"/>
              <a:gd name="connsiteX1-3" fmla="*/ 0 w 10000"/>
              <a:gd name="connsiteY1-4" fmla="*/ 10000 h 10000"/>
              <a:gd name="connsiteX2-5" fmla="*/ 10000 w 10000"/>
              <a:gd name="connsiteY2-6" fmla="*/ 4648 h 10000"/>
              <a:gd name="connsiteX3-7" fmla="*/ 10000 w 10000"/>
              <a:gd name="connsiteY3-8" fmla="*/ 0 h 10000"/>
              <a:gd name="connsiteX4-9" fmla="*/ 0 w 10000"/>
              <a:gd name="connsiteY4-10" fmla="*/ 371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3710"/>
                </a:moveTo>
                <a:lnTo>
                  <a:pt x="0" y="10000"/>
                </a:lnTo>
                <a:lnTo>
                  <a:pt x="10000" y="4648"/>
                </a:lnTo>
                <a:lnTo>
                  <a:pt x="10000" y="0"/>
                </a:lnTo>
                <a:lnTo>
                  <a:pt x="0" y="3710"/>
                </a:lnTo>
                <a:close/>
              </a:path>
            </a:pathLst>
          </a:custGeom>
          <a:solidFill>
            <a:srgbClr val="2196F3">
              <a:lumMod val="50000"/>
            </a:srgbClr>
          </a:solidFill>
          <a:ln w="3175" cap="flat" cmpd="sng" algn="ctr">
            <a:noFill/>
            <a:prstDash val="solid"/>
          </a:ln>
          <a:effectLst/>
        </p:spPr>
        <p:style>
          <a:lnRef idx="2">
            <a:srgbClr val="2196F3">
              <a:shade val="50000"/>
            </a:srgbClr>
          </a:lnRef>
          <a:fillRef idx="1">
            <a:srgbClr val="2196F3"/>
          </a:fillRef>
          <a:effectRef idx="0">
            <a:srgbClr val="2196F3"/>
          </a:effectRef>
          <a:fontRef idx="minor">
            <a:sysClr val="window" lastClr="FFFFFF"/>
          </a:fontRef>
        </p:style>
        <p:txBody>
          <a:bodyPr lIns="0" tIns="0" rIns="0" bIns="0" anchor="ctr">
            <a:normAutofit/>
          </a:bodyPr>
          <a:lstStyle/>
          <a:p>
            <a:pPr algn="ctr" defTabSz="1219200" latinLnBrk="1">
              <a:lnSpc>
                <a:spcPct val="120000"/>
              </a:lnSpc>
              <a:spcAft>
                <a:spcPts val="400"/>
              </a:spcAft>
              <a:defRPr/>
            </a:pPr>
            <a:endParaRPr lang="ko-KR" altLang="en-US" sz="1200" b="1" dirty="0">
              <a:gradFill>
                <a:gsLst>
                  <a:gs pos="0">
                    <a:prstClr val="white"/>
                  </a:gs>
                  <a:gs pos="100000">
                    <a:prstClr val="white"/>
                  </a:gs>
                </a:gsLst>
                <a:lin ang="5400000" scaled="0"/>
              </a:gradFill>
              <a:latin typeface="微软雅黑" panose="020B0503020204020204" charset="-122"/>
              <a:ea typeface="+mj-ea"/>
            </a:endParaRPr>
          </a:p>
        </p:txBody>
      </p:sp>
      <p:sp>
        <p:nvSpPr>
          <p:cNvPr id="15" name="Freeform 8"/>
          <p:cNvSpPr/>
          <p:nvPr>
            <p:custDataLst>
              <p:tags r:id="rId4"/>
            </p:custDataLst>
          </p:nvPr>
        </p:nvSpPr>
        <p:spPr bwMode="auto">
          <a:xfrm>
            <a:off x="751301" y="6168375"/>
            <a:ext cx="273512" cy="302140"/>
          </a:xfrm>
          <a:custGeom>
            <a:avLst/>
            <a:gdLst>
              <a:gd name="T0" fmla="*/ 0 w 81"/>
              <a:gd name="T1" fmla="*/ 0 h 102"/>
              <a:gd name="T2" fmla="*/ 81 w 81"/>
              <a:gd name="T3" fmla="*/ 69 h 102"/>
              <a:gd name="T4" fmla="*/ 0 w 81"/>
              <a:gd name="T5" fmla="*/ 102 h 102"/>
              <a:gd name="T6" fmla="*/ 0 w 81"/>
              <a:gd name="T7" fmla="*/ 0 h 102"/>
              <a:gd name="connsiteX0" fmla="*/ 224 w 10224"/>
              <a:gd name="connsiteY0" fmla="*/ 0 h 10000"/>
              <a:gd name="connsiteX1" fmla="*/ 10224 w 10224"/>
              <a:gd name="connsiteY1" fmla="*/ 6765 h 10000"/>
              <a:gd name="connsiteX2" fmla="*/ 224 w 10224"/>
              <a:gd name="connsiteY2" fmla="*/ 10000 h 10000"/>
              <a:gd name="connsiteX3" fmla="*/ 0 w 10224"/>
              <a:gd name="connsiteY3" fmla="*/ 6138 h 10000"/>
              <a:gd name="connsiteX4" fmla="*/ 224 w 10224"/>
              <a:gd name="connsiteY4" fmla="*/ 0 h 10000"/>
              <a:gd name="connsiteX0-1" fmla="*/ 224 w 10224"/>
              <a:gd name="connsiteY0-2" fmla="*/ 0 h 10000"/>
              <a:gd name="connsiteX1-3" fmla="*/ 10224 w 10224"/>
              <a:gd name="connsiteY1-4" fmla="*/ 6765 h 10000"/>
              <a:gd name="connsiteX2-5" fmla="*/ 3068 w 10224"/>
              <a:gd name="connsiteY2-6" fmla="*/ 9017 h 10000"/>
              <a:gd name="connsiteX3-7" fmla="*/ 224 w 10224"/>
              <a:gd name="connsiteY3-8" fmla="*/ 10000 h 10000"/>
              <a:gd name="connsiteX4-9" fmla="*/ 0 w 10224"/>
              <a:gd name="connsiteY4-10" fmla="*/ 6138 h 10000"/>
              <a:gd name="connsiteX5" fmla="*/ 224 w 10224"/>
              <a:gd name="connsiteY5" fmla="*/ 0 h 10000"/>
              <a:gd name="connsiteX0-11" fmla="*/ 224 w 10224"/>
              <a:gd name="connsiteY0-12" fmla="*/ 0 h 9017"/>
              <a:gd name="connsiteX1-13" fmla="*/ 10224 w 10224"/>
              <a:gd name="connsiteY1-14" fmla="*/ 6765 h 9017"/>
              <a:gd name="connsiteX2-15" fmla="*/ 3068 w 10224"/>
              <a:gd name="connsiteY2-16" fmla="*/ 9017 h 9017"/>
              <a:gd name="connsiteX3-17" fmla="*/ 0 w 10224"/>
              <a:gd name="connsiteY3-18" fmla="*/ 6138 h 9017"/>
              <a:gd name="connsiteX4-19" fmla="*/ 224 w 10224"/>
              <a:gd name="connsiteY4-20" fmla="*/ 0 h 9017"/>
              <a:gd name="connsiteX0-21" fmla="*/ 219 w 10000"/>
              <a:gd name="connsiteY0-22" fmla="*/ 0 h 10563"/>
              <a:gd name="connsiteX1-23" fmla="*/ 10000 w 10000"/>
              <a:gd name="connsiteY1-24" fmla="*/ 7502 h 10563"/>
              <a:gd name="connsiteX2-25" fmla="*/ 4751 w 10000"/>
              <a:gd name="connsiteY2-26" fmla="*/ 10563 h 10563"/>
              <a:gd name="connsiteX3-27" fmla="*/ 0 w 10000"/>
              <a:gd name="connsiteY3-28" fmla="*/ 6807 h 10563"/>
              <a:gd name="connsiteX4-29" fmla="*/ 219 w 10000"/>
              <a:gd name="connsiteY4-30" fmla="*/ 0 h 105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563">
                <a:moveTo>
                  <a:pt x="219" y="0"/>
                </a:moveTo>
                <a:lnTo>
                  <a:pt x="10000" y="7502"/>
                </a:lnTo>
                <a:lnTo>
                  <a:pt x="4751" y="10563"/>
                </a:lnTo>
                <a:lnTo>
                  <a:pt x="0" y="6807"/>
                </a:lnTo>
                <a:lnTo>
                  <a:pt x="219" y="0"/>
                </a:lnTo>
                <a:close/>
              </a:path>
            </a:pathLst>
          </a:custGeom>
          <a:solidFill>
            <a:srgbClr val="2196F3">
              <a:lumMod val="50000"/>
            </a:srgbClr>
          </a:solidFill>
          <a:ln w="3175" cap="flat" cmpd="sng" algn="ctr">
            <a:noFill/>
            <a:prstDash val="solid"/>
          </a:ln>
          <a:effectLst/>
        </p:spPr>
        <p:style>
          <a:lnRef idx="2">
            <a:srgbClr val="2196F3">
              <a:shade val="50000"/>
            </a:srgbClr>
          </a:lnRef>
          <a:fillRef idx="1">
            <a:srgbClr val="2196F3"/>
          </a:fillRef>
          <a:effectRef idx="0">
            <a:srgbClr val="2196F3"/>
          </a:effectRef>
          <a:fontRef idx="minor">
            <a:sysClr val="window" lastClr="FFFFFF"/>
          </a:fontRef>
        </p:style>
        <p:txBody>
          <a:bodyPr lIns="0" tIns="0" rIns="0" bIns="0" anchor="ctr">
            <a:normAutofit/>
          </a:bodyPr>
          <a:lstStyle/>
          <a:p>
            <a:pPr algn="ctr" defTabSz="1219200" latinLnBrk="1">
              <a:lnSpc>
                <a:spcPct val="120000"/>
              </a:lnSpc>
              <a:spcAft>
                <a:spcPts val="400"/>
              </a:spcAft>
              <a:defRPr/>
            </a:pPr>
            <a:endParaRPr lang="ko-KR" altLang="en-US" sz="1200" b="1" dirty="0">
              <a:gradFill>
                <a:gsLst>
                  <a:gs pos="0">
                    <a:prstClr val="white"/>
                  </a:gs>
                  <a:gs pos="100000">
                    <a:prstClr val="white"/>
                  </a:gs>
                </a:gsLst>
                <a:lin ang="5400000" scaled="0"/>
              </a:gradFill>
              <a:latin typeface="微软雅黑" panose="020B0503020204020204" charset="-122"/>
              <a:ea typeface="+mj-ea"/>
            </a:endParaRPr>
          </a:p>
        </p:txBody>
      </p:sp>
      <p:sp>
        <p:nvSpPr>
          <p:cNvPr id="14" name="Freeform 7"/>
          <p:cNvSpPr/>
          <p:nvPr>
            <p:custDataLst>
              <p:tags r:id="rId5"/>
            </p:custDataLst>
          </p:nvPr>
        </p:nvSpPr>
        <p:spPr bwMode="auto">
          <a:xfrm>
            <a:off x="509510" y="6183295"/>
            <a:ext cx="2626700" cy="409744"/>
          </a:xfrm>
          <a:custGeom>
            <a:avLst/>
            <a:gdLst>
              <a:gd name="T0" fmla="*/ 81 w 795"/>
              <a:gd name="T1" fmla="*/ 0 h 138"/>
              <a:gd name="T2" fmla="*/ 162 w 795"/>
              <a:gd name="T3" fmla="*/ 69 h 138"/>
              <a:gd name="T4" fmla="*/ 0 w 795"/>
              <a:gd name="T5" fmla="*/ 138 h 138"/>
              <a:gd name="T6" fmla="*/ 636 w 795"/>
              <a:gd name="T7" fmla="*/ 138 h 138"/>
              <a:gd name="T8" fmla="*/ 795 w 795"/>
              <a:gd name="T9" fmla="*/ 69 h 138"/>
              <a:gd name="T10" fmla="*/ 714 w 795"/>
              <a:gd name="T11" fmla="*/ 0 h 138"/>
              <a:gd name="T12" fmla="*/ 81 w 795"/>
              <a:gd name="T13" fmla="*/ 0 h 138"/>
            </a:gdLst>
            <a:ahLst/>
            <a:cxnLst>
              <a:cxn ang="0">
                <a:pos x="T0" y="T1"/>
              </a:cxn>
              <a:cxn ang="0">
                <a:pos x="T2" y="T3"/>
              </a:cxn>
              <a:cxn ang="0">
                <a:pos x="T4" y="T5"/>
              </a:cxn>
              <a:cxn ang="0">
                <a:pos x="T6" y="T7"/>
              </a:cxn>
              <a:cxn ang="0">
                <a:pos x="T8" y="T9"/>
              </a:cxn>
              <a:cxn ang="0">
                <a:pos x="T10" y="T11"/>
              </a:cxn>
              <a:cxn ang="0">
                <a:pos x="T12" y="T13"/>
              </a:cxn>
            </a:cxnLst>
            <a:rect l="0" t="0" r="r" b="b"/>
            <a:pathLst>
              <a:path w="795" h="138">
                <a:moveTo>
                  <a:pt x="81" y="0"/>
                </a:moveTo>
                <a:lnTo>
                  <a:pt x="162" y="69"/>
                </a:lnTo>
                <a:lnTo>
                  <a:pt x="0" y="138"/>
                </a:lnTo>
                <a:lnTo>
                  <a:pt x="636" y="138"/>
                </a:lnTo>
                <a:lnTo>
                  <a:pt x="795" y="69"/>
                </a:lnTo>
                <a:lnTo>
                  <a:pt x="714" y="0"/>
                </a:lnTo>
                <a:lnTo>
                  <a:pt x="81" y="0"/>
                </a:lnTo>
                <a:close/>
              </a:path>
            </a:pathLst>
          </a:custGeom>
          <a:solidFill>
            <a:srgbClr val="2196F3"/>
          </a:solidFill>
          <a:ln w="3175" cap="flat" cmpd="sng" algn="ctr">
            <a:noFill/>
            <a:prstDash val="solid"/>
          </a:ln>
          <a:effectLst/>
        </p:spPr>
        <p:style>
          <a:lnRef idx="2">
            <a:srgbClr val="2196F3">
              <a:shade val="50000"/>
            </a:srgbClr>
          </a:lnRef>
          <a:fillRef idx="1">
            <a:srgbClr val="2196F3"/>
          </a:fillRef>
          <a:effectRef idx="0">
            <a:srgbClr val="2196F3"/>
          </a:effectRef>
          <a:fontRef idx="minor">
            <a:sysClr val="window" lastClr="FFFFFF"/>
          </a:fontRef>
        </p:style>
        <p:txBody>
          <a:bodyPr lIns="0" tIns="0" rIns="0" bIns="0" anchor="ctr">
            <a:normAutofit/>
          </a:bodyPr>
          <a:lstStyle/>
          <a:p>
            <a:pPr algn="ctr" defTabSz="1219200" latinLnBrk="1">
              <a:lnSpc>
                <a:spcPct val="120000"/>
              </a:lnSpc>
              <a:spcAft>
                <a:spcPts val="400"/>
              </a:spcAft>
              <a:defRPr/>
            </a:pPr>
            <a:endParaRPr lang="ko-KR" altLang="en-US" sz="1200" b="1" dirty="0">
              <a:gradFill>
                <a:gsLst>
                  <a:gs pos="0">
                    <a:prstClr val="white"/>
                  </a:gs>
                  <a:gs pos="100000">
                    <a:prstClr val="white"/>
                  </a:gs>
                </a:gsLst>
                <a:lin ang="5400000" scaled="0"/>
              </a:gradFill>
              <a:latin typeface="微软雅黑" panose="020B0503020204020204" charset="-122"/>
              <a:ea typeface="+mj-ea"/>
            </a:endParaRPr>
          </a:p>
        </p:txBody>
      </p:sp>
      <p:sp>
        <p:nvSpPr>
          <p:cNvPr id="52" name="Freeform 51"/>
          <p:cNvSpPr/>
          <p:nvPr>
            <p:custDataLst>
              <p:tags r:id="rId6"/>
            </p:custDataLst>
          </p:nvPr>
        </p:nvSpPr>
        <p:spPr bwMode="auto">
          <a:xfrm>
            <a:off x="1436271" y="6183295"/>
            <a:ext cx="1066769" cy="215103"/>
          </a:xfrm>
          <a:custGeom>
            <a:avLst/>
            <a:gdLst>
              <a:gd name="connsiteX0" fmla="*/ 450091 w 898766"/>
              <a:gd name="connsiteY0" fmla="*/ 84664 h 1091661"/>
              <a:gd name="connsiteX1" fmla="*/ 78421 w 898766"/>
              <a:gd name="connsiteY1" fmla="*/ 456334 h 1091661"/>
              <a:gd name="connsiteX2" fmla="*/ 450091 w 898766"/>
              <a:gd name="connsiteY2" fmla="*/ 828004 h 1091661"/>
              <a:gd name="connsiteX3" fmla="*/ 821761 w 898766"/>
              <a:gd name="connsiteY3" fmla="*/ 456334 h 1091661"/>
              <a:gd name="connsiteX4" fmla="*/ 450091 w 898766"/>
              <a:gd name="connsiteY4" fmla="*/ 84664 h 1091661"/>
              <a:gd name="connsiteX5" fmla="*/ 447730 w 898766"/>
              <a:gd name="connsiteY5" fmla="*/ 0 h 1091661"/>
              <a:gd name="connsiteX6" fmla="*/ 863423 w 898766"/>
              <a:gd name="connsiteY6" fmla="*/ 280035 h 1091661"/>
              <a:gd name="connsiteX7" fmla="*/ 768947 w 898766"/>
              <a:gd name="connsiteY7" fmla="*/ 773656 h 1091661"/>
              <a:gd name="connsiteX8" fmla="*/ 447730 w 898766"/>
              <a:gd name="connsiteY8" fmla="*/ 1091661 h 1091661"/>
              <a:gd name="connsiteX9" fmla="*/ 131236 w 898766"/>
              <a:gd name="connsiteY9" fmla="*/ 773656 h 1091661"/>
              <a:gd name="connsiteX10" fmla="*/ 32036 w 898766"/>
              <a:gd name="connsiteY10" fmla="*/ 280035 h 1091661"/>
              <a:gd name="connsiteX11" fmla="*/ 447730 w 898766"/>
              <a:gd name="connsiteY11" fmla="*/ 0 h 1091661"/>
              <a:gd name="connsiteX0-1" fmla="*/ 821761 w 898766"/>
              <a:gd name="connsiteY0-2" fmla="*/ 456334 h 1091661"/>
              <a:gd name="connsiteX1-3" fmla="*/ 78421 w 898766"/>
              <a:gd name="connsiteY1-4" fmla="*/ 456334 h 1091661"/>
              <a:gd name="connsiteX2-5" fmla="*/ 450091 w 898766"/>
              <a:gd name="connsiteY2-6" fmla="*/ 828004 h 1091661"/>
              <a:gd name="connsiteX3-7" fmla="*/ 821761 w 898766"/>
              <a:gd name="connsiteY3-8" fmla="*/ 456334 h 1091661"/>
              <a:gd name="connsiteX4-9" fmla="*/ 447730 w 898766"/>
              <a:gd name="connsiteY4-10" fmla="*/ 0 h 1091661"/>
              <a:gd name="connsiteX5-11" fmla="*/ 863423 w 898766"/>
              <a:gd name="connsiteY5-12" fmla="*/ 280035 h 1091661"/>
              <a:gd name="connsiteX6-13" fmla="*/ 768947 w 898766"/>
              <a:gd name="connsiteY6-14" fmla="*/ 773656 h 1091661"/>
              <a:gd name="connsiteX7-15" fmla="*/ 447730 w 898766"/>
              <a:gd name="connsiteY7-16" fmla="*/ 1091661 h 1091661"/>
              <a:gd name="connsiteX8-17" fmla="*/ 131236 w 898766"/>
              <a:gd name="connsiteY8-18" fmla="*/ 773656 h 1091661"/>
              <a:gd name="connsiteX9-19" fmla="*/ 32036 w 898766"/>
              <a:gd name="connsiteY9-20" fmla="*/ 280035 h 1091661"/>
              <a:gd name="connsiteX10-21" fmla="*/ 447730 w 898766"/>
              <a:gd name="connsiteY10-22" fmla="*/ 0 h 1091661"/>
              <a:gd name="connsiteX0-23" fmla="*/ 821761 w 898766"/>
              <a:gd name="connsiteY0-24" fmla="*/ 238002 h 873329"/>
              <a:gd name="connsiteX1-25" fmla="*/ 78421 w 898766"/>
              <a:gd name="connsiteY1-26" fmla="*/ 238002 h 873329"/>
              <a:gd name="connsiteX2-27" fmla="*/ 450091 w 898766"/>
              <a:gd name="connsiteY2-28" fmla="*/ 609672 h 873329"/>
              <a:gd name="connsiteX3-29" fmla="*/ 821761 w 898766"/>
              <a:gd name="connsiteY3-30" fmla="*/ 238002 h 873329"/>
              <a:gd name="connsiteX4-31" fmla="*/ 32036 w 898766"/>
              <a:gd name="connsiteY4-32" fmla="*/ 61703 h 873329"/>
              <a:gd name="connsiteX5-33" fmla="*/ 863423 w 898766"/>
              <a:gd name="connsiteY5-34" fmla="*/ 61703 h 873329"/>
              <a:gd name="connsiteX6-35" fmla="*/ 768947 w 898766"/>
              <a:gd name="connsiteY6-36" fmla="*/ 555324 h 873329"/>
              <a:gd name="connsiteX7-37" fmla="*/ 447730 w 898766"/>
              <a:gd name="connsiteY7-38" fmla="*/ 873329 h 873329"/>
              <a:gd name="connsiteX8-39" fmla="*/ 131236 w 898766"/>
              <a:gd name="connsiteY8-40" fmla="*/ 555324 h 873329"/>
              <a:gd name="connsiteX9-41" fmla="*/ 32036 w 898766"/>
              <a:gd name="connsiteY9-42" fmla="*/ 61703 h 873329"/>
              <a:gd name="connsiteX0-43" fmla="*/ 821761 w 832092"/>
              <a:gd name="connsiteY0-44" fmla="*/ 176299 h 811626"/>
              <a:gd name="connsiteX1-45" fmla="*/ 78421 w 832092"/>
              <a:gd name="connsiteY1-46" fmla="*/ 176299 h 811626"/>
              <a:gd name="connsiteX2-47" fmla="*/ 450091 w 832092"/>
              <a:gd name="connsiteY2-48" fmla="*/ 547969 h 811626"/>
              <a:gd name="connsiteX3-49" fmla="*/ 821761 w 832092"/>
              <a:gd name="connsiteY3-50" fmla="*/ 176299 h 811626"/>
              <a:gd name="connsiteX4-51" fmla="*/ 32036 w 832092"/>
              <a:gd name="connsiteY4-52" fmla="*/ 0 h 811626"/>
              <a:gd name="connsiteX5-53" fmla="*/ 768947 w 832092"/>
              <a:gd name="connsiteY5-54" fmla="*/ 493621 h 811626"/>
              <a:gd name="connsiteX6-55" fmla="*/ 447730 w 832092"/>
              <a:gd name="connsiteY6-56" fmla="*/ 811626 h 811626"/>
              <a:gd name="connsiteX7-57" fmla="*/ 131236 w 832092"/>
              <a:gd name="connsiteY7-58" fmla="*/ 493621 h 811626"/>
              <a:gd name="connsiteX8-59" fmla="*/ 32036 w 832092"/>
              <a:gd name="connsiteY8-60" fmla="*/ 0 h 811626"/>
              <a:gd name="connsiteX0-61" fmla="*/ 753672 w 764003"/>
              <a:gd name="connsiteY0-62" fmla="*/ 46459 h 681786"/>
              <a:gd name="connsiteX1-63" fmla="*/ 10332 w 764003"/>
              <a:gd name="connsiteY1-64" fmla="*/ 46459 h 681786"/>
              <a:gd name="connsiteX2-65" fmla="*/ 382002 w 764003"/>
              <a:gd name="connsiteY2-66" fmla="*/ 418129 h 681786"/>
              <a:gd name="connsiteX3-67" fmla="*/ 753672 w 764003"/>
              <a:gd name="connsiteY3-68" fmla="*/ 46459 h 681786"/>
              <a:gd name="connsiteX4-69" fmla="*/ 63147 w 764003"/>
              <a:gd name="connsiteY4-70" fmla="*/ 363781 h 681786"/>
              <a:gd name="connsiteX5-71" fmla="*/ 700858 w 764003"/>
              <a:gd name="connsiteY5-72" fmla="*/ 363781 h 681786"/>
              <a:gd name="connsiteX6-73" fmla="*/ 379641 w 764003"/>
              <a:gd name="connsiteY6-74" fmla="*/ 681786 h 681786"/>
              <a:gd name="connsiteX7-75" fmla="*/ 63147 w 764003"/>
              <a:gd name="connsiteY7-76" fmla="*/ 363781 h 681786"/>
              <a:gd name="connsiteX0-77" fmla="*/ 690525 w 700856"/>
              <a:gd name="connsiteY0-78" fmla="*/ 0 h 635327"/>
              <a:gd name="connsiteX1-79" fmla="*/ 318855 w 700856"/>
              <a:gd name="connsiteY1-80" fmla="*/ 371670 h 635327"/>
              <a:gd name="connsiteX2-81" fmla="*/ 690525 w 700856"/>
              <a:gd name="connsiteY2-82" fmla="*/ 0 h 635327"/>
              <a:gd name="connsiteX3-83" fmla="*/ 0 w 700856"/>
              <a:gd name="connsiteY3-84" fmla="*/ 317322 h 635327"/>
              <a:gd name="connsiteX4-85" fmla="*/ 637711 w 700856"/>
              <a:gd name="connsiteY4-86" fmla="*/ 317322 h 635327"/>
              <a:gd name="connsiteX5-87" fmla="*/ 316494 w 700856"/>
              <a:gd name="connsiteY5-88" fmla="*/ 635327 h 635327"/>
              <a:gd name="connsiteX6-89" fmla="*/ 0 w 700856"/>
              <a:gd name="connsiteY6-90" fmla="*/ 317322 h 635327"/>
              <a:gd name="connsiteX0-91" fmla="*/ 0 w 637711"/>
              <a:gd name="connsiteY0-92" fmla="*/ 39751 h 357756"/>
              <a:gd name="connsiteX1-93" fmla="*/ 637711 w 637711"/>
              <a:gd name="connsiteY1-94" fmla="*/ 39751 h 357756"/>
              <a:gd name="connsiteX2-95" fmla="*/ 316494 w 637711"/>
              <a:gd name="connsiteY2-96" fmla="*/ 357756 h 357756"/>
              <a:gd name="connsiteX3-97" fmla="*/ 0 w 637711"/>
              <a:gd name="connsiteY3-98" fmla="*/ 39751 h 357756"/>
              <a:gd name="connsiteX0-99" fmla="*/ 0 w 637711"/>
              <a:gd name="connsiteY0-100" fmla="*/ 0 h 318005"/>
              <a:gd name="connsiteX1-101" fmla="*/ 637711 w 637711"/>
              <a:gd name="connsiteY1-102" fmla="*/ 0 h 318005"/>
              <a:gd name="connsiteX2-103" fmla="*/ 316494 w 637711"/>
              <a:gd name="connsiteY2-104" fmla="*/ 318005 h 318005"/>
              <a:gd name="connsiteX3-105" fmla="*/ 0 w 637711"/>
              <a:gd name="connsiteY3-106" fmla="*/ 0 h 318005"/>
            </a:gdLst>
            <a:ahLst/>
            <a:cxnLst>
              <a:cxn ang="0">
                <a:pos x="connsiteX0-1" y="connsiteY0-2"/>
              </a:cxn>
              <a:cxn ang="0">
                <a:pos x="connsiteX1-3" y="connsiteY1-4"/>
              </a:cxn>
              <a:cxn ang="0">
                <a:pos x="connsiteX2-5" y="connsiteY2-6"/>
              </a:cxn>
              <a:cxn ang="0">
                <a:pos x="connsiteX3-7" y="connsiteY3-8"/>
              </a:cxn>
            </a:cxnLst>
            <a:rect l="l" t="t" r="r" b="b"/>
            <a:pathLst>
              <a:path w="637711" h="318005">
                <a:moveTo>
                  <a:pt x="0" y="0"/>
                </a:moveTo>
                <a:lnTo>
                  <a:pt x="637711" y="0"/>
                </a:lnTo>
                <a:lnTo>
                  <a:pt x="316494" y="318005"/>
                </a:lnTo>
                <a:lnTo>
                  <a:pt x="0" y="0"/>
                </a:lnTo>
                <a:close/>
              </a:path>
            </a:pathLst>
          </a:custGeom>
          <a:solidFill>
            <a:sysClr val="windowText" lastClr="000000">
              <a:alpha val="20000"/>
            </a:sysClr>
          </a:solidFill>
          <a:ln w="3175" cap="flat">
            <a:noFill/>
            <a:prstDash val="solid"/>
            <a:miter lim="800000"/>
          </a:ln>
        </p:spPr>
        <p:txBody>
          <a:bodyPr lIns="91440" tIns="45720" rIns="91440" bIns="45720">
            <a:normAutofit fontScale="25000" lnSpcReduction="20000"/>
          </a:bodyPr>
          <a:lstStyle>
            <a:lvl1pPr>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defTabSz="457200" latinLnBrk="1">
              <a:lnSpc>
                <a:spcPct val="140000"/>
              </a:lnSpc>
              <a:defRPr/>
            </a:pPr>
            <a:endParaRPr lang="ko-KR" altLang="en-US" dirty="0">
              <a:solidFill>
                <a:srgbClr val="222222"/>
              </a:solidFill>
              <a:latin typeface="微软雅黑" panose="020B0503020204020204" charset="-122"/>
              <a:ea typeface="Gulim" panose="020B0600000101010101" pitchFamily="50" charset="-127"/>
              <a:cs typeface="Source Sans Pro" charset="0"/>
            </a:endParaRPr>
          </a:p>
        </p:txBody>
      </p:sp>
      <p:sp>
        <p:nvSpPr>
          <p:cNvPr id="18" name="Freeform 17"/>
          <p:cNvSpPr/>
          <p:nvPr>
            <p:custDataLst>
              <p:tags r:id="rId7"/>
            </p:custDataLst>
          </p:nvPr>
        </p:nvSpPr>
        <p:spPr bwMode="auto">
          <a:xfrm>
            <a:off x="1217672" y="5206415"/>
            <a:ext cx="1503969" cy="1368263"/>
          </a:xfrm>
          <a:custGeom>
            <a:avLst/>
            <a:gdLst>
              <a:gd name="connsiteX0" fmla="*/ 450091 w 898766"/>
              <a:gd name="connsiteY0" fmla="*/ 84664 h 1091661"/>
              <a:gd name="connsiteX1" fmla="*/ 78421 w 898766"/>
              <a:gd name="connsiteY1" fmla="*/ 456334 h 1091661"/>
              <a:gd name="connsiteX2" fmla="*/ 450091 w 898766"/>
              <a:gd name="connsiteY2" fmla="*/ 828004 h 1091661"/>
              <a:gd name="connsiteX3" fmla="*/ 821761 w 898766"/>
              <a:gd name="connsiteY3" fmla="*/ 456334 h 1091661"/>
              <a:gd name="connsiteX4" fmla="*/ 450091 w 898766"/>
              <a:gd name="connsiteY4" fmla="*/ 84664 h 1091661"/>
              <a:gd name="connsiteX5" fmla="*/ 447730 w 898766"/>
              <a:gd name="connsiteY5" fmla="*/ 0 h 1091661"/>
              <a:gd name="connsiteX6" fmla="*/ 863423 w 898766"/>
              <a:gd name="connsiteY6" fmla="*/ 280035 h 1091661"/>
              <a:gd name="connsiteX7" fmla="*/ 768947 w 898766"/>
              <a:gd name="connsiteY7" fmla="*/ 773656 h 1091661"/>
              <a:gd name="connsiteX8" fmla="*/ 447730 w 898766"/>
              <a:gd name="connsiteY8" fmla="*/ 1091661 h 1091661"/>
              <a:gd name="connsiteX9" fmla="*/ 131236 w 898766"/>
              <a:gd name="connsiteY9" fmla="*/ 773656 h 1091661"/>
              <a:gd name="connsiteX10" fmla="*/ 32036 w 898766"/>
              <a:gd name="connsiteY10" fmla="*/ 280035 h 1091661"/>
              <a:gd name="connsiteX11" fmla="*/ 447730 w 898766"/>
              <a:gd name="connsiteY11" fmla="*/ 0 h 109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8766" h="1091661">
                <a:moveTo>
                  <a:pt x="450091" y="84664"/>
                </a:moveTo>
                <a:cubicBezTo>
                  <a:pt x="244823" y="84664"/>
                  <a:pt x="78421" y="251066"/>
                  <a:pt x="78421" y="456334"/>
                </a:cubicBezTo>
                <a:cubicBezTo>
                  <a:pt x="78421" y="661602"/>
                  <a:pt x="244823" y="828004"/>
                  <a:pt x="450091" y="828004"/>
                </a:cubicBezTo>
                <a:cubicBezTo>
                  <a:pt x="655359" y="828004"/>
                  <a:pt x="821761" y="661602"/>
                  <a:pt x="821761" y="456334"/>
                </a:cubicBezTo>
                <a:cubicBezTo>
                  <a:pt x="821761" y="251066"/>
                  <a:pt x="655359" y="84664"/>
                  <a:pt x="450091" y="84664"/>
                </a:cubicBezTo>
                <a:close/>
                <a:moveTo>
                  <a:pt x="447730" y="0"/>
                </a:moveTo>
                <a:cubicBezTo>
                  <a:pt x="631958" y="0"/>
                  <a:pt x="792566" y="109166"/>
                  <a:pt x="863423" y="280035"/>
                </a:cubicBezTo>
                <a:cubicBezTo>
                  <a:pt x="934280" y="446157"/>
                  <a:pt x="896490" y="640758"/>
                  <a:pt x="768947" y="773656"/>
                </a:cubicBezTo>
                <a:lnTo>
                  <a:pt x="447730" y="1091661"/>
                </a:lnTo>
                <a:cubicBezTo>
                  <a:pt x="447730" y="1091661"/>
                  <a:pt x="447730" y="1091661"/>
                  <a:pt x="131236" y="773656"/>
                </a:cubicBezTo>
                <a:cubicBezTo>
                  <a:pt x="3693" y="640758"/>
                  <a:pt x="-34097" y="446157"/>
                  <a:pt x="32036" y="280035"/>
                </a:cubicBezTo>
                <a:cubicBezTo>
                  <a:pt x="102893" y="109166"/>
                  <a:pt x="268226" y="0"/>
                  <a:pt x="447730" y="0"/>
                </a:cubicBezTo>
                <a:close/>
              </a:path>
            </a:pathLst>
          </a:custGeom>
          <a:solidFill>
            <a:srgbClr val="2196F3"/>
          </a:solidFill>
          <a:ln w="3175" cap="flat">
            <a:noFill/>
            <a:prstDash val="solid"/>
            <a:miter lim="800000"/>
          </a:ln>
        </p:spPr>
        <p:txBody>
          <a:bodyPr lIns="91440" tIns="45720" rIns="91440" bIns="45720">
            <a:normAutofit/>
          </a:bodyPr>
          <a:lstStyle>
            <a:lvl1pPr>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defTabSz="457200" latinLnBrk="1">
              <a:lnSpc>
                <a:spcPct val="120000"/>
              </a:lnSpc>
              <a:defRPr/>
            </a:pPr>
            <a:endParaRPr lang="ko-KR" altLang="en-US" dirty="0">
              <a:solidFill>
                <a:srgbClr val="222222"/>
              </a:solidFill>
              <a:latin typeface="微软雅黑" panose="020B0503020204020204" charset="-122"/>
              <a:ea typeface="Gulim" panose="020B0600000101010101" pitchFamily="50" charset="-127"/>
              <a:cs typeface="Source Sans Pro" charset="0"/>
            </a:endParaRPr>
          </a:p>
        </p:txBody>
      </p:sp>
      <p:sp>
        <p:nvSpPr>
          <p:cNvPr id="55" name="文本框 54"/>
          <p:cNvSpPr txBox="1"/>
          <p:nvPr>
            <p:custDataLst>
              <p:tags r:id="rId8"/>
            </p:custDataLst>
          </p:nvPr>
        </p:nvSpPr>
        <p:spPr>
          <a:xfrm>
            <a:off x="305705" y="2271866"/>
            <a:ext cx="3514056" cy="2934549"/>
          </a:xfrm>
          <a:prstGeom prst="rect">
            <a:avLst/>
          </a:prstGeom>
          <a:noFill/>
          <a:ln>
            <a:solidFill>
              <a:srgbClr val="FF0000"/>
            </a:solidFill>
          </a:ln>
        </p:spPr>
        <p:txBody>
          <a:bodyPr wrap="square" rtlCol="0">
            <a:noAutofit/>
          </a:bodyPr>
          <a:lstStyle>
            <a:defPPr>
              <a:defRPr lang="en-US"/>
            </a:defPPr>
            <a:lvl1pPr algn="ctr">
              <a:lnSpc>
                <a:spcPct val="130000"/>
              </a:lnSpc>
              <a:defRPr sz="1400">
                <a:solidFill>
                  <a:sysClr val="windowText" lastClr="000000">
                    <a:lumMod val="75000"/>
                    <a:lumOff val="25000"/>
                  </a:sysClr>
                </a:solidFill>
              </a:defRPr>
            </a:lvl1pPr>
          </a:lstStyle>
          <a:p>
            <a:pPr algn="l" defTabSz="457200" fontAlgn="auto">
              <a:lnSpc>
                <a:spcPct val="150000"/>
              </a:lnSpc>
            </a:pPr>
            <a:r>
              <a:rPr lang="zh-CN" altLang="en-US" sz="2000" b="1" dirty="0">
                <a:solidFill>
                  <a:srgbClr val="002060"/>
                </a:solidFill>
                <a:latin typeface="宋体" pitchFamily="2" charset="-122"/>
                <a:ea typeface="宋体" pitchFamily="2" charset="-122"/>
                <a:cs typeface="楷体" panose="02010609060101010101" charset="-122"/>
                <a:sym typeface="+mn-ea"/>
              </a:rPr>
              <a:t>5月4日，政务院颁布</a:t>
            </a:r>
            <a:r>
              <a:rPr lang="zh-CN" altLang="en-US" sz="2000" b="1" dirty="0">
                <a:solidFill>
                  <a:srgbClr val="FF0000"/>
                </a:solidFill>
                <a:latin typeface="宋体" pitchFamily="2" charset="-122"/>
                <a:ea typeface="宋体" pitchFamily="2" charset="-122"/>
                <a:cs typeface="楷体" panose="02010609060101010101" charset="-122"/>
                <a:sym typeface="+mn-ea"/>
              </a:rPr>
              <a:t>《中华人民共和国海关进出口税则》</a:t>
            </a:r>
            <a:r>
              <a:rPr lang="zh-CN" altLang="en-US" sz="2000" b="1" dirty="0">
                <a:solidFill>
                  <a:srgbClr val="002060"/>
                </a:solidFill>
                <a:latin typeface="宋体" pitchFamily="2" charset="-122"/>
                <a:ea typeface="宋体" pitchFamily="2" charset="-122"/>
                <a:cs typeface="楷体" panose="02010609060101010101" charset="-122"/>
                <a:sym typeface="+mn-ea"/>
              </a:rPr>
              <a:t>及其实施条例并于当月16日起实施。这标志着一百多年来，中国拥有了第一部独立自主、有益于国计民生的关税税则。</a:t>
            </a:r>
            <a:endParaRPr lang="zh-CN" altLang="en-US" sz="2000" b="1" spc="150" dirty="0">
              <a:solidFill>
                <a:srgbClr val="002060"/>
              </a:solidFill>
              <a:latin typeface="宋体" pitchFamily="2" charset="-122"/>
              <a:ea typeface="宋体" pitchFamily="2" charset="-122"/>
              <a:cs typeface="楷体" panose="02010609060101010101" charset="-122"/>
              <a:sym typeface="+mn-ea"/>
            </a:endParaRPr>
          </a:p>
        </p:txBody>
      </p:sp>
      <p:sp>
        <p:nvSpPr>
          <p:cNvPr id="67" name="文本框 66"/>
          <p:cNvSpPr txBox="1"/>
          <p:nvPr>
            <p:custDataLst>
              <p:tags r:id="rId9"/>
            </p:custDataLst>
          </p:nvPr>
        </p:nvSpPr>
        <p:spPr>
          <a:xfrm>
            <a:off x="1342421" y="5444945"/>
            <a:ext cx="1379220" cy="648970"/>
          </a:xfrm>
          <a:prstGeom prst="rect">
            <a:avLst/>
          </a:prstGeom>
          <a:noFill/>
        </p:spPr>
        <p:txBody>
          <a:bodyPr wrap="square" rtlCol="0">
            <a:noAutofit/>
          </a:bodyPr>
          <a:lstStyle/>
          <a:p>
            <a:pPr algn="ctr" defTabSz="457200">
              <a:lnSpc>
                <a:spcPct val="120000"/>
              </a:lnSpc>
            </a:pPr>
            <a:r>
              <a:rPr kumimoji="1" lang="en-US" altLang="zh-CN" sz="2800" b="1" spc="300" dirty="0">
                <a:solidFill>
                  <a:srgbClr val="FF0000"/>
                </a:solidFill>
                <a:latin typeface="Arial" panose="020B0604020202020204" pitchFamily="34" charset="0"/>
                <a:ea typeface="微软雅黑" panose="020B0503020204020204" charset="-122"/>
              </a:rPr>
              <a:t>1951</a:t>
            </a:r>
          </a:p>
        </p:txBody>
      </p:sp>
      <p:sp>
        <p:nvSpPr>
          <p:cNvPr id="38" name="Rectangle 5"/>
          <p:cNvSpPr>
            <a:spLocks noChangeArrowheads="1"/>
          </p:cNvSpPr>
          <p:nvPr>
            <p:custDataLst>
              <p:tags r:id="rId10"/>
            </p:custDataLst>
          </p:nvPr>
        </p:nvSpPr>
        <p:spPr bwMode="auto">
          <a:xfrm>
            <a:off x="3947591" y="6574678"/>
            <a:ext cx="2101360" cy="195167"/>
          </a:xfrm>
          <a:prstGeom prst="rect">
            <a:avLst/>
          </a:prstGeom>
          <a:solidFill>
            <a:srgbClr val="38A9C9">
              <a:lumMod val="75000"/>
            </a:srgbClr>
          </a:solidFill>
          <a:ln w="3175" cap="flat" cmpd="sng" algn="ctr">
            <a:noFill/>
            <a:prstDash val="solid"/>
          </a:ln>
          <a:effectLst/>
        </p:spPr>
        <p:style>
          <a:lnRef idx="2">
            <a:srgbClr val="2196F3">
              <a:shade val="50000"/>
            </a:srgbClr>
          </a:lnRef>
          <a:fillRef idx="1">
            <a:srgbClr val="2196F3"/>
          </a:fillRef>
          <a:effectRef idx="0">
            <a:srgbClr val="2196F3"/>
          </a:effectRef>
          <a:fontRef idx="minor">
            <a:sysClr val="window" lastClr="FFFFFF"/>
          </a:fontRef>
        </p:style>
        <p:txBody>
          <a:bodyPr lIns="0" tIns="0" rIns="0" bIns="0" anchor="ctr">
            <a:normAutofit fontScale="87500" lnSpcReduction="20000"/>
          </a:bodyPr>
          <a:lstStyle/>
          <a:p>
            <a:pPr algn="ctr" defTabSz="1219200" latinLnBrk="1">
              <a:lnSpc>
                <a:spcPct val="130000"/>
              </a:lnSpc>
              <a:spcAft>
                <a:spcPts val="400"/>
              </a:spcAft>
              <a:defRPr/>
            </a:pPr>
            <a:endParaRPr lang="ko-KR" altLang="en-US" sz="1200" b="1" dirty="0">
              <a:gradFill>
                <a:gsLst>
                  <a:gs pos="0">
                    <a:prstClr val="white"/>
                  </a:gs>
                  <a:gs pos="100000">
                    <a:prstClr val="white"/>
                  </a:gs>
                </a:gsLst>
                <a:lin ang="5400000" scaled="0"/>
              </a:gradFill>
              <a:latin typeface="微软雅黑" panose="020B0503020204020204" charset="-122"/>
              <a:ea typeface="+mj-ea"/>
            </a:endParaRPr>
          </a:p>
        </p:txBody>
      </p:sp>
      <p:sp>
        <p:nvSpPr>
          <p:cNvPr id="39" name="Freeform 6"/>
          <p:cNvSpPr/>
          <p:nvPr>
            <p:custDataLst>
              <p:tags r:id="rId11"/>
            </p:custDataLst>
          </p:nvPr>
        </p:nvSpPr>
        <p:spPr bwMode="auto">
          <a:xfrm>
            <a:off x="6055247" y="6280879"/>
            <a:ext cx="525340" cy="488966"/>
          </a:xfrm>
          <a:custGeom>
            <a:avLst/>
            <a:gdLst>
              <a:gd name="T0" fmla="*/ 0 w 159"/>
              <a:gd name="T1" fmla="*/ 69 h 186"/>
              <a:gd name="T2" fmla="*/ 0 w 159"/>
              <a:gd name="T3" fmla="*/ 186 h 186"/>
              <a:gd name="T4" fmla="*/ 159 w 159"/>
              <a:gd name="T5" fmla="*/ 117 h 186"/>
              <a:gd name="T6" fmla="*/ 159 w 159"/>
              <a:gd name="T7" fmla="*/ 0 h 186"/>
              <a:gd name="T8" fmla="*/ 0 w 159"/>
              <a:gd name="T9" fmla="*/ 69 h 186"/>
              <a:gd name="connsiteX0" fmla="*/ 0 w 10000"/>
              <a:gd name="connsiteY0" fmla="*/ 3710 h 10000"/>
              <a:gd name="connsiteX1" fmla="*/ 0 w 10000"/>
              <a:gd name="connsiteY1" fmla="*/ 10000 h 10000"/>
              <a:gd name="connsiteX2" fmla="*/ 10000 w 10000"/>
              <a:gd name="connsiteY2" fmla="*/ 5163 h 10000"/>
              <a:gd name="connsiteX3" fmla="*/ 10000 w 10000"/>
              <a:gd name="connsiteY3" fmla="*/ 0 h 10000"/>
              <a:gd name="connsiteX4" fmla="*/ 0 w 10000"/>
              <a:gd name="connsiteY4" fmla="*/ 3710 h 10000"/>
              <a:gd name="connsiteX0-1" fmla="*/ 0 w 10000"/>
              <a:gd name="connsiteY0-2" fmla="*/ 3710 h 10000"/>
              <a:gd name="connsiteX1-3" fmla="*/ 0 w 10000"/>
              <a:gd name="connsiteY1-4" fmla="*/ 10000 h 10000"/>
              <a:gd name="connsiteX2-5" fmla="*/ 10000 w 10000"/>
              <a:gd name="connsiteY2-6" fmla="*/ 4648 h 10000"/>
              <a:gd name="connsiteX3-7" fmla="*/ 10000 w 10000"/>
              <a:gd name="connsiteY3-8" fmla="*/ 0 h 10000"/>
              <a:gd name="connsiteX4-9" fmla="*/ 0 w 10000"/>
              <a:gd name="connsiteY4-10" fmla="*/ 371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3710"/>
                </a:moveTo>
                <a:lnTo>
                  <a:pt x="0" y="10000"/>
                </a:lnTo>
                <a:lnTo>
                  <a:pt x="10000" y="4648"/>
                </a:lnTo>
                <a:lnTo>
                  <a:pt x="10000" y="0"/>
                </a:lnTo>
                <a:lnTo>
                  <a:pt x="0" y="3710"/>
                </a:lnTo>
                <a:close/>
              </a:path>
            </a:pathLst>
          </a:custGeom>
          <a:solidFill>
            <a:srgbClr val="38A9C9">
              <a:lumMod val="50000"/>
            </a:srgbClr>
          </a:solidFill>
          <a:ln w="3175" cap="flat" cmpd="sng" algn="ctr">
            <a:noFill/>
            <a:prstDash val="solid"/>
          </a:ln>
          <a:effectLst/>
        </p:spPr>
        <p:style>
          <a:lnRef idx="2">
            <a:srgbClr val="2196F3">
              <a:shade val="50000"/>
            </a:srgbClr>
          </a:lnRef>
          <a:fillRef idx="1">
            <a:srgbClr val="2196F3"/>
          </a:fillRef>
          <a:effectRef idx="0">
            <a:srgbClr val="2196F3"/>
          </a:effectRef>
          <a:fontRef idx="minor">
            <a:sysClr val="window" lastClr="FFFFFF"/>
          </a:fontRef>
        </p:style>
        <p:txBody>
          <a:bodyPr lIns="0" tIns="0" rIns="0" bIns="0" anchor="ctr">
            <a:normAutofit/>
          </a:bodyPr>
          <a:lstStyle/>
          <a:p>
            <a:pPr algn="ctr" defTabSz="1219200" latinLnBrk="1">
              <a:lnSpc>
                <a:spcPct val="120000"/>
              </a:lnSpc>
              <a:spcAft>
                <a:spcPts val="400"/>
              </a:spcAft>
              <a:defRPr/>
            </a:pPr>
            <a:endParaRPr lang="ko-KR" altLang="en-US" sz="1200" b="1" dirty="0">
              <a:gradFill>
                <a:gsLst>
                  <a:gs pos="0">
                    <a:prstClr val="white"/>
                  </a:gs>
                  <a:gs pos="100000">
                    <a:prstClr val="white"/>
                  </a:gs>
                </a:gsLst>
                <a:lin ang="5400000" scaled="0"/>
              </a:gradFill>
              <a:latin typeface="微软雅黑" panose="020B0503020204020204" charset="-122"/>
              <a:ea typeface="+mj-ea"/>
            </a:endParaRPr>
          </a:p>
        </p:txBody>
      </p:sp>
      <p:sp>
        <p:nvSpPr>
          <p:cNvPr id="40" name="Freeform 8"/>
          <p:cNvSpPr/>
          <p:nvPr>
            <p:custDataLst>
              <p:tags r:id="rId12"/>
            </p:custDataLst>
          </p:nvPr>
        </p:nvSpPr>
        <p:spPr bwMode="auto">
          <a:xfrm>
            <a:off x="4224111" y="6039019"/>
            <a:ext cx="273512" cy="349148"/>
          </a:xfrm>
          <a:custGeom>
            <a:avLst/>
            <a:gdLst>
              <a:gd name="T0" fmla="*/ 0 w 81"/>
              <a:gd name="T1" fmla="*/ 0 h 102"/>
              <a:gd name="T2" fmla="*/ 81 w 81"/>
              <a:gd name="T3" fmla="*/ 69 h 102"/>
              <a:gd name="T4" fmla="*/ 0 w 81"/>
              <a:gd name="T5" fmla="*/ 102 h 102"/>
              <a:gd name="T6" fmla="*/ 0 w 81"/>
              <a:gd name="T7" fmla="*/ 0 h 102"/>
              <a:gd name="connsiteX0" fmla="*/ 224 w 10224"/>
              <a:gd name="connsiteY0" fmla="*/ 0 h 10000"/>
              <a:gd name="connsiteX1" fmla="*/ 10224 w 10224"/>
              <a:gd name="connsiteY1" fmla="*/ 6765 h 10000"/>
              <a:gd name="connsiteX2" fmla="*/ 224 w 10224"/>
              <a:gd name="connsiteY2" fmla="*/ 10000 h 10000"/>
              <a:gd name="connsiteX3" fmla="*/ 0 w 10224"/>
              <a:gd name="connsiteY3" fmla="*/ 6138 h 10000"/>
              <a:gd name="connsiteX4" fmla="*/ 224 w 10224"/>
              <a:gd name="connsiteY4" fmla="*/ 0 h 10000"/>
              <a:gd name="connsiteX0-1" fmla="*/ 224 w 10224"/>
              <a:gd name="connsiteY0-2" fmla="*/ 0 h 10000"/>
              <a:gd name="connsiteX1-3" fmla="*/ 10224 w 10224"/>
              <a:gd name="connsiteY1-4" fmla="*/ 6765 h 10000"/>
              <a:gd name="connsiteX2-5" fmla="*/ 3068 w 10224"/>
              <a:gd name="connsiteY2-6" fmla="*/ 9017 h 10000"/>
              <a:gd name="connsiteX3-7" fmla="*/ 224 w 10224"/>
              <a:gd name="connsiteY3-8" fmla="*/ 10000 h 10000"/>
              <a:gd name="connsiteX4-9" fmla="*/ 0 w 10224"/>
              <a:gd name="connsiteY4-10" fmla="*/ 6138 h 10000"/>
              <a:gd name="connsiteX5" fmla="*/ 224 w 10224"/>
              <a:gd name="connsiteY5" fmla="*/ 0 h 10000"/>
              <a:gd name="connsiteX0-11" fmla="*/ 224 w 10224"/>
              <a:gd name="connsiteY0-12" fmla="*/ 0 h 9017"/>
              <a:gd name="connsiteX1-13" fmla="*/ 10224 w 10224"/>
              <a:gd name="connsiteY1-14" fmla="*/ 6765 h 9017"/>
              <a:gd name="connsiteX2-15" fmla="*/ 3068 w 10224"/>
              <a:gd name="connsiteY2-16" fmla="*/ 9017 h 9017"/>
              <a:gd name="connsiteX3-17" fmla="*/ 0 w 10224"/>
              <a:gd name="connsiteY3-18" fmla="*/ 6138 h 9017"/>
              <a:gd name="connsiteX4-19" fmla="*/ 224 w 10224"/>
              <a:gd name="connsiteY4-20" fmla="*/ 0 h 9017"/>
              <a:gd name="connsiteX0-21" fmla="*/ 219 w 10000"/>
              <a:gd name="connsiteY0-22" fmla="*/ 0 h 10563"/>
              <a:gd name="connsiteX1-23" fmla="*/ 10000 w 10000"/>
              <a:gd name="connsiteY1-24" fmla="*/ 7502 h 10563"/>
              <a:gd name="connsiteX2-25" fmla="*/ 4751 w 10000"/>
              <a:gd name="connsiteY2-26" fmla="*/ 10563 h 10563"/>
              <a:gd name="connsiteX3-27" fmla="*/ 0 w 10000"/>
              <a:gd name="connsiteY3-28" fmla="*/ 6807 h 10563"/>
              <a:gd name="connsiteX4-29" fmla="*/ 219 w 10000"/>
              <a:gd name="connsiteY4-30" fmla="*/ 0 h 105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563">
                <a:moveTo>
                  <a:pt x="219" y="0"/>
                </a:moveTo>
                <a:lnTo>
                  <a:pt x="10000" y="7502"/>
                </a:lnTo>
                <a:lnTo>
                  <a:pt x="4751" y="10563"/>
                </a:lnTo>
                <a:lnTo>
                  <a:pt x="0" y="6807"/>
                </a:lnTo>
                <a:lnTo>
                  <a:pt x="219" y="0"/>
                </a:lnTo>
                <a:close/>
              </a:path>
            </a:pathLst>
          </a:custGeom>
          <a:solidFill>
            <a:srgbClr val="38A9C9">
              <a:lumMod val="50000"/>
            </a:srgbClr>
          </a:solidFill>
          <a:ln w="3175" cap="flat" cmpd="sng" algn="ctr">
            <a:noFill/>
            <a:prstDash val="solid"/>
          </a:ln>
          <a:effectLst/>
        </p:spPr>
        <p:style>
          <a:lnRef idx="2">
            <a:srgbClr val="2196F3">
              <a:shade val="50000"/>
            </a:srgbClr>
          </a:lnRef>
          <a:fillRef idx="1">
            <a:srgbClr val="2196F3"/>
          </a:fillRef>
          <a:effectRef idx="0">
            <a:srgbClr val="2196F3"/>
          </a:effectRef>
          <a:fontRef idx="minor">
            <a:sysClr val="window" lastClr="FFFFFF"/>
          </a:fontRef>
        </p:style>
        <p:txBody>
          <a:bodyPr lIns="0" tIns="0" rIns="0" bIns="0" anchor="ctr">
            <a:normAutofit/>
          </a:bodyPr>
          <a:lstStyle/>
          <a:p>
            <a:pPr algn="ctr" defTabSz="1219200" latinLnBrk="1">
              <a:lnSpc>
                <a:spcPct val="120000"/>
              </a:lnSpc>
              <a:spcAft>
                <a:spcPts val="400"/>
              </a:spcAft>
              <a:defRPr/>
            </a:pPr>
            <a:endParaRPr lang="ko-KR" altLang="en-US" sz="1200" b="1" dirty="0">
              <a:gradFill>
                <a:gsLst>
                  <a:gs pos="0">
                    <a:prstClr val="white"/>
                  </a:gs>
                  <a:gs pos="100000">
                    <a:prstClr val="white"/>
                  </a:gs>
                </a:gsLst>
                <a:lin ang="5400000" scaled="0"/>
              </a:gradFill>
              <a:latin typeface="微软雅黑" panose="020B0503020204020204" charset="-122"/>
              <a:ea typeface="+mj-ea"/>
            </a:endParaRPr>
          </a:p>
        </p:txBody>
      </p:sp>
      <p:sp>
        <p:nvSpPr>
          <p:cNvPr id="41" name="Freeform 7"/>
          <p:cNvSpPr/>
          <p:nvPr>
            <p:custDataLst>
              <p:tags r:id="rId13"/>
            </p:custDataLst>
          </p:nvPr>
        </p:nvSpPr>
        <p:spPr bwMode="auto">
          <a:xfrm>
            <a:off x="3953887" y="6032412"/>
            <a:ext cx="2626700" cy="542266"/>
          </a:xfrm>
          <a:custGeom>
            <a:avLst/>
            <a:gdLst>
              <a:gd name="T0" fmla="*/ 81 w 795"/>
              <a:gd name="T1" fmla="*/ 0 h 138"/>
              <a:gd name="T2" fmla="*/ 162 w 795"/>
              <a:gd name="T3" fmla="*/ 69 h 138"/>
              <a:gd name="T4" fmla="*/ 0 w 795"/>
              <a:gd name="T5" fmla="*/ 138 h 138"/>
              <a:gd name="T6" fmla="*/ 636 w 795"/>
              <a:gd name="T7" fmla="*/ 138 h 138"/>
              <a:gd name="T8" fmla="*/ 795 w 795"/>
              <a:gd name="T9" fmla="*/ 69 h 138"/>
              <a:gd name="T10" fmla="*/ 714 w 795"/>
              <a:gd name="T11" fmla="*/ 0 h 138"/>
              <a:gd name="T12" fmla="*/ 81 w 795"/>
              <a:gd name="T13" fmla="*/ 0 h 138"/>
            </a:gdLst>
            <a:ahLst/>
            <a:cxnLst>
              <a:cxn ang="0">
                <a:pos x="T0" y="T1"/>
              </a:cxn>
              <a:cxn ang="0">
                <a:pos x="T2" y="T3"/>
              </a:cxn>
              <a:cxn ang="0">
                <a:pos x="T4" y="T5"/>
              </a:cxn>
              <a:cxn ang="0">
                <a:pos x="T6" y="T7"/>
              </a:cxn>
              <a:cxn ang="0">
                <a:pos x="T8" y="T9"/>
              </a:cxn>
              <a:cxn ang="0">
                <a:pos x="T10" y="T11"/>
              </a:cxn>
              <a:cxn ang="0">
                <a:pos x="T12" y="T13"/>
              </a:cxn>
            </a:cxnLst>
            <a:rect l="0" t="0" r="r" b="b"/>
            <a:pathLst>
              <a:path w="795" h="138">
                <a:moveTo>
                  <a:pt x="81" y="0"/>
                </a:moveTo>
                <a:lnTo>
                  <a:pt x="162" y="69"/>
                </a:lnTo>
                <a:lnTo>
                  <a:pt x="0" y="138"/>
                </a:lnTo>
                <a:lnTo>
                  <a:pt x="636" y="138"/>
                </a:lnTo>
                <a:lnTo>
                  <a:pt x="795" y="69"/>
                </a:lnTo>
                <a:lnTo>
                  <a:pt x="714" y="0"/>
                </a:lnTo>
                <a:lnTo>
                  <a:pt x="81" y="0"/>
                </a:lnTo>
                <a:close/>
              </a:path>
            </a:pathLst>
          </a:custGeom>
          <a:solidFill>
            <a:srgbClr val="38A9C9"/>
          </a:solidFill>
          <a:ln w="3175" cap="flat" cmpd="sng" algn="ctr">
            <a:noFill/>
            <a:prstDash val="solid"/>
          </a:ln>
          <a:effectLst/>
        </p:spPr>
        <p:style>
          <a:lnRef idx="2">
            <a:srgbClr val="2196F3">
              <a:shade val="50000"/>
            </a:srgbClr>
          </a:lnRef>
          <a:fillRef idx="1">
            <a:srgbClr val="2196F3"/>
          </a:fillRef>
          <a:effectRef idx="0">
            <a:srgbClr val="2196F3"/>
          </a:effectRef>
          <a:fontRef idx="minor">
            <a:sysClr val="window" lastClr="FFFFFF"/>
          </a:fontRef>
        </p:style>
        <p:txBody>
          <a:bodyPr lIns="0" tIns="0" rIns="0" bIns="0" anchor="ctr">
            <a:normAutofit/>
          </a:bodyPr>
          <a:lstStyle/>
          <a:p>
            <a:pPr algn="ctr" defTabSz="1219200" latinLnBrk="1">
              <a:lnSpc>
                <a:spcPct val="120000"/>
              </a:lnSpc>
              <a:spcAft>
                <a:spcPts val="400"/>
              </a:spcAft>
              <a:defRPr/>
            </a:pPr>
            <a:endParaRPr lang="ko-KR" altLang="en-US" sz="1200" b="1" dirty="0">
              <a:gradFill>
                <a:gsLst>
                  <a:gs pos="0">
                    <a:prstClr val="white"/>
                  </a:gs>
                  <a:gs pos="100000">
                    <a:prstClr val="white"/>
                  </a:gs>
                </a:gsLst>
                <a:lin ang="5400000" scaled="0"/>
              </a:gradFill>
              <a:latin typeface="微软雅黑" panose="020B0503020204020204" charset="-122"/>
              <a:ea typeface="+mj-ea"/>
            </a:endParaRPr>
          </a:p>
        </p:txBody>
      </p:sp>
      <p:sp>
        <p:nvSpPr>
          <p:cNvPr id="56" name="Freeform 55"/>
          <p:cNvSpPr/>
          <p:nvPr>
            <p:custDataLst>
              <p:tags r:id="rId14"/>
            </p:custDataLst>
          </p:nvPr>
        </p:nvSpPr>
        <p:spPr bwMode="auto">
          <a:xfrm>
            <a:off x="4733852" y="6032412"/>
            <a:ext cx="1066769" cy="215103"/>
          </a:xfrm>
          <a:custGeom>
            <a:avLst/>
            <a:gdLst>
              <a:gd name="connsiteX0" fmla="*/ 450091 w 898766"/>
              <a:gd name="connsiteY0" fmla="*/ 84664 h 1091661"/>
              <a:gd name="connsiteX1" fmla="*/ 78421 w 898766"/>
              <a:gd name="connsiteY1" fmla="*/ 456334 h 1091661"/>
              <a:gd name="connsiteX2" fmla="*/ 450091 w 898766"/>
              <a:gd name="connsiteY2" fmla="*/ 828004 h 1091661"/>
              <a:gd name="connsiteX3" fmla="*/ 821761 w 898766"/>
              <a:gd name="connsiteY3" fmla="*/ 456334 h 1091661"/>
              <a:gd name="connsiteX4" fmla="*/ 450091 w 898766"/>
              <a:gd name="connsiteY4" fmla="*/ 84664 h 1091661"/>
              <a:gd name="connsiteX5" fmla="*/ 447730 w 898766"/>
              <a:gd name="connsiteY5" fmla="*/ 0 h 1091661"/>
              <a:gd name="connsiteX6" fmla="*/ 863423 w 898766"/>
              <a:gd name="connsiteY6" fmla="*/ 280035 h 1091661"/>
              <a:gd name="connsiteX7" fmla="*/ 768947 w 898766"/>
              <a:gd name="connsiteY7" fmla="*/ 773656 h 1091661"/>
              <a:gd name="connsiteX8" fmla="*/ 447730 w 898766"/>
              <a:gd name="connsiteY8" fmla="*/ 1091661 h 1091661"/>
              <a:gd name="connsiteX9" fmla="*/ 131236 w 898766"/>
              <a:gd name="connsiteY9" fmla="*/ 773656 h 1091661"/>
              <a:gd name="connsiteX10" fmla="*/ 32036 w 898766"/>
              <a:gd name="connsiteY10" fmla="*/ 280035 h 1091661"/>
              <a:gd name="connsiteX11" fmla="*/ 447730 w 898766"/>
              <a:gd name="connsiteY11" fmla="*/ 0 h 1091661"/>
              <a:gd name="connsiteX0-1" fmla="*/ 821761 w 898766"/>
              <a:gd name="connsiteY0-2" fmla="*/ 456334 h 1091661"/>
              <a:gd name="connsiteX1-3" fmla="*/ 78421 w 898766"/>
              <a:gd name="connsiteY1-4" fmla="*/ 456334 h 1091661"/>
              <a:gd name="connsiteX2-5" fmla="*/ 450091 w 898766"/>
              <a:gd name="connsiteY2-6" fmla="*/ 828004 h 1091661"/>
              <a:gd name="connsiteX3-7" fmla="*/ 821761 w 898766"/>
              <a:gd name="connsiteY3-8" fmla="*/ 456334 h 1091661"/>
              <a:gd name="connsiteX4-9" fmla="*/ 447730 w 898766"/>
              <a:gd name="connsiteY4-10" fmla="*/ 0 h 1091661"/>
              <a:gd name="connsiteX5-11" fmla="*/ 863423 w 898766"/>
              <a:gd name="connsiteY5-12" fmla="*/ 280035 h 1091661"/>
              <a:gd name="connsiteX6-13" fmla="*/ 768947 w 898766"/>
              <a:gd name="connsiteY6-14" fmla="*/ 773656 h 1091661"/>
              <a:gd name="connsiteX7-15" fmla="*/ 447730 w 898766"/>
              <a:gd name="connsiteY7-16" fmla="*/ 1091661 h 1091661"/>
              <a:gd name="connsiteX8-17" fmla="*/ 131236 w 898766"/>
              <a:gd name="connsiteY8-18" fmla="*/ 773656 h 1091661"/>
              <a:gd name="connsiteX9-19" fmla="*/ 32036 w 898766"/>
              <a:gd name="connsiteY9-20" fmla="*/ 280035 h 1091661"/>
              <a:gd name="connsiteX10-21" fmla="*/ 447730 w 898766"/>
              <a:gd name="connsiteY10-22" fmla="*/ 0 h 1091661"/>
              <a:gd name="connsiteX0-23" fmla="*/ 821761 w 898766"/>
              <a:gd name="connsiteY0-24" fmla="*/ 238002 h 873329"/>
              <a:gd name="connsiteX1-25" fmla="*/ 78421 w 898766"/>
              <a:gd name="connsiteY1-26" fmla="*/ 238002 h 873329"/>
              <a:gd name="connsiteX2-27" fmla="*/ 450091 w 898766"/>
              <a:gd name="connsiteY2-28" fmla="*/ 609672 h 873329"/>
              <a:gd name="connsiteX3-29" fmla="*/ 821761 w 898766"/>
              <a:gd name="connsiteY3-30" fmla="*/ 238002 h 873329"/>
              <a:gd name="connsiteX4-31" fmla="*/ 32036 w 898766"/>
              <a:gd name="connsiteY4-32" fmla="*/ 61703 h 873329"/>
              <a:gd name="connsiteX5-33" fmla="*/ 863423 w 898766"/>
              <a:gd name="connsiteY5-34" fmla="*/ 61703 h 873329"/>
              <a:gd name="connsiteX6-35" fmla="*/ 768947 w 898766"/>
              <a:gd name="connsiteY6-36" fmla="*/ 555324 h 873329"/>
              <a:gd name="connsiteX7-37" fmla="*/ 447730 w 898766"/>
              <a:gd name="connsiteY7-38" fmla="*/ 873329 h 873329"/>
              <a:gd name="connsiteX8-39" fmla="*/ 131236 w 898766"/>
              <a:gd name="connsiteY8-40" fmla="*/ 555324 h 873329"/>
              <a:gd name="connsiteX9-41" fmla="*/ 32036 w 898766"/>
              <a:gd name="connsiteY9-42" fmla="*/ 61703 h 873329"/>
              <a:gd name="connsiteX0-43" fmla="*/ 821761 w 832092"/>
              <a:gd name="connsiteY0-44" fmla="*/ 176299 h 811626"/>
              <a:gd name="connsiteX1-45" fmla="*/ 78421 w 832092"/>
              <a:gd name="connsiteY1-46" fmla="*/ 176299 h 811626"/>
              <a:gd name="connsiteX2-47" fmla="*/ 450091 w 832092"/>
              <a:gd name="connsiteY2-48" fmla="*/ 547969 h 811626"/>
              <a:gd name="connsiteX3-49" fmla="*/ 821761 w 832092"/>
              <a:gd name="connsiteY3-50" fmla="*/ 176299 h 811626"/>
              <a:gd name="connsiteX4-51" fmla="*/ 32036 w 832092"/>
              <a:gd name="connsiteY4-52" fmla="*/ 0 h 811626"/>
              <a:gd name="connsiteX5-53" fmla="*/ 768947 w 832092"/>
              <a:gd name="connsiteY5-54" fmla="*/ 493621 h 811626"/>
              <a:gd name="connsiteX6-55" fmla="*/ 447730 w 832092"/>
              <a:gd name="connsiteY6-56" fmla="*/ 811626 h 811626"/>
              <a:gd name="connsiteX7-57" fmla="*/ 131236 w 832092"/>
              <a:gd name="connsiteY7-58" fmla="*/ 493621 h 811626"/>
              <a:gd name="connsiteX8-59" fmla="*/ 32036 w 832092"/>
              <a:gd name="connsiteY8-60" fmla="*/ 0 h 811626"/>
              <a:gd name="connsiteX0-61" fmla="*/ 753672 w 764003"/>
              <a:gd name="connsiteY0-62" fmla="*/ 46459 h 681786"/>
              <a:gd name="connsiteX1-63" fmla="*/ 10332 w 764003"/>
              <a:gd name="connsiteY1-64" fmla="*/ 46459 h 681786"/>
              <a:gd name="connsiteX2-65" fmla="*/ 382002 w 764003"/>
              <a:gd name="connsiteY2-66" fmla="*/ 418129 h 681786"/>
              <a:gd name="connsiteX3-67" fmla="*/ 753672 w 764003"/>
              <a:gd name="connsiteY3-68" fmla="*/ 46459 h 681786"/>
              <a:gd name="connsiteX4-69" fmla="*/ 63147 w 764003"/>
              <a:gd name="connsiteY4-70" fmla="*/ 363781 h 681786"/>
              <a:gd name="connsiteX5-71" fmla="*/ 700858 w 764003"/>
              <a:gd name="connsiteY5-72" fmla="*/ 363781 h 681786"/>
              <a:gd name="connsiteX6-73" fmla="*/ 379641 w 764003"/>
              <a:gd name="connsiteY6-74" fmla="*/ 681786 h 681786"/>
              <a:gd name="connsiteX7-75" fmla="*/ 63147 w 764003"/>
              <a:gd name="connsiteY7-76" fmla="*/ 363781 h 681786"/>
              <a:gd name="connsiteX0-77" fmla="*/ 690525 w 700856"/>
              <a:gd name="connsiteY0-78" fmla="*/ 0 h 635327"/>
              <a:gd name="connsiteX1-79" fmla="*/ 318855 w 700856"/>
              <a:gd name="connsiteY1-80" fmla="*/ 371670 h 635327"/>
              <a:gd name="connsiteX2-81" fmla="*/ 690525 w 700856"/>
              <a:gd name="connsiteY2-82" fmla="*/ 0 h 635327"/>
              <a:gd name="connsiteX3-83" fmla="*/ 0 w 700856"/>
              <a:gd name="connsiteY3-84" fmla="*/ 317322 h 635327"/>
              <a:gd name="connsiteX4-85" fmla="*/ 637711 w 700856"/>
              <a:gd name="connsiteY4-86" fmla="*/ 317322 h 635327"/>
              <a:gd name="connsiteX5-87" fmla="*/ 316494 w 700856"/>
              <a:gd name="connsiteY5-88" fmla="*/ 635327 h 635327"/>
              <a:gd name="connsiteX6-89" fmla="*/ 0 w 700856"/>
              <a:gd name="connsiteY6-90" fmla="*/ 317322 h 635327"/>
              <a:gd name="connsiteX0-91" fmla="*/ 0 w 637711"/>
              <a:gd name="connsiteY0-92" fmla="*/ 39751 h 357756"/>
              <a:gd name="connsiteX1-93" fmla="*/ 637711 w 637711"/>
              <a:gd name="connsiteY1-94" fmla="*/ 39751 h 357756"/>
              <a:gd name="connsiteX2-95" fmla="*/ 316494 w 637711"/>
              <a:gd name="connsiteY2-96" fmla="*/ 357756 h 357756"/>
              <a:gd name="connsiteX3-97" fmla="*/ 0 w 637711"/>
              <a:gd name="connsiteY3-98" fmla="*/ 39751 h 357756"/>
              <a:gd name="connsiteX0-99" fmla="*/ 0 w 637711"/>
              <a:gd name="connsiteY0-100" fmla="*/ 0 h 318005"/>
              <a:gd name="connsiteX1-101" fmla="*/ 637711 w 637711"/>
              <a:gd name="connsiteY1-102" fmla="*/ 0 h 318005"/>
              <a:gd name="connsiteX2-103" fmla="*/ 316494 w 637711"/>
              <a:gd name="connsiteY2-104" fmla="*/ 318005 h 318005"/>
              <a:gd name="connsiteX3-105" fmla="*/ 0 w 637711"/>
              <a:gd name="connsiteY3-106" fmla="*/ 0 h 318005"/>
            </a:gdLst>
            <a:ahLst/>
            <a:cxnLst>
              <a:cxn ang="0">
                <a:pos x="connsiteX0-1" y="connsiteY0-2"/>
              </a:cxn>
              <a:cxn ang="0">
                <a:pos x="connsiteX1-3" y="connsiteY1-4"/>
              </a:cxn>
              <a:cxn ang="0">
                <a:pos x="connsiteX2-5" y="connsiteY2-6"/>
              </a:cxn>
              <a:cxn ang="0">
                <a:pos x="connsiteX3-7" y="connsiteY3-8"/>
              </a:cxn>
            </a:cxnLst>
            <a:rect l="l" t="t" r="r" b="b"/>
            <a:pathLst>
              <a:path w="637711" h="318005">
                <a:moveTo>
                  <a:pt x="0" y="0"/>
                </a:moveTo>
                <a:lnTo>
                  <a:pt x="637711" y="0"/>
                </a:lnTo>
                <a:lnTo>
                  <a:pt x="316494" y="318005"/>
                </a:lnTo>
                <a:lnTo>
                  <a:pt x="0" y="0"/>
                </a:lnTo>
                <a:close/>
              </a:path>
            </a:pathLst>
          </a:custGeom>
          <a:solidFill>
            <a:sysClr val="windowText" lastClr="000000">
              <a:alpha val="20000"/>
            </a:sysClr>
          </a:solidFill>
          <a:ln w="3175" cap="flat">
            <a:noFill/>
            <a:prstDash val="solid"/>
            <a:miter lim="800000"/>
          </a:ln>
        </p:spPr>
        <p:txBody>
          <a:bodyPr lIns="91440" tIns="45720" rIns="91440" bIns="45720">
            <a:normAutofit fontScale="25000" lnSpcReduction="20000"/>
          </a:bodyPr>
          <a:lstStyle>
            <a:lvl1pPr>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defTabSz="457200" latinLnBrk="1">
              <a:lnSpc>
                <a:spcPct val="140000"/>
              </a:lnSpc>
              <a:defRPr/>
            </a:pPr>
            <a:endParaRPr lang="ko-KR" altLang="en-US" dirty="0">
              <a:solidFill>
                <a:srgbClr val="222222"/>
              </a:solidFill>
              <a:latin typeface="微软雅黑" panose="020B0503020204020204" charset="-122"/>
              <a:ea typeface="Gulim" panose="020B0600000101010101" pitchFamily="50" charset="-127"/>
              <a:cs typeface="Source Sans Pro" charset="0"/>
            </a:endParaRPr>
          </a:p>
        </p:txBody>
      </p:sp>
      <p:sp>
        <p:nvSpPr>
          <p:cNvPr id="57" name="Freeform 56"/>
          <p:cNvSpPr/>
          <p:nvPr>
            <p:custDataLst>
              <p:tags r:id="rId15"/>
            </p:custDataLst>
          </p:nvPr>
        </p:nvSpPr>
        <p:spPr bwMode="auto">
          <a:xfrm>
            <a:off x="4484522" y="5164648"/>
            <a:ext cx="1503969" cy="1368263"/>
          </a:xfrm>
          <a:custGeom>
            <a:avLst/>
            <a:gdLst>
              <a:gd name="connsiteX0" fmla="*/ 450091 w 898766"/>
              <a:gd name="connsiteY0" fmla="*/ 84664 h 1091661"/>
              <a:gd name="connsiteX1" fmla="*/ 78421 w 898766"/>
              <a:gd name="connsiteY1" fmla="*/ 456334 h 1091661"/>
              <a:gd name="connsiteX2" fmla="*/ 450091 w 898766"/>
              <a:gd name="connsiteY2" fmla="*/ 828004 h 1091661"/>
              <a:gd name="connsiteX3" fmla="*/ 821761 w 898766"/>
              <a:gd name="connsiteY3" fmla="*/ 456334 h 1091661"/>
              <a:gd name="connsiteX4" fmla="*/ 450091 w 898766"/>
              <a:gd name="connsiteY4" fmla="*/ 84664 h 1091661"/>
              <a:gd name="connsiteX5" fmla="*/ 447730 w 898766"/>
              <a:gd name="connsiteY5" fmla="*/ 0 h 1091661"/>
              <a:gd name="connsiteX6" fmla="*/ 863423 w 898766"/>
              <a:gd name="connsiteY6" fmla="*/ 280035 h 1091661"/>
              <a:gd name="connsiteX7" fmla="*/ 768947 w 898766"/>
              <a:gd name="connsiteY7" fmla="*/ 773656 h 1091661"/>
              <a:gd name="connsiteX8" fmla="*/ 447730 w 898766"/>
              <a:gd name="connsiteY8" fmla="*/ 1091661 h 1091661"/>
              <a:gd name="connsiteX9" fmla="*/ 131236 w 898766"/>
              <a:gd name="connsiteY9" fmla="*/ 773656 h 1091661"/>
              <a:gd name="connsiteX10" fmla="*/ 32036 w 898766"/>
              <a:gd name="connsiteY10" fmla="*/ 280035 h 1091661"/>
              <a:gd name="connsiteX11" fmla="*/ 447730 w 898766"/>
              <a:gd name="connsiteY11" fmla="*/ 0 h 109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8766" h="1091661">
                <a:moveTo>
                  <a:pt x="450091" y="84664"/>
                </a:moveTo>
                <a:cubicBezTo>
                  <a:pt x="244823" y="84664"/>
                  <a:pt x="78421" y="251066"/>
                  <a:pt x="78421" y="456334"/>
                </a:cubicBezTo>
                <a:cubicBezTo>
                  <a:pt x="78421" y="661602"/>
                  <a:pt x="244823" y="828004"/>
                  <a:pt x="450091" y="828004"/>
                </a:cubicBezTo>
                <a:cubicBezTo>
                  <a:pt x="655359" y="828004"/>
                  <a:pt x="821761" y="661602"/>
                  <a:pt x="821761" y="456334"/>
                </a:cubicBezTo>
                <a:cubicBezTo>
                  <a:pt x="821761" y="251066"/>
                  <a:pt x="655359" y="84664"/>
                  <a:pt x="450091" y="84664"/>
                </a:cubicBezTo>
                <a:close/>
                <a:moveTo>
                  <a:pt x="447730" y="0"/>
                </a:moveTo>
                <a:cubicBezTo>
                  <a:pt x="631958" y="0"/>
                  <a:pt x="792566" y="109166"/>
                  <a:pt x="863423" y="280035"/>
                </a:cubicBezTo>
                <a:cubicBezTo>
                  <a:pt x="934280" y="446157"/>
                  <a:pt x="896490" y="640758"/>
                  <a:pt x="768947" y="773656"/>
                </a:cubicBezTo>
                <a:lnTo>
                  <a:pt x="447730" y="1091661"/>
                </a:lnTo>
                <a:cubicBezTo>
                  <a:pt x="447730" y="1091661"/>
                  <a:pt x="447730" y="1091661"/>
                  <a:pt x="131236" y="773656"/>
                </a:cubicBezTo>
                <a:cubicBezTo>
                  <a:pt x="3693" y="640758"/>
                  <a:pt x="-34097" y="446157"/>
                  <a:pt x="32036" y="280035"/>
                </a:cubicBezTo>
                <a:cubicBezTo>
                  <a:pt x="102893" y="109166"/>
                  <a:pt x="268226" y="0"/>
                  <a:pt x="447730" y="0"/>
                </a:cubicBezTo>
                <a:close/>
              </a:path>
            </a:pathLst>
          </a:custGeom>
          <a:solidFill>
            <a:srgbClr val="38A9C9"/>
          </a:solidFill>
          <a:ln w="3175" cap="flat">
            <a:noFill/>
            <a:prstDash val="solid"/>
            <a:miter lim="800000"/>
          </a:ln>
        </p:spPr>
        <p:txBody>
          <a:bodyPr lIns="91440" tIns="45720" rIns="91440" bIns="45720">
            <a:normAutofit/>
          </a:bodyPr>
          <a:lstStyle>
            <a:lvl1pPr>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defTabSz="457200" latinLnBrk="1">
              <a:lnSpc>
                <a:spcPct val="120000"/>
              </a:lnSpc>
              <a:defRPr/>
            </a:pPr>
            <a:endParaRPr lang="ko-KR" altLang="en-US" dirty="0">
              <a:solidFill>
                <a:srgbClr val="222222"/>
              </a:solidFill>
              <a:latin typeface="微软雅黑" panose="020B0503020204020204" charset="-122"/>
              <a:ea typeface="Gulim" panose="020B0600000101010101" pitchFamily="50" charset="-127"/>
              <a:cs typeface="Source Sans Pro" charset="0"/>
            </a:endParaRPr>
          </a:p>
        </p:txBody>
      </p:sp>
      <p:sp>
        <p:nvSpPr>
          <p:cNvPr id="58" name="文本框 57"/>
          <p:cNvSpPr txBox="1"/>
          <p:nvPr>
            <p:custDataLst>
              <p:tags r:id="rId16"/>
            </p:custDataLst>
          </p:nvPr>
        </p:nvSpPr>
        <p:spPr>
          <a:xfrm>
            <a:off x="4102601" y="2281702"/>
            <a:ext cx="2562528" cy="2882946"/>
          </a:xfrm>
          <a:prstGeom prst="rect">
            <a:avLst/>
          </a:prstGeom>
          <a:noFill/>
          <a:ln>
            <a:solidFill>
              <a:srgbClr val="FF0000"/>
            </a:solidFill>
          </a:ln>
        </p:spPr>
        <p:txBody>
          <a:bodyPr wrap="square" rtlCol="0">
            <a:noAutofit/>
          </a:bodyPr>
          <a:lstStyle>
            <a:defPPr>
              <a:defRPr lang="en-US"/>
            </a:defPPr>
            <a:lvl1pPr algn="ctr">
              <a:lnSpc>
                <a:spcPct val="130000"/>
              </a:lnSpc>
              <a:defRPr sz="1400">
                <a:solidFill>
                  <a:sysClr val="windowText" lastClr="000000">
                    <a:lumMod val="75000"/>
                    <a:lumOff val="25000"/>
                  </a:sysClr>
                </a:solidFill>
              </a:defRPr>
            </a:lvl1pPr>
          </a:lstStyle>
          <a:p>
            <a:pPr algn="l" defTabSz="457200" fontAlgn="auto">
              <a:lnSpc>
                <a:spcPct val="150000"/>
              </a:lnSpc>
            </a:pPr>
            <a:r>
              <a:rPr lang="zh-CN" altLang="en-US" sz="2000" b="1" dirty="0">
                <a:solidFill>
                  <a:srgbClr val="002060"/>
                </a:solidFill>
                <a:latin typeface="宋体" pitchFamily="2" charset="-122"/>
                <a:ea typeface="宋体" pitchFamily="2" charset="-122"/>
                <a:cs typeface="微软雅黑 Light" panose="020B0502040204020203" pitchFamily="34" charset="-122"/>
                <a:sym typeface="+mn-ea"/>
              </a:rPr>
              <a:t> 颁布了《</a:t>
            </a:r>
            <a:r>
              <a:rPr lang="zh-CN" altLang="en-US" sz="2000" b="1" dirty="0">
                <a:solidFill>
                  <a:srgbClr val="FF0000"/>
                </a:solidFill>
                <a:latin typeface="宋体" pitchFamily="2" charset="-122"/>
                <a:ea typeface="宋体" pitchFamily="2" charset="-122"/>
                <a:cs typeface="微软雅黑 Light" panose="020B0502040204020203" pitchFamily="34" charset="-122"/>
                <a:sym typeface="+mn-ea"/>
              </a:rPr>
              <a:t>中华人民共和国进出口关税条例》</a:t>
            </a:r>
            <a:r>
              <a:rPr lang="zh-CN" altLang="en-US" sz="2000" b="1" dirty="0">
                <a:solidFill>
                  <a:srgbClr val="002060"/>
                </a:solidFill>
                <a:latin typeface="宋体" pitchFamily="2" charset="-122"/>
                <a:ea typeface="宋体" pitchFamily="2" charset="-122"/>
                <a:cs typeface="微软雅黑 Light" panose="020B0502040204020203" pitchFamily="34" charset="-122"/>
                <a:sym typeface="+mn-ea"/>
              </a:rPr>
              <a:t>和《</a:t>
            </a:r>
            <a:r>
              <a:rPr lang="zh-CN" altLang="en-US" sz="2000" b="1" dirty="0">
                <a:solidFill>
                  <a:srgbClr val="FF0000"/>
                </a:solidFill>
                <a:latin typeface="宋体" pitchFamily="2" charset="-122"/>
                <a:ea typeface="宋体" pitchFamily="2" charset="-122"/>
                <a:cs typeface="微软雅黑 Light" panose="020B0502040204020203" pitchFamily="34" charset="-122"/>
                <a:sym typeface="+mn-ea"/>
              </a:rPr>
              <a:t>中华人民共和国海关进出口税则》</a:t>
            </a:r>
            <a:r>
              <a:rPr lang="zh-CN" altLang="en-US" sz="2000" b="1" dirty="0">
                <a:solidFill>
                  <a:srgbClr val="002060"/>
                </a:solidFill>
                <a:latin typeface="宋体" pitchFamily="2" charset="-122"/>
                <a:ea typeface="宋体" pitchFamily="2" charset="-122"/>
                <a:cs typeface="微软雅黑 Light" panose="020B0502040204020203" pitchFamily="34" charset="-122"/>
                <a:sym typeface="+mn-ea"/>
              </a:rPr>
              <a:t>，强化了关税制度的法制化建设。</a:t>
            </a:r>
            <a:endParaRPr kumimoji="0" lang="zh-CN" altLang="en-US" sz="2000" b="1" kern="1200" cap="none" spc="0" normalizeH="0" baseline="0" noProof="1">
              <a:solidFill>
                <a:srgbClr val="002060"/>
              </a:solidFill>
              <a:latin typeface="宋体" pitchFamily="2" charset="-122"/>
              <a:ea typeface="宋体" pitchFamily="2" charset="-122"/>
              <a:cs typeface="微软雅黑 Light" panose="020B0502040204020203" pitchFamily="34" charset="-122"/>
            </a:endParaRPr>
          </a:p>
        </p:txBody>
      </p:sp>
      <p:sp>
        <p:nvSpPr>
          <p:cNvPr id="68" name="文本框 67"/>
          <p:cNvSpPr txBox="1"/>
          <p:nvPr>
            <p:custDataLst>
              <p:tags r:id="rId17"/>
            </p:custDataLst>
          </p:nvPr>
        </p:nvSpPr>
        <p:spPr>
          <a:xfrm>
            <a:off x="4636911" y="5312575"/>
            <a:ext cx="1260652" cy="649052"/>
          </a:xfrm>
          <a:prstGeom prst="rect">
            <a:avLst/>
          </a:prstGeom>
          <a:noFill/>
        </p:spPr>
        <p:txBody>
          <a:bodyPr wrap="square" rtlCol="0">
            <a:noAutofit/>
          </a:bodyPr>
          <a:lstStyle/>
          <a:p>
            <a:pPr algn="ctr" defTabSz="457200">
              <a:lnSpc>
                <a:spcPct val="120000"/>
              </a:lnSpc>
            </a:pPr>
            <a:r>
              <a:rPr kumimoji="1" lang="en-US" altLang="zh-CN" sz="2800" b="1" spc="300" dirty="0">
                <a:solidFill>
                  <a:srgbClr val="FF0000"/>
                </a:solidFill>
                <a:latin typeface="Arial" panose="020B0604020202020204" pitchFamily="34" charset="0"/>
                <a:ea typeface="微软雅黑" panose="020B0503020204020204" charset="-122"/>
                <a:sym typeface="+mn-ea"/>
              </a:rPr>
              <a:t>1985</a:t>
            </a:r>
          </a:p>
        </p:txBody>
      </p:sp>
      <p:sp>
        <p:nvSpPr>
          <p:cNvPr id="43" name="Rectangle 5"/>
          <p:cNvSpPr>
            <a:spLocks noChangeArrowheads="1"/>
          </p:cNvSpPr>
          <p:nvPr>
            <p:custDataLst>
              <p:tags r:id="rId18"/>
            </p:custDataLst>
          </p:nvPr>
        </p:nvSpPr>
        <p:spPr bwMode="auto">
          <a:xfrm>
            <a:off x="7225545" y="6508938"/>
            <a:ext cx="2101360" cy="195167"/>
          </a:xfrm>
          <a:prstGeom prst="rect">
            <a:avLst/>
          </a:prstGeom>
          <a:solidFill>
            <a:srgbClr val="50BB9F">
              <a:lumMod val="75000"/>
            </a:srgbClr>
          </a:solidFill>
          <a:ln w="3175" cap="flat" cmpd="sng" algn="ctr">
            <a:noFill/>
            <a:prstDash val="solid"/>
          </a:ln>
          <a:effectLst/>
        </p:spPr>
        <p:style>
          <a:lnRef idx="2">
            <a:srgbClr val="2196F3">
              <a:shade val="50000"/>
            </a:srgbClr>
          </a:lnRef>
          <a:fillRef idx="1">
            <a:srgbClr val="2196F3"/>
          </a:fillRef>
          <a:effectRef idx="0">
            <a:srgbClr val="2196F3"/>
          </a:effectRef>
          <a:fontRef idx="minor">
            <a:sysClr val="window" lastClr="FFFFFF"/>
          </a:fontRef>
        </p:style>
        <p:txBody>
          <a:bodyPr lIns="0" tIns="0" rIns="0" bIns="0" anchor="ctr">
            <a:normAutofit fontScale="87500" lnSpcReduction="20000"/>
          </a:bodyPr>
          <a:lstStyle/>
          <a:p>
            <a:pPr algn="ctr" defTabSz="1219200" latinLnBrk="1">
              <a:lnSpc>
                <a:spcPct val="130000"/>
              </a:lnSpc>
              <a:spcAft>
                <a:spcPts val="400"/>
              </a:spcAft>
              <a:defRPr/>
            </a:pPr>
            <a:endParaRPr lang="ko-KR" altLang="en-US" sz="1200" b="1" dirty="0">
              <a:gradFill>
                <a:gsLst>
                  <a:gs pos="0">
                    <a:prstClr val="white"/>
                  </a:gs>
                  <a:gs pos="100000">
                    <a:prstClr val="white"/>
                  </a:gs>
                </a:gsLst>
                <a:lin ang="5400000" scaled="0"/>
              </a:gradFill>
              <a:latin typeface="微软雅黑" panose="020B0503020204020204" charset="-122"/>
              <a:ea typeface="+mj-ea"/>
            </a:endParaRPr>
          </a:p>
        </p:txBody>
      </p:sp>
      <p:sp>
        <p:nvSpPr>
          <p:cNvPr id="44" name="Freeform 6"/>
          <p:cNvSpPr/>
          <p:nvPr>
            <p:custDataLst>
              <p:tags r:id="rId19"/>
            </p:custDataLst>
          </p:nvPr>
        </p:nvSpPr>
        <p:spPr bwMode="auto">
          <a:xfrm>
            <a:off x="9289140" y="6333810"/>
            <a:ext cx="525340" cy="398202"/>
          </a:xfrm>
          <a:custGeom>
            <a:avLst/>
            <a:gdLst>
              <a:gd name="T0" fmla="*/ 0 w 159"/>
              <a:gd name="T1" fmla="*/ 69 h 186"/>
              <a:gd name="T2" fmla="*/ 0 w 159"/>
              <a:gd name="T3" fmla="*/ 186 h 186"/>
              <a:gd name="T4" fmla="*/ 159 w 159"/>
              <a:gd name="T5" fmla="*/ 117 h 186"/>
              <a:gd name="T6" fmla="*/ 159 w 159"/>
              <a:gd name="T7" fmla="*/ 0 h 186"/>
              <a:gd name="T8" fmla="*/ 0 w 159"/>
              <a:gd name="T9" fmla="*/ 69 h 186"/>
              <a:gd name="connsiteX0" fmla="*/ 0 w 10000"/>
              <a:gd name="connsiteY0" fmla="*/ 3710 h 10000"/>
              <a:gd name="connsiteX1" fmla="*/ 0 w 10000"/>
              <a:gd name="connsiteY1" fmla="*/ 10000 h 10000"/>
              <a:gd name="connsiteX2" fmla="*/ 10000 w 10000"/>
              <a:gd name="connsiteY2" fmla="*/ 5163 h 10000"/>
              <a:gd name="connsiteX3" fmla="*/ 10000 w 10000"/>
              <a:gd name="connsiteY3" fmla="*/ 0 h 10000"/>
              <a:gd name="connsiteX4" fmla="*/ 0 w 10000"/>
              <a:gd name="connsiteY4" fmla="*/ 3710 h 10000"/>
              <a:gd name="connsiteX0-1" fmla="*/ 0 w 10000"/>
              <a:gd name="connsiteY0-2" fmla="*/ 3710 h 10000"/>
              <a:gd name="connsiteX1-3" fmla="*/ 0 w 10000"/>
              <a:gd name="connsiteY1-4" fmla="*/ 10000 h 10000"/>
              <a:gd name="connsiteX2-5" fmla="*/ 10000 w 10000"/>
              <a:gd name="connsiteY2-6" fmla="*/ 4648 h 10000"/>
              <a:gd name="connsiteX3-7" fmla="*/ 10000 w 10000"/>
              <a:gd name="connsiteY3-8" fmla="*/ 0 h 10000"/>
              <a:gd name="connsiteX4-9" fmla="*/ 0 w 10000"/>
              <a:gd name="connsiteY4-10" fmla="*/ 371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3710"/>
                </a:moveTo>
                <a:lnTo>
                  <a:pt x="0" y="10000"/>
                </a:lnTo>
                <a:lnTo>
                  <a:pt x="10000" y="4648"/>
                </a:lnTo>
                <a:lnTo>
                  <a:pt x="10000" y="0"/>
                </a:lnTo>
                <a:lnTo>
                  <a:pt x="0" y="3710"/>
                </a:lnTo>
                <a:close/>
              </a:path>
            </a:pathLst>
          </a:custGeom>
          <a:solidFill>
            <a:srgbClr val="50BB9F">
              <a:lumMod val="50000"/>
            </a:srgbClr>
          </a:solidFill>
          <a:ln w="3175" cap="flat" cmpd="sng" algn="ctr">
            <a:noFill/>
            <a:prstDash val="solid"/>
          </a:ln>
          <a:effectLst/>
        </p:spPr>
        <p:style>
          <a:lnRef idx="2">
            <a:srgbClr val="2196F3">
              <a:shade val="50000"/>
            </a:srgbClr>
          </a:lnRef>
          <a:fillRef idx="1">
            <a:srgbClr val="2196F3"/>
          </a:fillRef>
          <a:effectRef idx="0">
            <a:srgbClr val="2196F3"/>
          </a:effectRef>
          <a:fontRef idx="minor">
            <a:sysClr val="window" lastClr="FFFFFF"/>
          </a:fontRef>
        </p:style>
        <p:txBody>
          <a:bodyPr lIns="0" tIns="0" rIns="0" bIns="0" anchor="ctr">
            <a:normAutofit/>
          </a:bodyPr>
          <a:lstStyle/>
          <a:p>
            <a:pPr algn="ctr" defTabSz="1219200" latinLnBrk="1">
              <a:lnSpc>
                <a:spcPct val="120000"/>
              </a:lnSpc>
              <a:spcAft>
                <a:spcPts val="400"/>
              </a:spcAft>
              <a:defRPr/>
            </a:pPr>
            <a:endParaRPr lang="ko-KR" altLang="en-US" sz="1200" b="1" dirty="0">
              <a:gradFill>
                <a:gsLst>
                  <a:gs pos="0">
                    <a:prstClr val="white"/>
                  </a:gs>
                  <a:gs pos="100000">
                    <a:prstClr val="white"/>
                  </a:gs>
                </a:gsLst>
                <a:lin ang="5400000" scaled="0"/>
              </a:gradFill>
              <a:latin typeface="微软雅黑" panose="020B0503020204020204" charset="-122"/>
              <a:ea typeface="+mj-ea"/>
            </a:endParaRPr>
          </a:p>
        </p:txBody>
      </p:sp>
      <p:sp>
        <p:nvSpPr>
          <p:cNvPr id="45" name="Freeform 8"/>
          <p:cNvSpPr/>
          <p:nvPr>
            <p:custDataLst>
              <p:tags r:id="rId20"/>
            </p:custDataLst>
          </p:nvPr>
        </p:nvSpPr>
        <p:spPr bwMode="auto">
          <a:xfrm>
            <a:off x="7487164" y="6099615"/>
            <a:ext cx="273512" cy="288552"/>
          </a:xfrm>
          <a:custGeom>
            <a:avLst/>
            <a:gdLst>
              <a:gd name="T0" fmla="*/ 0 w 81"/>
              <a:gd name="T1" fmla="*/ 0 h 102"/>
              <a:gd name="T2" fmla="*/ 81 w 81"/>
              <a:gd name="T3" fmla="*/ 69 h 102"/>
              <a:gd name="T4" fmla="*/ 0 w 81"/>
              <a:gd name="T5" fmla="*/ 102 h 102"/>
              <a:gd name="T6" fmla="*/ 0 w 81"/>
              <a:gd name="T7" fmla="*/ 0 h 102"/>
              <a:gd name="connsiteX0" fmla="*/ 224 w 10224"/>
              <a:gd name="connsiteY0" fmla="*/ 0 h 10000"/>
              <a:gd name="connsiteX1" fmla="*/ 10224 w 10224"/>
              <a:gd name="connsiteY1" fmla="*/ 6765 h 10000"/>
              <a:gd name="connsiteX2" fmla="*/ 224 w 10224"/>
              <a:gd name="connsiteY2" fmla="*/ 10000 h 10000"/>
              <a:gd name="connsiteX3" fmla="*/ 0 w 10224"/>
              <a:gd name="connsiteY3" fmla="*/ 6138 h 10000"/>
              <a:gd name="connsiteX4" fmla="*/ 224 w 10224"/>
              <a:gd name="connsiteY4" fmla="*/ 0 h 10000"/>
              <a:gd name="connsiteX0-1" fmla="*/ 224 w 10224"/>
              <a:gd name="connsiteY0-2" fmla="*/ 0 h 10000"/>
              <a:gd name="connsiteX1-3" fmla="*/ 10224 w 10224"/>
              <a:gd name="connsiteY1-4" fmla="*/ 6765 h 10000"/>
              <a:gd name="connsiteX2-5" fmla="*/ 3068 w 10224"/>
              <a:gd name="connsiteY2-6" fmla="*/ 9017 h 10000"/>
              <a:gd name="connsiteX3-7" fmla="*/ 224 w 10224"/>
              <a:gd name="connsiteY3-8" fmla="*/ 10000 h 10000"/>
              <a:gd name="connsiteX4-9" fmla="*/ 0 w 10224"/>
              <a:gd name="connsiteY4-10" fmla="*/ 6138 h 10000"/>
              <a:gd name="connsiteX5" fmla="*/ 224 w 10224"/>
              <a:gd name="connsiteY5" fmla="*/ 0 h 10000"/>
              <a:gd name="connsiteX0-11" fmla="*/ 224 w 10224"/>
              <a:gd name="connsiteY0-12" fmla="*/ 0 h 9017"/>
              <a:gd name="connsiteX1-13" fmla="*/ 10224 w 10224"/>
              <a:gd name="connsiteY1-14" fmla="*/ 6765 h 9017"/>
              <a:gd name="connsiteX2-15" fmla="*/ 3068 w 10224"/>
              <a:gd name="connsiteY2-16" fmla="*/ 9017 h 9017"/>
              <a:gd name="connsiteX3-17" fmla="*/ 0 w 10224"/>
              <a:gd name="connsiteY3-18" fmla="*/ 6138 h 9017"/>
              <a:gd name="connsiteX4-19" fmla="*/ 224 w 10224"/>
              <a:gd name="connsiteY4-20" fmla="*/ 0 h 9017"/>
              <a:gd name="connsiteX0-21" fmla="*/ 219 w 10000"/>
              <a:gd name="connsiteY0-22" fmla="*/ 0 h 10563"/>
              <a:gd name="connsiteX1-23" fmla="*/ 10000 w 10000"/>
              <a:gd name="connsiteY1-24" fmla="*/ 7502 h 10563"/>
              <a:gd name="connsiteX2-25" fmla="*/ 4751 w 10000"/>
              <a:gd name="connsiteY2-26" fmla="*/ 10563 h 10563"/>
              <a:gd name="connsiteX3-27" fmla="*/ 0 w 10000"/>
              <a:gd name="connsiteY3-28" fmla="*/ 6807 h 10563"/>
              <a:gd name="connsiteX4-29" fmla="*/ 219 w 10000"/>
              <a:gd name="connsiteY4-30" fmla="*/ 0 h 105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563">
                <a:moveTo>
                  <a:pt x="219" y="0"/>
                </a:moveTo>
                <a:lnTo>
                  <a:pt x="10000" y="7502"/>
                </a:lnTo>
                <a:lnTo>
                  <a:pt x="4751" y="10563"/>
                </a:lnTo>
                <a:lnTo>
                  <a:pt x="0" y="6807"/>
                </a:lnTo>
                <a:lnTo>
                  <a:pt x="219" y="0"/>
                </a:lnTo>
                <a:close/>
              </a:path>
            </a:pathLst>
          </a:custGeom>
          <a:solidFill>
            <a:srgbClr val="50BB9F">
              <a:lumMod val="50000"/>
            </a:srgbClr>
          </a:solidFill>
          <a:ln w="3175" cap="flat" cmpd="sng" algn="ctr">
            <a:noFill/>
            <a:prstDash val="solid"/>
          </a:ln>
          <a:effectLst/>
        </p:spPr>
        <p:style>
          <a:lnRef idx="2">
            <a:srgbClr val="2196F3">
              <a:shade val="50000"/>
            </a:srgbClr>
          </a:lnRef>
          <a:fillRef idx="1">
            <a:srgbClr val="2196F3"/>
          </a:fillRef>
          <a:effectRef idx="0">
            <a:srgbClr val="2196F3"/>
          </a:effectRef>
          <a:fontRef idx="minor">
            <a:sysClr val="window" lastClr="FFFFFF"/>
          </a:fontRef>
        </p:style>
        <p:txBody>
          <a:bodyPr lIns="0" tIns="0" rIns="0" bIns="0" anchor="ctr">
            <a:normAutofit/>
          </a:bodyPr>
          <a:lstStyle/>
          <a:p>
            <a:pPr algn="ctr" defTabSz="1219200" latinLnBrk="1">
              <a:lnSpc>
                <a:spcPct val="120000"/>
              </a:lnSpc>
              <a:spcAft>
                <a:spcPts val="400"/>
              </a:spcAft>
              <a:defRPr/>
            </a:pPr>
            <a:endParaRPr lang="ko-KR" altLang="en-US" sz="1200" b="1" dirty="0">
              <a:gradFill>
                <a:gsLst>
                  <a:gs pos="0">
                    <a:prstClr val="white"/>
                  </a:gs>
                  <a:gs pos="100000">
                    <a:prstClr val="white"/>
                  </a:gs>
                </a:gsLst>
                <a:lin ang="5400000" scaled="0"/>
              </a:gradFill>
              <a:latin typeface="微软雅黑" panose="020B0503020204020204" charset="-122"/>
              <a:ea typeface="+mj-ea"/>
            </a:endParaRPr>
          </a:p>
        </p:txBody>
      </p:sp>
      <p:sp>
        <p:nvSpPr>
          <p:cNvPr id="46" name="Freeform 7"/>
          <p:cNvSpPr/>
          <p:nvPr>
            <p:custDataLst>
              <p:tags r:id="rId21"/>
            </p:custDataLst>
          </p:nvPr>
        </p:nvSpPr>
        <p:spPr bwMode="auto">
          <a:xfrm>
            <a:off x="7199036" y="6113017"/>
            <a:ext cx="2626700" cy="409744"/>
          </a:xfrm>
          <a:custGeom>
            <a:avLst/>
            <a:gdLst>
              <a:gd name="T0" fmla="*/ 81 w 795"/>
              <a:gd name="T1" fmla="*/ 0 h 138"/>
              <a:gd name="T2" fmla="*/ 162 w 795"/>
              <a:gd name="T3" fmla="*/ 69 h 138"/>
              <a:gd name="T4" fmla="*/ 0 w 795"/>
              <a:gd name="T5" fmla="*/ 138 h 138"/>
              <a:gd name="T6" fmla="*/ 636 w 795"/>
              <a:gd name="T7" fmla="*/ 138 h 138"/>
              <a:gd name="T8" fmla="*/ 795 w 795"/>
              <a:gd name="T9" fmla="*/ 69 h 138"/>
              <a:gd name="T10" fmla="*/ 714 w 795"/>
              <a:gd name="T11" fmla="*/ 0 h 138"/>
              <a:gd name="T12" fmla="*/ 81 w 795"/>
              <a:gd name="T13" fmla="*/ 0 h 138"/>
            </a:gdLst>
            <a:ahLst/>
            <a:cxnLst>
              <a:cxn ang="0">
                <a:pos x="T0" y="T1"/>
              </a:cxn>
              <a:cxn ang="0">
                <a:pos x="T2" y="T3"/>
              </a:cxn>
              <a:cxn ang="0">
                <a:pos x="T4" y="T5"/>
              </a:cxn>
              <a:cxn ang="0">
                <a:pos x="T6" y="T7"/>
              </a:cxn>
              <a:cxn ang="0">
                <a:pos x="T8" y="T9"/>
              </a:cxn>
              <a:cxn ang="0">
                <a:pos x="T10" y="T11"/>
              </a:cxn>
              <a:cxn ang="0">
                <a:pos x="T12" y="T13"/>
              </a:cxn>
            </a:cxnLst>
            <a:rect l="0" t="0" r="r" b="b"/>
            <a:pathLst>
              <a:path w="795" h="138">
                <a:moveTo>
                  <a:pt x="81" y="0"/>
                </a:moveTo>
                <a:lnTo>
                  <a:pt x="162" y="69"/>
                </a:lnTo>
                <a:lnTo>
                  <a:pt x="0" y="138"/>
                </a:lnTo>
                <a:lnTo>
                  <a:pt x="636" y="138"/>
                </a:lnTo>
                <a:lnTo>
                  <a:pt x="795" y="69"/>
                </a:lnTo>
                <a:lnTo>
                  <a:pt x="714" y="0"/>
                </a:lnTo>
                <a:lnTo>
                  <a:pt x="81" y="0"/>
                </a:lnTo>
                <a:close/>
              </a:path>
            </a:pathLst>
          </a:custGeom>
          <a:solidFill>
            <a:srgbClr val="50BB9F"/>
          </a:solidFill>
          <a:ln w="3175" cap="flat" cmpd="sng" algn="ctr">
            <a:noFill/>
            <a:prstDash val="solid"/>
          </a:ln>
          <a:effectLst/>
        </p:spPr>
        <p:style>
          <a:lnRef idx="2">
            <a:srgbClr val="2196F3">
              <a:shade val="50000"/>
            </a:srgbClr>
          </a:lnRef>
          <a:fillRef idx="1">
            <a:srgbClr val="2196F3"/>
          </a:fillRef>
          <a:effectRef idx="0">
            <a:srgbClr val="2196F3"/>
          </a:effectRef>
          <a:fontRef idx="minor">
            <a:sysClr val="window" lastClr="FFFFFF"/>
          </a:fontRef>
        </p:style>
        <p:txBody>
          <a:bodyPr lIns="0" tIns="0" rIns="0" bIns="0" anchor="ctr">
            <a:normAutofit/>
          </a:bodyPr>
          <a:lstStyle/>
          <a:p>
            <a:pPr algn="ctr" defTabSz="1219200" latinLnBrk="1">
              <a:lnSpc>
                <a:spcPct val="120000"/>
              </a:lnSpc>
              <a:spcAft>
                <a:spcPts val="400"/>
              </a:spcAft>
              <a:defRPr/>
            </a:pPr>
            <a:endParaRPr lang="ko-KR" altLang="en-US" sz="1200" b="1" dirty="0">
              <a:gradFill>
                <a:gsLst>
                  <a:gs pos="0">
                    <a:prstClr val="white"/>
                  </a:gs>
                  <a:gs pos="100000">
                    <a:prstClr val="white"/>
                  </a:gs>
                </a:gsLst>
                <a:lin ang="5400000" scaled="0"/>
              </a:gradFill>
              <a:latin typeface="微软雅黑" panose="020B0503020204020204" charset="-122"/>
              <a:ea typeface="+mj-ea"/>
            </a:endParaRPr>
          </a:p>
        </p:txBody>
      </p:sp>
      <p:sp>
        <p:nvSpPr>
          <p:cNvPr id="60" name="Freeform 59"/>
          <p:cNvSpPr/>
          <p:nvPr>
            <p:custDataLst>
              <p:tags r:id="rId22"/>
            </p:custDataLst>
          </p:nvPr>
        </p:nvSpPr>
        <p:spPr bwMode="auto">
          <a:xfrm>
            <a:off x="7959519" y="6075743"/>
            <a:ext cx="1066769" cy="215103"/>
          </a:xfrm>
          <a:custGeom>
            <a:avLst/>
            <a:gdLst>
              <a:gd name="connsiteX0" fmla="*/ 450091 w 898766"/>
              <a:gd name="connsiteY0" fmla="*/ 84664 h 1091661"/>
              <a:gd name="connsiteX1" fmla="*/ 78421 w 898766"/>
              <a:gd name="connsiteY1" fmla="*/ 456334 h 1091661"/>
              <a:gd name="connsiteX2" fmla="*/ 450091 w 898766"/>
              <a:gd name="connsiteY2" fmla="*/ 828004 h 1091661"/>
              <a:gd name="connsiteX3" fmla="*/ 821761 w 898766"/>
              <a:gd name="connsiteY3" fmla="*/ 456334 h 1091661"/>
              <a:gd name="connsiteX4" fmla="*/ 450091 w 898766"/>
              <a:gd name="connsiteY4" fmla="*/ 84664 h 1091661"/>
              <a:gd name="connsiteX5" fmla="*/ 447730 w 898766"/>
              <a:gd name="connsiteY5" fmla="*/ 0 h 1091661"/>
              <a:gd name="connsiteX6" fmla="*/ 863423 w 898766"/>
              <a:gd name="connsiteY6" fmla="*/ 280035 h 1091661"/>
              <a:gd name="connsiteX7" fmla="*/ 768947 w 898766"/>
              <a:gd name="connsiteY7" fmla="*/ 773656 h 1091661"/>
              <a:gd name="connsiteX8" fmla="*/ 447730 w 898766"/>
              <a:gd name="connsiteY8" fmla="*/ 1091661 h 1091661"/>
              <a:gd name="connsiteX9" fmla="*/ 131236 w 898766"/>
              <a:gd name="connsiteY9" fmla="*/ 773656 h 1091661"/>
              <a:gd name="connsiteX10" fmla="*/ 32036 w 898766"/>
              <a:gd name="connsiteY10" fmla="*/ 280035 h 1091661"/>
              <a:gd name="connsiteX11" fmla="*/ 447730 w 898766"/>
              <a:gd name="connsiteY11" fmla="*/ 0 h 1091661"/>
              <a:gd name="connsiteX0-1" fmla="*/ 821761 w 898766"/>
              <a:gd name="connsiteY0-2" fmla="*/ 456334 h 1091661"/>
              <a:gd name="connsiteX1-3" fmla="*/ 78421 w 898766"/>
              <a:gd name="connsiteY1-4" fmla="*/ 456334 h 1091661"/>
              <a:gd name="connsiteX2-5" fmla="*/ 450091 w 898766"/>
              <a:gd name="connsiteY2-6" fmla="*/ 828004 h 1091661"/>
              <a:gd name="connsiteX3-7" fmla="*/ 821761 w 898766"/>
              <a:gd name="connsiteY3-8" fmla="*/ 456334 h 1091661"/>
              <a:gd name="connsiteX4-9" fmla="*/ 447730 w 898766"/>
              <a:gd name="connsiteY4-10" fmla="*/ 0 h 1091661"/>
              <a:gd name="connsiteX5-11" fmla="*/ 863423 w 898766"/>
              <a:gd name="connsiteY5-12" fmla="*/ 280035 h 1091661"/>
              <a:gd name="connsiteX6-13" fmla="*/ 768947 w 898766"/>
              <a:gd name="connsiteY6-14" fmla="*/ 773656 h 1091661"/>
              <a:gd name="connsiteX7-15" fmla="*/ 447730 w 898766"/>
              <a:gd name="connsiteY7-16" fmla="*/ 1091661 h 1091661"/>
              <a:gd name="connsiteX8-17" fmla="*/ 131236 w 898766"/>
              <a:gd name="connsiteY8-18" fmla="*/ 773656 h 1091661"/>
              <a:gd name="connsiteX9-19" fmla="*/ 32036 w 898766"/>
              <a:gd name="connsiteY9-20" fmla="*/ 280035 h 1091661"/>
              <a:gd name="connsiteX10-21" fmla="*/ 447730 w 898766"/>
              <a:gd name="connsiteY10-22" fmla="*/ 0 h 1091661"/>
              <a:gd name="connsiteX0-23" fmla="*/ 821761 w 898766"/>
              <a:gd name="connsiteY0-24" fmla="*/ 238002 h 873329"/>
              <a:gd name="connsiteX1-25" fmla="*/ 78421 w 898766"/>
              <a:gd name="connsiteY1-26" fmla="*/ 238002 h 873329"/>
              <a:gd name="connsiteX2-27" fmla="*/ 450091 w 898766"/>
              <a:gd name="connsiteY2-28" fmla="*/ 609672 h 873329"/>
              <a:gd name="connsiteX3-29" fmla="*/ 821761 w 898766"/>
              <a:gd name="connsiteY3-30" fmla="*/ 238002 h 873329"/>
              <a:gd name="connsiteX4-31" fmla="*/ 32036 w 898766"/>
              <a:gd name="connsiteY4-32" fmla="*/ 61703 h 873329"/>
              <a:gd name="connsiteX5-33" fmla="*/ 863423 w 898766"/>
              <a:gd name="connsiteY5-34" fmla="*/ 61703 h 873329"/>
              <a:gd name="connsiteX6-35" fmla="*/ 768947 w 898766"/>
              <a:gd name="connsiteY6-36" fmla="*/ 555324 h 873329"/>
              <a:gd name="connsiteX7-37" fmla="*/ 447730 w 898766"/>
              <a:gd name="connsiteY7-38" fmla="*/ 873329 h 873329"/>
              <a:gd name="connsiteX8-39" fmla="*/ 131236 w 898766"/>
              <a:gd name="connsiteY8-40" fmla="*/ 555324 h 873329"/>
              <a:gd name="connsiteX9-41" fmla="*/ 32036 w 898766"/>
              <a:gd name="connsiteY9-42" fmla="*/ 61703 h 873329"/>
              <a:gd name="connsiteX0-43" fmla="*/ 821761 w 832092"/>
              <a:gd name="connsiteY0-44" fmla="*/ 176299 h 811626"/>
              <a:gd name="connsiteX1-45" fmla="*/ 78421 w 832092"/>
              <a:gd name="connsiteY1-46" fmla="*/ 176299 h 811626"/>
              <a:gd name="connsiteX2-47" fmla="*/ 450091 w 832092"/>
              <a:gd name="connsiteY2-48" fmla="*/ 547969 h 811626"/>
              <a:gd name="connsiteX3-49" fmla="*/ 821761 w 832092"/>
              <a:gd name="connsiteY3-50" fmla="*/ 176299 h 811626"/>
              <a:gd name="connsiteX4-51" fmla="*/ 32036 w 832092"/>
              <a:gd name="connsiteY4-52" fmla="*/ 0 h 811626"/>
              <a:gd name="connsiteX5-53" fmla="*/ 768947 w 832092"/>
              <a:gd name="connsiteY5-54" fmla="*/ 493621 h 811626"/>
              <a:gd name="connsiteX6-55" fmla="*/ 447730 w 832092"/>
              <a:gd name="connsiteY6-56" fmla="*/ 811626 h 811626"/>
              <a:gd name="connsiteX7-57" fmla="*/ 131236 w 832092"/>
              <a:gd name="connsiteY7-58" fmla="*/ 493621 h 811626"/>
              <a:gd name="connsiteX8-59" fmla="*/ 32036 w 832092"/>
              <a:gd name="connsiteY8-60" fmla="*/ 0 h 811626"/>
              <a:gd name="connsiteX0-61" fmla="*/ 753672 w 764003"/>
              <a:gd name="connsiteY0-62" fmla="*/ 46459 h 681786"/>
              <a:gd name="connsiteX1-63" fmla="*/ 10332 w 764003"/>
              <a:gd name="connsiteY1-64" fmla="*/ 46459 h 681786"/>
              <a:gd name="connsiteX2-65" fmla="*/ 382002 w 764003"/>
              <a:gd name="connsiteY2-66" fmla="*/ 418129 h 681786"/>
              <a:gd name="connsiteX3-67" fmla="*/ 753672 w 764003"/>
              <a:gd name="connsiteY3-68" fmla="*/ 46459 h 681786"/>
              <a:gd name="connsiteX4-69" fmla="*/ 63147 w 764003"/>
              <a:gd name="connsiteY4-70" fmla="*/ 363781 h 681786"/>
              <a:gd name="connsiteX5-71" fmla="*/ 700858 w 764003"/>
              <a:gd name="connsiteY5-72" fmla="*/ 363781 h 681786"/>
              <a:gd name="connsiteX6-73" fmla="*/ 379641 w 764003"/>
              <a:gd name="connsiteY6-74" fmla="*/ 681786 h 681786"/>
              <a:gd name="connsiteX7-75" fmla="*/ 63147 w 764003"/>
              <a:gd name="connsiteY7-76" fmla="*/ 363781 h 681786"/>
              <a:gd name="connsiteX0-77" fmla="*/ 690525 w 700856"/>
              <a:gd name="connsiteY0-78" fmla="*/ 0 h 635327"/>
              <a:gd name="connsiteX1-79" fmla="*/ 318855 w 700856"/>
              <a:gd name="connsiteY1-80" fmla="*/ 371670 h 635327"/>
              <a:gd name="connsiteX2-81" fmla="*/ 690525 w 700856"/>
              <a:gd name="connsiteY2-82" fmla="*/ 0 h 635327"/>
              <a:gd name="connsiteX3-83" fmla="*/ 0 w 700856"/>
              <a:gd name="connsiteY3-84" fmla="*/ 317322 h 635327"/>
              <a:gd name="connsiteX4-85" fmla="*/ 637711 w 700856"/>
              <a:gd name="connsiteY4-86" fmla="*/ 317322 h 635327"/>
              <a:gd name="connsiteX5-87" fmla="*/ 316494 w 700856"/>
              <a:gd name="connsiteY5-88" fmla="*/ 635327 h 635327"/>
              <a:gd name="connsiteX6-89" fmla="*/ 0 w 700856"/>
              <a:gd name="connsiteY6-90" fmla="*/ 317322 h 635327"/>
              <a:gd name="connsiteX0-91" fmla="*/ 0 w 637711"/>
              <a:gd name="connsiteY0-92" fmla="*/ 39751 h 357756"/>
              <a:gd name="connsiteX1-93" fmla="*/ 637711 w 637711"/>
              <a:gd name="connsiteY1-94" fmla="*/ 39751 h 357756"/>
              <a:gd name="connsiteX2-95" fmla="*/ 316494 w 637711"/>
              <a:gd name="connsiteY2-96" fmla="*/ 357756 h 357756"/>
              <a:gd name="connsiteX3-97" fmla="*/ 0 w 637711"/>
              <a:gd name="connsiteY3-98" fmla="*/ 39751 h 357756"/>
              <a:gd name="connsiteX0-99" fmla="*/ 0 w 637711"/>
              <a:gd name="connsiteY0-100" fmla="*/ 0 h 318005"/>
              <a:gd name="connsiteX1-101" fmla="*/ 637711 w 637711"/>
              <a:gd name="connsiteY1-102" fmla="*/ 0 h 318005"/>
              <a:gd name="connsiteX2-103" fmla="*/ 316494 w 637711"/>
              <a:gd name="connsiteY2-104" fmla="*/ 318005 h 318005"/>
              <a:gd name="connsiteX3-105" fmla="*/ 0 w 637711"/>
              <a:gd name="connsiteY3-106" fmla="*/ 0 h 318005"/>
            </a:gdLst>
            <a:ahLst/>
            <a:cxnLst>
              <a:cxn ang="0">
                <a:pos x="connsiteX0-1" y="connsiteY0-2"/>
              </a:cxn>
              <a:cxn ang="0">
                <a:pos x="connsiteX1-3" y="connsiteY1-4"/>
              </a:cxn>
              <a:cxn ang="0">
                <a:pos x="connsiteX2-5" y="connsiteY2-6"/>
              </a:cxn>
              <a:cxn ang="0">
                <a:pos x="connsiteX3-7" y="connsiteY3-8"/>
              </a:cxn>
            </a:cxnLst>
            <a:rect l="l" t="t" r="r" b="b"/>
            <a:pathLst>
              <a:path w="637711" h="318005">
                <a:moveTo>
                  <a:pt x="0" y="0"/>
                </a:moveTo>
                <a:lnTo>
                  <a:pt x="637711" y="0"/>
                </a:lnTo>
                <a:lnTo>
                  <a:pt x="316494" y="318005"/>
                </a:lnTo>
                <a:lnTo>
                  <a:pt x="0" y="0"/>
                </a:lnTo>
                <a:close/>
              </a:path>
            </a:pathLst>
          </a:custGeom>
          <a:solidFill>
            <a:sysClr val="windowText" lastClr="000000">
              <a:alpha val="20000"/>
            </a:sysClr>
          </a:solidFill>
          <a:ln w="3175" cap="flat">
            <a:noFill/>
            <a:prstDash val="solid"/>
            <a:miter lim="800000"/>
          </a:ln>
        </p:spPr>
        <p:txBody>
          <a:bodyPr lIns="91440" tIns="45720" rIns="91440" bIns="45720">
            <a:normAutofit fontScale="25000" lnSpcReduction="20000"/>
          </a:bodyPr>
          <a:lstStyle>
            <a:lvl1pPr>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defTabSz="457200" latinLnBrk="1">
              <a:lnSpc>
                <a:spcPct val="140000"/>
              </a:lnSpc>
              <a:defRPr/>
            </a:pPr>
            <a:endParaRPr lang="ko-KR" altLang="en-US" dirty="0">
              <a:solidFill>
                <a:srgbClr val="222222"/>
              </a:solidFill>
              <a:latin typeface="微软雅黑" panose="020B0503020204020204" charset="-122"/>
              <a:ea typeface="Gulim" panose="020B0600000101010101" pitchFamily="50" charset="-127"/>
              <a:cs typeface="Source Sans Pro" charset="0"/>
            </a:endParaRPr>
          </a:p>
        </p:txBody>
      </p:sp>
      <p:sp>
        <p:nvSpPr>
          <p:cNvPr id="61" name="Freeform 60"/>
          <p:cNvSpPr/>
          <p:nvPr>
            <p:custDataLst>
              <p:tags r:id="rId23"/>
            </p:custDataLst>
          </p:nvPr>
        </p:nvSpPr>
        <p:spPr bwMode="auto">
          <a:xfrm>
            <a:off x="7760545" y="5259673"/>
            <a:ext cx="1503680" cy="1261745"/>
          </a:xfrm>
          <a:custGeom>
            <a:avLst/>
            <a:gdLst>
              <a:gd name="connsiteX0" fmla="*/ 450091 w 898766"/>
              <a:gd name="connsiteY0" fmla="*/ 84664 h 1091661"/>
              <a:gd name="connsiteX1" fmla="*/ 78421 w 898766"/>
              <a:gd name="connsiteY1" fmla="*/ 456334 h 1091661"/>
              <a:gd name="connsiteX2" fmla="*/ 450091 w 898766"/>
              <a:gd name="connsiteY2" fmla="*/ 828004 h 1091661"/>
              <a:gd name="connsiteX3" fmla="*/ 821761 w 898766"/>
              <a:gd name="connsiteY3" fmla="*/ 456334 h 1091661"/>
              <a:gd name="connsiteX4" fmla="*/ 450091 w 898766"/>
              <a:gd name="connsiteY4" fmla="*/ 84664 h 1091661"/>
              <a:gd name="connsiteX5" fmla="*/ 447730 w 898766"/>
              <a:gd name="connsiteY5" fmla="*/ 0 h 1091661"/>
              <a:gd name="connsiteX6" fmla="*/ 863423 w 898766"/>
              <a:gd name="connsiteY6" fmla="*/ 280035 h 1091661"/>
              <a:gd name="connsiteX7" fmla="*/ 768947 w 898766"/>
              <a:gd name="connsiteY7" fmla="*/ 773656 h 1091661"/>
              <a:gd name="connsiteX8" fmla="*/ 447730 w 898766"/>
              <a:gd name="connsiteY8" fmla="*/ 1091661 h 1091661"/>
              <a:gd name="connsiteX9" fmla="*/ 131236 w 898766"/>
              <a:gd name="connsiteY9" fmla="*/ 773656 h 1091661"/>
              <a:gd name="connsiteX10" fmla="*/ 32036 w 898766"/>
              <a:gd name="connsiteY10" fmla="*/ 280035 h 1091661"/>
              <a:gd name="connsiteX11" fmla="*/ 447730 w 898766"/>
              <a:gd name="connsiteY11" fmla="*/ 0 h 109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8766" h="1091661">
                <a:moveTo>
                  <a:pt x="450091" y="84664"/>
                </a:moveTo>
                <a:cubicBezTo>
                  <a:pt x="244823" y="84664"/>
                  <a:pt x="78421" y="251066"/>
                  <a:pt x="78421" y="456334"/>
                </a:cubicBezTo>
                <a:cubicBezTo>
                  <a:pt x="78421" y="661602"/>
                  <a:pt x="244823" y="828004"/>
                  <a:pt x="450091" y="828004"/>
                </a:cubicBezTo>
                <a:cubicBezTo>
                  <a:pt x="655359" y="828004"/>
                  <a:pt x="821761" y="661602"/>
                  <a:pt x="821761" y="456334"/>
                </a:cubicBezTo>
                <a:cubicBezTo>
                  <a:pt x="821761" y="251066"/>
                  <a:pt x="655359" y="84664"/>
                  <a:pt x="450091" y="84664"/>
                </a:cubicBezTo>
                <a:close/>
                <a:moveTo>
                  <a:pt x="447730" y="0"/>
                </a:moveTo>
                <a:cubicBezTo>
                  <a:pt x="631958" y="0"/>
                  <a:pt x="792566" y="109166"/>
                  <a:pt x="863423" y="280035"/>
                </a:cubicBezTo>
                <a:cubicBezTo>
                  <a:pt x="934280" y="446157"/>
                  <a:pt x="896490" y="640758"/>
                  <a:pt x="768947" y="773656"/>
                </a:cubicBezTo>
                <a:lnTo>
                  <a:pt x="447730" y="1091661"/>
                </a:lnTo>
                <a:cubicBezTo>
                  <a:pt x="447730" y="1091661"/>
                  <a:pt x="447730" y="1091661"/>
                  <a:pt x="131236" y="773656"/>
                </a:cubicBezTo>
                <a:cubicBezTo>
                  <a:pt x="3693" y="640758"/>
                  <a:pt x="-34097" y="446157"/>
                  <a:pt x="32036" y="280035"/>
                </a:cubicBezTo>
                <a:cubicBezTo>
                  <a:pt x="102893" y="109166"/>
                  <a:pt x="268226" y="0"/>
                  <a:pt x="447730" y="0"/>
                </a:cubicBezTo>
                <a:close/>
              </a:path>
            </a:pathLst>
          </a:custGeom>
          <a:solidFill>
            <a:srgbClr val="50BB9F"/>
          </a:solidFill>
          <a:ln w="3175" cap="flat">
            <a:noFill/>
            <a:prstDash val="solid"/>
            <a:miter lim="800000"/>
          </a:ln>
        </p:spPr>
        <p:txBody>
          <a:bodyPr lIns="91440" tIns="45720" rIns="91440" bIns="45720">
            <a:normAutofit/>
          </a:bodyPr>
          <a:lstStyle>
            <a:lvl1pPr>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defTabSz="457200" latinLnBrk="1">
              <a:lnSpc>
                <a:spcPct val="120000"/>
              </a:lnSpc>
              <a:defRPr/>
            </a:pPr>
            <a:endParaRPr lang="ko-KR" altLang="en-US" dirty="0">
              <a:solidFill>
                <a:srgbClr val="222222"/>
              </a:solidFill>
              <a:latin typeface="微软雅黑" panose="020B0503020204020204" charset="-122"/>
              <a:ea typeface="Gulim" panose="020B0600000101010101" pitchFamily="50" charset="-127"/>
              <a:cs typeface="Source Sans Pro" charset="0"/>
            </a:endParaRPr>
          </a:p>
        </p:txBody>
      </p:sp>
      <p:sp>
        <p:nvSpPr>
          <p:cNvPr id="59" name="文本框 58"/>
          <p:cNvSpPr txBox="1"/>
          <p:nvPr>
            <p:custDataLst>
              <p:tags r:id="rId24"/>
            </p:custDataLst>
          </p:nvPr>
        </p:nvSpPr>
        <p:spPr>
          <a:xfrm>
            <a:off x="6975607" y="2281702"/>
            <a:ext cx="2838873" cy="2882946"/>
          </a:xfrm>
          <a:prstGeom prst="rect">
            <a:avLst/>
          </a:prstGeom>
          <a:noFill/>
          <a:ln>
            <a:solidFill>
              <a:srgbClr val="FF0000"/>
            </a:solidFill>
          </a:ln>
        </p:spPr>
        <p:txBody>
          <a:bodyPr wrap="square" rtlCol="0">
            <a:noAutofit/>
          </a:bodyPr>
          <a:lstStyle>
            <a:defPPr>
              <a:defRPr lang="en-US"/>
            </a:defPPr>
            <a:lvl1pPr algn="ctr">
              <a:lnSpc>
                <a:spcPct val="130000"/>
              </a:lnSpc>
              <a:defRPr sz="1400">
                <a:solidFill>
                  <a:sysClr val="windowText" lastClr="000000">
                    <a:lumMod val="75000"/>
                    <a:lumOff val="25000"/>
                  </a:sysClr>
                </a:solidFill>
              </a:defRPr>
            </a:lvl1pPr>
          </a:lstStyle>
          <a:p>
            <a:pPr algn="l" defTabSz="457200" fontAlgn="auto">
              <a:lnSpc>
                <a:spcPct val="150000"/>
              </a:lnSpc>
            </a:pPr>
            <a:r>
              <a:rPr lang="zh-CN" altLang="en-US" sz="2000" b="1" dirty="0">
                <a:solidFill>
                  <a:srgbClr val="002060"/>
                </a:solidFill>
                <a:latin typeface="宋体" pitchFamily="2" charset="-122"/>
                <a:ea typeface="宋体" pitchFamily="2" charset="-122"/>
                <a:cs typeface="微软雅黑 Light" panose="020B0502040204020203" pitchFamily="34" charset="-122"/>
                <a:sym typeface="+mn-ea"/>
              </a:rPr>
              <a:t>全国人大常委会通过了</a:t>
            </a:r>
            <a:r>
              <a:rPr lang="zh-CN" altLang="en-US" sz="2000" b="1" dirty="0">
                <a:solidFill>
                  <a:srgbClr val="FF0000"/>
                </a:solidFill>
                <a:latin typeface="宋体" pitchFamily="2" charset="-122"/>
                <a:ea typeface="宋体" pitchFamily="2" charset="-122"/>
                <a:cs typeface="微软雅黑 Light" panose="020B0502040204020203" pitchFamily="34" charset="-122"/>
                <a:sym typeface="+mn-ea"/>
              </a:rPr>
              <a:t>《中华人民共和国海关法》</a:t>
            </a:r>
            <a:r>
              <a:rPr lang="zh-CN" altLang="en-US" sz="2000" b="1" dirty="0">
                <a:solidFill>
                  <a:srgbClr val="002060"/>
                </a:solidFill>
                <a:latin typeface="宋体" pitchFamily="2" charset="-122"/>
                <a:ea typeface="宋体" pitchFamily="2" charset="-122"/>
                <a:cs typeface="微软雅黑 Light" panose="020B0502040204020203" pitchFamily="34" charset="-122"/>
                <a:sym typeface="+mn-ea"/>
              </a:rPr>
              <a:t>，国务院据此重新修订发布了关税条例，进一步完善了关税的基本制度。</a:t>
            </a:r>
            <a:endParaRPr kumimoji="0" lang="zh-CN" altLang="en-US" sz="2000" b="1" kern="1200" cap="none" spc="0" normalizeH="0" baseline="0" noProof="1">
              <a:solidFill>
                <a:srgbClr val="002060"/>
              </a:solidFill>
              <a:latin typeface="宋体" pitchFamily="2" charset="-122"/>
              <a:ea typeface="宋体" pitchFamily="2" charset="-122"/>
              <a:cs typeface="微软雅黑 Light" panose="020B0502040204020203" pitchFamily="34" charset="-122"/>
            </a:endParaRPr>
          </a:p>
          <a:p>
            <a:pPr algn="l" defTabSz="457200" fontAlgn="auto">
              <a:lnSpc>
                <a:spcPct val="100000"/>
              </a:lnSpc>
            </a:pPr>
            <a:endParaRPr kumimoji="0" lang="zh-CN" altLang="en-US" sz="2400" b="1" kern="1200" cap="none" spc="0" normalizeH="0" baseline="0" noProof="1">
              <a:solidFill>
                <a:sysClr val="windowText" lastClr="000000">
                  <a:lumMod val="65000"/>
                  <a:lumOff val="35000"/>
                </a:sysClr>
              </a:solidFill>
              <a:latin typeface="楷体" panose="02010609060101010101" charset="-122"/>
              <a:ea typeface="楷体" panose="02010609060101010101" charset="-122"/>
              <a:cs typeface="微软雅黑 Light" panose="020B0502040204020203" pitchFamily="34" charset="-122"/>
            </a:endParaRPr>
          </a:p>
        </p:txBody>
      </p:sp>
      <p:sp>
        <p:nvSpPr>
          <p:cNvPr id="69" name="文本框 68"/>
          <p:cNvSpPr txBox="1"/>
          <p:nvPr>
            <p:custDataLst>
              <p:tags r:id="rId25"/>
            </p:custDataLst>
          </p:nvPr>
        </p:nvSpPr>
        <p:spPr>
          <a:xfrm>
            <a:off x="7869353" y="5426691"/>
            <a:ext cx="1286065" cy="649052"/>
          </a:xfrm>
          <a:prstGeom prst="rect">
            <a:avLst/>
          </a:prstGeom>
          <a:noFill/>
        </p:spPr>
        <p:txBody>
          <a:bodyPr wrap="square" rtlCol="0">
            <a:noAutofit/>
          </a:bodyPr>
          <a:lstStyle/>
          <a:p>
            <a:pPr algn="ctr" defTabSz="457200">
              <a:lnSpc>
                <a:spcPct val="120000"/>
              </a:lnSpc>
            </a:pPr>
            <a:r>
              <a:rPr kumimoji="1" lang="en-US" altLang="zh-CN" sz="2800" b="1" spc="300" dirty="0">
                <a:solidFill>
                  <a:srgbClr val="FF0000"/>
                </a:solidFill>
                <a:latin typeface="Arial" panose="020B0604020202020204" pitchFamily="34" charset="0"/>
                <a:ea typeface="微软雅黑" panose="020B0503020204020204" charset="-122"/>
                <a:sym typeface="+mn-ea"/>
              </a:rPr>
              <a:t>1987</a:t>
            </a:r>
          </a:p>
        </p:txBody>
      </p:sp>
      <p:pic>
        <p:nvPicPr>
          <p:cNvPr id="11" name="图片 10"/>
          <p:cNvPicPr>
            <a:picLocks noChangeAspect="1"/>
          </p:cNvPicPr>
          <p:nvPr/>
        </p:nvPicPr>
        <p:blipFill>
          <a:blip r:embed="rId28"/>
          <a:stretch>
            <a:fillRect/>
          </a:stretch>
        </p:blipFill>
        <p:spPr>
          <a:xfrm>
            <a:off x="9980283" y="2271865"/>
            <a:ext cx="2074659" cy="2987245"/>
          </a:xfrm>
          <a:prstGeom prst="rect">
            <a:avLst/>
          </a:prstGeom>
        </p:spPr>
      </p:pic>
      <p:cxnSp>
        <p:nvCxnSpPr>
          <p:cNvPr id="29" name="直接连接符 28"/>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30" name="TextBox 29"/>
          <p:cNvSpPr txBox="1"/>
          <p:nvPr/>
        </p:nvSpPr>
        <p:spPr>
          <a:xfrm>
            <a:off x="34290" y="154546"/>
            <a:ext cx="8002127" cy="584775"/>
          </a:xfrm>
          <a:prstGeom prst="rect">
            <a:avLst/>
          </a:prstGeom>
          <a:noFill/>
        </p:spPr>
        <p:txBody>
          <a:bodyPr wrap="square" rtlCol="0">
            <a:spAutoFit/>
          </a:bodyPr>
          <a:lstStyle/>
          <a:p>
            <a:r>
              <a:rPr lang="zh-CN" altLang="en-US" sz="3200" b="1" dirty="0">
                <a:solidFill>
                  <a:srgbClr val="FF0000"/>
                </a:solidFill>
                <a:latin typeface="方正姚体" pitchFamily="2" charset="-122"/>
                <a:ea typeface="方正姚体" pitchFamily="2" charset="-122"/>
              </a:rPr>
              <a:t>二、关税与个人所得税制度的起源与演变</a:t>
            </a:r>
          </a:p>
        </p:txBody>
      </p:sp>
      <p:sp>
        <p:nvSpPr>
          <p:cNvPr id="31" name="TextBox 30"/>
          <p:cNvSpPr txBox="1"/>
          <p:nvPr/>
        </p:nvSpPr>
        <p:spPr>
          <a:xfrm>
            <a:off x="0" y="901521"/>
            <a:ext cx="5078623" cy="523220"/>
          </a:xfrm>
          <a:prstGeom prst="rect">
            <a:avLst/>
          </a:prstGeom>
          <a:noFill/>
        </p:spPr>
        <p:txBody>
          <a:bodyPr wrap="square" rtlCol="0">
            <a:spAutoFit/>
          </a:bodyPr>
          <a:lstStyle/>
          <a:p>
            <a:r>
              <a:rPr lang="zh-CN" altLang="en-US" sz="2800" b="1" dirty="0">
                <a:solidFill>
                  <a:srgbClr val="FF0000"/>
                </a:solidFill>
                <a:latin typeface="方正姚体" pitchFamily="2" charset="-122"/>
                <a:ea typeface="方正姚体" pitchFamily="2" charset="-122"/>
              </a:rPr>
              <a:t>（一）中国的关税制度</a:t>
            </a:r>
          </a:p>
        </p:txBody>
      </p:sp>
      <p:sp>
        <p:nvSpPr>
          <p:cNvPr id="32" name="标题 4"/>
          <p:cNvSpPr>
            <a:spLocks noGrp="1"/>
          </p:cNvSpPr>
          <p:nvPr>
            <p:ph type="title"/>
            <p:custDataLst>
              <p:tags r:id="rId26"/>
            </p:custDataLst>
          </p:nvPr>
        </p:nvSpPr>
        <p:spPr>
          <a:xfrm>
            <a:off x="160958" y="1509292"/>
            <a:ext cx="4328761" cy="565150"/>
          </a:xfrm>
        </p:spPr>
        <p:txBody>
          <a:bodyPr>
            <a:noAutofit/>
          </a:bodyPr>
          <a:lstStyle/>
          <a:p>
            <a:pPr algn="l"/>
            <a:r>
              <a:rPr lang="en-US" altLang="zh-CN" sz="2400" dirty="0">
                <a:solidFill>
                  <a:srgbClr val="FF0000"/>
                </a:solidFill>
                <a:latin typeface="宋体" pitchFamily="2" charset="-122"/>
                <a:ea typeface="宋体" pitchFamily="2" charset="-122"/>
                <a:sym typeface="+mn-ea"/>
              </a:rPr>
              <a:t>6</a:t>
            </a:r>
            <a:r>
              <a:rPr lang="zh-CN" altLang="en-US" sz="2400" dirty="0">
                <a:solidFill>
                  <a:srgbClr val="FF0000"/>
                </a:solidFill>
                <a:latin typeface="宋体" pitchFamily="2" charset="-122"/>
                <a:ea typeface="宋体" pitchFamily="2" charset="-122"/>
              </a:rPr>
              <a:t>、</a:t>
            </a:r>
            <a:r>
              <a:rPr lang="zh-CN" altLang="en-US" sz="2400" dirty="0">
                <a:solidFill>
                  <a:srgbClr val="FF0000"/>
                </a:solidFill>
                <a:latin typeface="宋体" pitchFamily="2" charset="-122"/>
                <a:ea typeface="宋体" pitchFamily="2" charset="-122"/>
                <a:sym typeface="+mn-ea"/>
              </a:rPr>
              <a:t>新中国关税制度的建设</a:t>
            </a:r>
          </a:p>
        </p:txBody>
      </p:sp>
    </p:spTree>
    <p:custDataLst>
      <p:tags r:id="rId1"/>
    </p:custDataLst>
    <p:extLst>
      <p:ext uri="{BB962C8B-B14F-4D97-AF65-F5344CB8AC3E}">
        <p14:creationId xmlns:p14="http://schemas.microsoft.com/office/powerpoint/2010/main" val="59855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1000"/>
                                        <p:tgtEl>
                                          <p:spTgt spid="58"/>
                                        </p:tgtEl>
                                      </p:cBhvr>
                                    </p:animEffect>
                                    <p:anim calcmode="lin" valueType="num">
                                      <p:cBhvr>
                                        <p:cTn id="21" dur="1000" fill="hold"/>
                                        <p:tgtEl>
                                          <p:spTgt spid="58"/>
                                        </p:tgtEl>
                                        <p:attrNameLst>
                                          <p:attrName>ppt_x</p:attrName>
                                        </p:attrNameLst>
                                      </p:cBhvr>
                                      <p:tavLst>
                                        <p:tav tm="0">
                                          <p:val>
                                            <p:strVal val="#ppt_x"/>
                                          </p:val>
                                        </p:tav>
                                        <p:tav tm="100000">
                                          <p:val>
                                            <p:strVal val="#ppt_x"/>
                                          </p:val>
                                        </p:tav>
                                      </p:tavLst>
                                    </p:anim>
                                    <p:anim calcmode="lin" valueType="num">
                                      <p:cBhvr>
                                        <p:cTn id="22"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1000"/>
                                        <p:tgtEl>
                                          <p:spTgt spid="59"/>
                                        </p:tgtEl>
                                      </p:cBhvr>
                                    </p:animEffect>
                                    <p:anim calcmode="lin" valueType="num">
                                      <p:cBhvr>
                                        <p:cTn id="28" dur="1000" fill="hold"/>
                                        <p:tgtEl>
                                          <p:spTgt spid="59"/>
                                        </p:tgtEl>
                                        <p:attrNameLst>
                                          <p:attrName>ppt_x</p:attrName>
                                        </p:attrNameLst>
                                      </p:cBhvr>
                                      <p:tavLst>
                                        <p:tav tm="0">
                                          <p:val>
                                            <p:strVal val="#ppt_x"/>
                                          </p:val>
                                        </p:tav>
                                        <p:tav tm="100000">
                                          <p:val>
                                            <p:strVal val="#ppt_x"/>
                                          </p:val>
                                        </p:tav>
                                      </p:tavLst>
                                    </p:anim>
                                    <p:anim calcmode="lin" valueType="num">
                                      <p:cBhvr>
                                        <p:cTn id="29"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8" grpId="0" animBg="1"/>
      <p:bldP spid="59"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直接连接符 7"/>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2" name="文本占位符 4"/>
          <p:cNvSpPr txBox="1">
            <a:spLocks/>
          </p:cNvSpPr>
          <p:nvPr/>
        </p:nvSpPr>
        <p:spPr>
          <a:xfrm>
            <a:off x="34290" y="939093"/>
            <a:ext cx="11827152" cy="5680647"/>
          </a:xfrm>
          <a:prstGeom prst="rect">
            <a:avLst/>
          </a:prstGeom>
        </p:spPr>
        <p:txBody>
          <a:bodyPr>
            <a:no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b="1" dirty="0">
                <a:solidFill>
                  <a:srgbClr val="002060"/>
                </a:solidFill>
                <a:latin typeface="宋体" pitchFamily="2" charset="-122"/>
                <a:ea typeface="宋体" pitchFamily="2" charset="-122"/>
                <a:sym typeface="+mn-ea"/>
              </a:rPr>
              <a:t>材料一</a:t>
            </a:r>
            <a:r>
              <a:rPr lang="en-US" altLang="zh-CN" sz="2000" b="1" dirty="0">
                <a:solidFill>
                  <a:srgbClr val="002060"/>
                </a:solidFill>
                <a:latin typeface="宋体" pitchFamily="2" charset="-122"/>
                <a:ea typeface="宋体" pitchFamily="2" charset="-122"/>
                <a:sym typeface="+mn-ea"/>
              </a:rPr>
              <a:t>【</a:t>
            </a:r>
            <a:r>
              <a:rPr lang="zh-CN" altLang="en-US" sz="2000" b="1" dirty="0">
                <a:solidFill>
                  <a:srgbClr val="002060"/>
                </a:solidFill>
                <a:latin typeface="宋体" pitchFamily="2" charset="-122"/>
                <a:ea typeface="宋体" pitchFamily="2" charset="-122"/>
                <a:sym typeface="+mn-ea"/>
              </a:rPr>
              <a:t>中国决定暂停对美汽车加征关税，特斯拉长舒一口气</a:t>
            </a:r>
            <a:r>
              <a:rPr lang="en-US" altLang="zh-CN" sz="2000" b="1" dirty="0">
                <a:solidFill>
                  <a:srgbClr val="002060"/>
                </a:solidFill>
                <a:latin typeface="宋体" pitchFamily="2" charset="-122"/>
                <a:ea typeface="宋体" pitchFamily="2" charset="-122"/>
                <a:sym typeface="+mn-ea"/>
              </a:rPr>
              <a:t>】2018</a:t>
            </a:r>
            <a:r>
              <a:rPr lang="zh-CN" altLang="en-US" sz="2000" b="1" dirty="0">
                <a:solidFill>
                  <a:srgbClr val="002060"/>
                </a:solidFill>
                <a:latin typeface="宋体" pitchFamily="2" charset="-122"/>
                <a:ea typeface="宋体" pitchFamily="2" charset="-122"/>
                <a:sym typeface="+mn-ea"/>
              </a:rPr>
              <a:t>年</a:t>
            </a:r>
            <a:r>
              <a:rPr lang="en-US" altLang="zh-CN" sz="2000" b="1" dirty="0">
                <a:solidFill>
                  <a:srgbClr val="002060"/>
                </a:solidFill>
                <a:latin typeface="宋体" pitchFamily="2" charset="-122"/>
                <a:ea typeface="宋体" pitchFamily="2" charset="-122"/>
                <a:sym typeface="+mn-ea"/>
              </a:rPr>
              <a:t>12</a:t>
            </a:r>
            <a:r>
              <a:rPr lang="zh-CN" altLang="en-US" sz="2000" b="1" dirty="0">
                <a:solidFill>
                  <a:srgbClr val="002060"/>
                </a:solidFill>
                <a:latin typeface="宋体" pitchFamily="2" charset="-122"/>
                <a:ea typeface="宋体" pitchFamily="2" charset="-122"/>
                <a:sym typeface="+mn-ea"/>
              </a:rPr>
              <a:t>月</a:t>
            </a:r>
            <a:r>
              <a:rPr lang="en-US" altLang="zh-CN" sz="2000" b="1" dirty="0">
                <a:solidFill>
                  <a:srgbClr val="002060"/>
                </a:solidFill>
                <a:latin typeface="宋体" pitchFamily="2" charset="-122"/>
                <a:ea typeface="宋体" pitchFamily="2" charset="-122"/>
                <a:sym typeface="+mn-ea"/>
              </a:rPr>
              <a:t>14</a:t>
            </a:r>
            <a:r>
              <a:rPr lang="zh-CN" altLang="en-US" sz="2000" b="1" dirty="0">
                <a:solidFill>
                  <a:srgbClr val="002060"/>
                </a:solidFill>
                <a:latin typeface="宋体" pitchFamily="2" charset="-122"/>
                <a:ea typeface="宋体" pitchFamily="2" charset="-122"/>
                <a:sym typeface="+mn-ea"/>
              </a:rPr>
              <a:t>日，国务院关税税则委发布公告称，将暂停加征美国汽车及零部件关税，此次暂停加税的政策将从</a:t>
            </a:r>
            <a:r>
              <a:rPr lang="en-US" altLang="zh-CN" sz="2000" b="1" dirty="0">
                <a:solidFill>
                  <a:srgbClr val="002060"/>
                </a:solidFill>
                <a:latin typeface="宋体" pitchFamily="2" charset="-122"/>
                <a:ea typeface="宋体" pitchFamily="2" charset="-122"/>
                <a:sym typeface="+mn-ea"/>
              </a:rPr>
              <a:t>2019</a:t>
            </a:r>
            <a:r>
              <a:rPr lang="zh-CN" altLang="en-US" sz="2000" b="1" dirty="0">
                <a:solidFill>
                  <a:srgbClr val="002060"/>
                </a:solidFill>
                <a:latin typeface="宋体" pitchFamily="2" charset="-122"/>
                <a:ea typeface="宋体" pitchFamily="2" charset="-122"/>
                <a:sym typeface="+mn-ea"/>
              </a:rPr>
              <a:t>年</a:t>
            </a:r>
            <a:r>
              <a:rPr lang="en-US" altLang="zh-CN" sz="2000" b="1" dirty="0">
                <a:solidFill>
                  <a:srgbClr val="002060"/>
                </a:solidFill>
                <a:latin typeface="宋体" pitchFamily="2" charset="-122"/>
                <a:ea typeface="宋体" pitchFamily="2" charset="-122"/>
                <a:sym typeface="+mn-ea"/>
              </a:rPr>
              <a:t>1</a:t>
            </a:r>
            <a:r>
              <a:rPr lang="zh-CN" altLang="en-US" sz="2000" b="1" dirty="0">
                <a:solidFill>
                  <a:srgbClr val="002060"/>
                </a:solidFill>
                <a:latin typeface="宋体" pitchFamily="2" charset="-122"/>
                <a:ea typeface="宋体" pitchFamily="2" charset="-122"/>
                <a:sym typeface="+mn-ea"/>
              </a:rPr>
              <a:t>月</a:t>
            </a:r>
            <a:r>
              <a:rPr lang="en-US" altLang="zh-CN" sz="2000" b="1" dirty="0">
                <a:solidFill>
                  <a:srgbClr val="002060"/>
                </a:solidFill>
                <a:latin typeface="宋体" pitchFamily="2" charset="-122"/>
                <a:ea typeface="宋体" pitchFamily="2" charset="-122"/>
                <a:sym typeface="+mn-ea"/>
              </a:rPr>
              <a:t>1</a:t>
            </a:r>
            <a:r>
              <a:rPr lang="zh-CN" altLang="en-US" sz="2000" b="1" dirty="0">
                <a:solidFill>
                  <a:srgbClr val="002060"/>
                </a:solidFill>
                <a:latin typeface="宋体" pitchFamily="2" charset="-122"/>
                <a:ea typeface="宋体" pitchFamily="2" charset="-122"/>
                <a:sym typeface="+mn-ea"/>
              </a:rPr>
              <a:t>日起正式实施，时间为</a:t>
            </a:r>
            <a:r>
              <a:rPr lang="en-US" altLang="zh-CN" sz="2000" b="1" dirty="0">
                <a:solidFill>
                  <a:srgbClr val="002060"/>
                </a:solidFill>
                <a:latin typeface="宋体" pitchFamily="2" charset="-122"/>
                <a:ea typeface="宋体" pitchFamily="2" charset="-122"/>
                <a:sym typeface="+mn-ea"/>
              </a:rPr>
              <a:t>3</a:t>
            </a:r>
            <a:r>
              <a:rPr lang="zh-CN" altLang="en-US" sz="2000" b="1" dirty="0">
                <a:solidFill>
                  <a:srgbClr val="002060"/>
                </a:solidFill>
                <a:latin typeface="宋体" pitchFamily="2" charset="-122"/>
                <a:ea typeface="宋体" pitchFamily="2" charset="-122"/>
                <a:sym typeface="+mn-ea"/>
              </a:rPr>
              <a:t>个月，涉及</a:t>
            </a:r>
            <a:r>
              <a:rPr lang="en-US" altLang="zh-CN" sz="2000" b="1" dirty="0">
                <a:solidFill>
                  <a:srgbClr val="002060"/>
                </a:solidFill>
                <a:latin typeface="宋体" pitchFamily="2" charset="-122"/>
                <a:ea typeface="宋体" pitchFamily="2" charset="-122"/>
                <a:sym typeface="+mn-ea"/>
              </a:rPr>
              <a:t>211</a:t>
            </a:r>
            <a:r>
              <a:rPr lang="zh-CN" altLang="en-US" sz="2000" b="1" dirty="0">
                <a:solidFill>
                  <a:srgbClr val="002060"/>
                </a:solidFill>
                <a:latin typeface="宋体" pitchFamily="2" charset="-122"/>
                <a:ea typeface="宋体" pitchFamily="2" charset="-122"/>
                <a:sym typeface="+mn-ea"/>
              </a:rPr>
              <a:t>个税目。崔东树认为，此对原产于美国的汽车及零部件暂停加征关税，对相关美系汽车尤其像特斯拉以及福特旗下的林肯等这些目前没有在华生产而单纯靠进口车销售的美系汽车品牌而言是“巨大的利好”。</a:t>
            </a:r>
          </a:p>
          <a:p>
            <a:pPr marL="0" indent="0">
              <a:buNone/>
            </a:pPr>
            <a:r>
              <a:rPr lang="zh-CN" altLang="en-US" sz="2000" b="1" dirty="0">
                <a:solidFill>
                  <a:srgbClr val="002060"/>
                </a:solidFill>
                <a:latin typeface="宋体" pitchFamily="2" charset="-122"/>
                <a:ea typeface="宋体" pitchFamily="2" charset="-122"/>
                <a:sym typeface="+mn-ea"/>
              </a:rPr>
              <a:t>                             </a:t>
            </a:r>
            <a:r>
              <a:rPr lang="en-US" altLang="zh-CN" sz="2000" b="1" dirty="0">
                <a:solidFill>
                  <a:srgbClr val="002060"/>
                </a:solidFill>
                <a:latin typeface="宋体" pitchFamily="2" charset="-122"/>
                <a:ea typeface="宋体" pitchFamily="2" charset="-122"/>
                <a:sym typeface="+mn-ea"/>
              </a:rPr>
              <a:t>——2018</a:t>
            </a:r>
            <a:r>
              <a:rPr lang="zh-CN" altLang="en-US" sz="2000" b="1" dirty="0">
                <a:solidFill>
                  <a:srgbClr val="002060"/>
                </a:solidFill>
                <a:latin typeface="宋体" pitchFamily="2" charset="-122"/>
                <a:ea typeface="宋体" pitchFamily="2" charset="-122"/>
                <a:sym typeface="+mn-ea"/>
              </a:rPr>
              <a:t>年</a:t>
            </a:r>
            <a:r>
              <a:rPr lang="en-US" altLang="zh-CN" sz="2000" b="1" dirty="0">
                <a:solidFill>
                  <a:srgbClr val="002060"/>
                </a:solidFill>
                <a:latin typeface="宋体" pitchFamily="2" charset="-122"/>
                <a:ea typeface="宋体" pitchFamily="2" charset="-122"/>
                <a:sym typeface="+mn-ea"/>
              </a:rPr>
              <a:t>12</a:t>
            </a:r>
            <a:r>
              <a:rPr lang="zh-CN" altLang="en-US" sz="2000" b="1" dirty="0">
                <a:solidFill>
                  <a:srgbClr val="002060"/>
                </a:solidFill>
                <a:latin typeface="宋体" pitchFamily="2" charset="-122"/>
                <a:ea typeface="宋体" pitchFamily="2" charset="-122"/>
                <a:sym typeface="+mn-ea"/>
              </a:rPr>
              <a:t>月</a:t>
            </a:r>
            <a:r>
              <a:rPr lang="en-US" altLang="zh-CN" sz="2000" b="1" dirty="0">
                <a:solidFill>
                  <a:srgbClr val="002060"/>
                </a:solidFill>
                <a:latin typeface="宋体" pitchFamily="2" charset="-122"/>
                <a:ea typeface="宋体" pitchFamily="2" charset="-122"/>
                <a:sym typeface="+mn-ea"/>
              </a:rPr>
              <a:t>14</a:t>
            </a:r>
            <a:r>
              <a:rPr lang="zh-CN" altLang="en-US" sz="2000" b="1" dirty="0">
                <a:solidFill>
                  <a:srgbClr val="002060"/>
                </a:solidFill>
                <a:latin typeface="宋体" pitchFamily="2" charset="-122"/>
                <a:ea typeface="宋体" pitchFamily="2" charset="-122"/>
                <a:sym typeface="+mn-ea"/>
              </a:rPr>
              <a:t>日 </a:t>
            </a:r>
            <a:r>
              <a:rPr lang="en-US" altLang="zh-CN" sz="2000" b="1" dirty="0">
                <a:solidFill>
                  <a:srgbClr val="002060"/>
                </a:solidFill>
                <a:latin typeface="宋体" pitchFamily="2" charset="-122"/>
                <a:ea typeface="宋体" pitchFamily="2" charset="-122"/>
                <a:sym typeface="+mn-ea"/>
              </a:rPr>
              <a:t>21:39 </a:t>
            </a:r>
            <a:r>
              <a:rPr lang="zh-CN" altLang="en-US" sz="2000" b="1" dirty="0">
                <a:solidFill>
                  <a:srgbClr val="002060"/>
                </a:solidFill>
                <a:latin typeface="宋体" pitchFamily="2" charset="-122"/>
                <a:ea typeface="宋体" pitchFamily="2" charset="-122"/>
                <a:sym typeface="+mn-ea"/>
              </a:rPr>
              <a:t>来源： 第一财经</a:t>
            </a:r>
          </a:p>
          <a:p>
            <a:pPr marL="0" indent="0">
              <a:buNone/>
            </a:pPr>
            <a:r>
              <a:rPr lang="zh-CN" altLang="en-US" sz="2000" b="1" dirty="0">
                <a:solidFill>
                  <a:srgbClr val="002060"/>
                </a:solidFill>
                <a:latin typeface="宋体" pitchFamily="2" charset="-122"/>
                <a:ea typeface="宋体" pitchFamily="2" charset="-122"/>
                <a:sym typeface="+mn-ea"/>
              </a:rPr>
              <a:t>材料二  下调日用消费品进口关税：</a:t>
            </a:r>
            <a:r>
              <a:rPr lang="en-US" altLang="zh-CN" sz="2000" b="1" dirty="0">
                <a:solidFill>
                  <a:srgbClr val="002060"/>
                </a:solidFill>
                <a:latin typeface="宋体" pitchFamily="2" charset="-122"/>
                <a:ea typeface="宋体" pitchFamily="2" charset="-122"/>
                <a:sym typeface="+mn-ea"/>
              </a:rPr>
              <a:t>2018</a:t>
            </a:r>
            <a:r>
              <a:rPr lang="zh-CN" altLang="en-US" sz="2000" b="1" dirty="0">
                <a:solidFill>
                  <a:srgbClr val="002060"/>
                </a:solidFill>
                <a:latin typeface="宋体" pitchFamily="2" charset="-122"/>
                <a:ea typeface="宋体" pitchFamily="2" charset="-122"/>
                <a:sym typeface="+mn-ea"/>
              </a:rPr>
              <a:t>年</a:t>
            </a:r>
            <a:r>
              <a:rPr lang="en-US" altLang="zh-CN" sz="2000" b="1" dirty="0">
                <a:solidFill>
                  <a:srgbClr val="002060"/>
                </a:solidFill>
                <a:latin typeface="宋体" pitchFamily="2" charset="-122"/>
                <a:ea typeface="宋体" pitchFamily="2" charset="-122"/>
                <a:sym typeface="+mn-ea"/>
              </a:rPr>
              <a:t>5</a:t>
            </a:r>
            <a:r>
              <a:rPr lang="zh-CN" altLang="en-US" sz="2000" b="1" dirty="0">
                <a:solidFill>
                  <a:srgbClr val="002060"/>
                </a:solidFill>
                <a:latin typeface="宋体" pitchFamily="2" charset="-122"/>
                <a:ea typeface="宋体" pitchFamily="2" charset="-122"/>
                <a:sym typeface="+mn-ea"/>
              </a:rPr>
              <a:t>月</a:t>
            </a:r>
            <a:r>
              <a:rPr lang="en-US" altLang="zh-CN" sz="2000" b="1" dirty="0">
                <a:solidFill>
                  <a:srgbClr val="002060"/>
                </a:solidFill>
                <a:latin typeface="宋体" pitchFamily="2" charset="-122"/>
                <a:ea typeface="宋体" pitchFamily="2" charset="-122"/>
                <a:sym typeface="+mn-ea"/>
              </a:rPr>
              <a:t>30</a:t>
            </a:r>
            <a:r>
              <a:rPr lang="zh-CN" altLang="en-US" sz="2000" b="1" dirty="0">
                <a:solidFill>
                  <a:srgbClr val="002060"/>
                </a:solidFill>
                <a:latin typeface="宋体" pitchFamily="2" charset="-122"/>
                <a:ea typeface="宋体" pitchFamily="2" charset="-122"/>
                <a:sym typeface="+mn-ea"/>
              </a:rPr>
              <a:t>日，中国国务院常务会议决定，较大范围下调日用消费品进口关税，更好满足群众多样化消费需求。专家认为，进一步降低日用消费品进口关税，有利于扩大开放、满足群众需求，倒逼产品提质、产业升级；有利于营造公平竞争市场环境，深化消费品供给侧结构性改革；满足人民美好生活需要，可以更好地体现以人民为中心的发展理念。</a:t>
            </a:r>
            <a:r>
              <a:rPr lang="en-US" altLang="zh-CN" sz="2000" b="1" dirty="0">
                <a:solidFill>
                  <a:srgbClr val="002060"/>
                </a:solidFill>
                <a:latin typeface="宋体"/>
                <a:ea typeface="宋体"/>
                <a:sym typeface="+mn-ea"/>
              </a:rPr>
              <a:t>……</a:t>
            </a:r>
            <a:r>
              <a:rPr lang="zh-CN" altLang="en-US" sz="2000" b="1" dirty="0">
                <a:solidFill>
                  <a:srgbClr val="002060"/>
                </a:solidFill>
                <a:latin typeface="宋体" pitchFamily="2" charset="-122"/>
                <a:ea typeface="宋体" pitchFamily="2" charset="-122"/>
                <a:sym typeface="+mn-ea"/>
              </a:rPr>
              <a:t>在本次调整中，为稳定政策预期，主动扩大对外开放，将直接调整相关商品的最惠国税率。这种主动的对外开放表明，中国在国际经济活动中尊重市场规律，优化全球资源配置，为全球实现动能转换做出了自己的贡献。</a:t>
            </a:r>
          </a:p>
        </p:txBody>
      </p:sp>
      <p:sp>
        <p:nvSpPr>
          <p:cNvPr id="4" name="TextBox 3"/>
          <p:cNvSpPr txBox="1"/>
          <p:nvPr/>
        </p:nvSpPr>
        <p:spPr>
          <a:xfrm>
            <a:off x="34290" y="180304"/>
            <a:ext cx="8787738" cy="584775"/>
          </a:xfrm>
          <a:prstGeom prst="rect">
            <a:avLst/>
          </a:prstGeom>
          <a:noFill/>
        </p:spPr>
        <p:txBody>
          <a:bodyPr wrap="square" rtlCol="0">
            <a:spAutoFit/>
          </a:bodyPr>
          <a:lstStyle/>
          <a:p>
            <a:r>
              <a:rPr lang="zh-CN" altLang="en-US" sz="3200" b="1" dirty="0">
                <a:solidFill>
                  <a:srgbClr val="FF0000"/>
                </a:solidFill>
                <a:latin typeface="方正姚体" pitchFamily="2" charset="-122"/>
                <a:ea typeface="方正姚体" pitchFamily="2" charset="-122"/>
              </a:rPr>
              <a:t>史料实证：关税加征与下调的影响</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内容占位符 9"/>
          <p:cNvPicPr>
            <a:picLocks noGrp="1" noChangeAspect="1"/>
          </p:cNvPicPr>
          <p:nvPr>
            <p:ph sz="quarter" idx="13"/>
            <p:custDataLst>
              <p:tags r:id="rId2"/>
            </p:custDataLst>
          </p:nvPr>
        </p:nvPicPr>
        <p:blipFill>
          <a:blip r:embed="rId6"/>
          <a:stretch>
            <a:fillRect/>
          </a:stretch>
        </p:blipFill>
        <p:spPr>
          <a:xfrm>
            <a:off x="604520" y="1412875"/>
            <a:ext cx="10990580" cy="3210560"/>
          </a:xfrm>
        </p:spPr>
      </p:pic>
      <p:cxnSp>
        <p:nvCxnSpPr>
          <p:cNvPr id="8" name="直接连接符 7"/>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34290" y="154546"/>
            <a:ext cx="8002127" cy="584775"/>
          </a:xfrm>
          <a:prstGeom prst="rect">
            <a:avLst/>
          </a:prstGeom>
          <a:noFill/>
        </p:spPr>
        <p:txBody>
          <a:bodyPr wrap="square" rtlCol="0">
            <a:spAutoFit/>
          </a:bodyPr>
          <a:lstStyle/>
          <a:p>
            <a:r>
              <a:rPr lang="zh-CN" altLang="en-US" sz="3200" b="1" dirty="0">
                <a:solidFill>
                  <a:srgbClr val="FF0000"/>
                </a:solidFill>
                <a:latin typeface="方正姚体" pitchFamily="2" charset="-122"/>
                <a:ea typeface="方正姚体" pitchFamily="2" charset="-122"/>
              </a:rPr>
              <a:t>二、关税与个人所得税制度的起源与演变</a:t>
            </a:r>
          </a:p>
        </p:txBody>
      </p:sp>
      <p:sp>
        <p:nvSpPr>
          <p:cNvPr id="11" name="TextBox 10"/>
          <p:cNvSpPr txBox="1"/>
          <p:nvPr/>
        </p:nvSpPr>
        <p:spPr>
          <a:xfrm>
            <a:off x="34291" y="991673"/>
            <a:ext cx="5722566" cy="523220"/>
          </a:xfrm>
          <a:prstGeom prst="rect">
            <a:avLst/>
          </a:prstGeom>
          <a:noFill/>
        </p:spPr>
        <p:txBody>
          <a:bodyPr wrap="square" rtlCol="0">
            <a:spAutoFit/>
          </a:bodyPr>
          <a:lstStyle/>
          <a:p>
            <a:r>
              <a:rPr lang="zh-CN" altLang="en-US" sz="2800" b="1" dirty="0">
                <a:solidFill>
                  <a:srgbClr val="FF0000"/>
                </a:solidFill>
                <a:latin typeface="方正姚体" pitchFamily="2" charset="-122"/>
                <a:ea typeface="方正姚体" pitchFamily="2" charset="-122"/>
              </a:rPr>
              <a:t>（二）个人所得税的起源与演变</a:t>
            </a:r>
          </a:p>
        </p:txBody>
      </p:sp>
      <p:sp>
        <p:nvSpPr>
          <p:cNvPr id="12" name="文本框 1"/>
          <p:cNvSpPr txBox="1"/>
          <p:nvPr/>
        </p:nvSpPr>
        <p:spPr>
          <a:xfrm>
            <a:off x="34290" y="2332448"/>
            <a:ext cx="5400595" cy="1200329"/>
          </a:xfrm>
          <a:prstGeom prst="rect">
            <a:avLst/>
          </a:prstGeom>
          <a:noFill/>
        </p:spPr>
        <p:txBody>
          <a:bodyPr wrap="square" rtlCol="0" anchor="t">
            <a:spAutoFit/>
          </a:bodyPr>
          <a:lstStyle/>
          <a:p>
            <a:pPr>
              <a:lnSpc>
                <a:spcPct val="150000"/>
              </a:lnSpc>
            </a:pPr>
            <a:r>
              <a:rPr lang="zh-CN" sz="2400" b="1" dirty="0">
                <a:solidFill>
                  <a:srgbClr val="FF0000"/>
                </a:solidFill>
                <a:latin typeface="宋体" panose="02010600030101010101" pitchFamily="2" charset="-122"/>
                <a:ea typeface="宋体" panose="02010600030101010101" pitchFamily="2" charset="-122"/>
                <a:sym typeface="+mn-ea"/>
              </a:rPr>
              <a:t>（</a:t>
            </a:r>
            <a:r>
              <a:rPr lang="en-US" altLang="zh-CN" sz="2400" b="1" dirty="0">
                <a:solidFill>
                  <a:srgbClr val="FF0000"/>
                </a:solidFill>
                <a:latin typeface="宋体" panose="02010600030101010101" pitchFamily="2" charset="-122"/>
                <a:ea typeface="宋体" panose="02010600030101010101" pitchFamily="2" charset="-122"/>
                <a:sym typeface="+mn-ea"/>
              </a:rPr>
              <a:t>1</a:t>
            </a:r>
            <a:r>
              <a:rPr lang="zh-CN" sz="2400" b="1" dirty="0">
                <a:solidFill>
                  <a:srgbClr val="FF0000"/>
                </a:solidFill>
                <a:latin typeface="宋体" panose="02010600030101010101" pitchFamily="2" charset="-122"/>
                <a:ea typeface="宋体" panose="02010600030101010101" pitchFamily="2" charset="-122"/>
                <a:sym typeface="+mn-ea"/>
              </a:rPr>
              <a:t>）含义：</a:t>
            </a:r>
            <a:r>
              <a:rPr sz="2400" b="1" dirty="0">
                <a:solidFill>
                  <a:srgbClr val="002060"/>
                </a:solidFill>
                <a:latin typeface="宋体" panose="02010600030101010101" pitchFamily="2" charset="-122"/>
                <a:ea typeface="宋体" panose="02010600030101010101" pitchFamily="2" charset="-122"/>
                <a:sym typeface="+mn-ea"/>
              </a:rPr>
              <a:t>是以纳税人个人取得的各项应税所得为征收对象的一种税。</a:t>
            </a:r>
            <a:endParaRPr lang="zh-CN" altLang="en-US" sz="2400" b="1" dirty="0">
              <a:solidFill>
                <a:srgbClr val="002060"/>
              </a:solidFill>
              <a:latin typeface="宋体" panose="02010600030101010101" pitchFamily="2" charset="-122"/>
              <a:ea typeface="宋体" panose="02010600030101010101" pitchFamily="2" charset="-122"/>
              <a:sym typeface="+mn-ea"/>
            </a:endParaRPr>
          </a:p>
        </p:txBody>
      </p:sp>
      <p:sp>
        <p:nvSpPr>
          <p:cNvPr id="13" name="标题 4"/>
          <p:cNvSpPr>
            <a:spLocks noGrp="1"/>
          </p:cNvSpPr>
          <p:nvPr>
            <p:ph type="title"/>
            <p:custDataLst>
              <p:tags r:id="rId3"/>
            </p:custDataLst>
          </p:nvPr>
        </p:nvSpPr>
        <p:spPr>
          <a:xfrm>
            <a:off x="173838" y="1663838"/>
            <a:ext cx="5467110" cy="565150"/>
          </a:xfrm>
        </p:spPr>
        <p:txBody>
          <a:bodyPr>
            <a:noAutofit/>
          </a:bodyPr>
          <a:lstStyle/>
          <a:p>
            <a:pPr algn="l"/>
            <a:r>
              <a:rPr lang="en-US" altLang="zh-CN" dirty="0">
                <a:solidFill>
                  <a:srgbClr val="FF0000"/>
                </a:solidFill>
                <a:latin typeface="宋体" pitchFamily="2" charset="-122"/>
                <a:ea typeface="宋体" pitchFamily="2" charset="-122"/>
                <a:sym typeface="+mn-ea"/>
              </a:rPr>
              <a:t>1</a:t>
            </a:r>
            <a:r>
              <a:rPr lang="zh-CN" altLang="en-US" dirty="0">
                <a:solidFill>
                  <a:srgbClr val="FF0000"/>
                </a:solidFill>
                <a:latin typeface="宋体" pitchFamily="2" charset="-122"/>
                <a:ea typeface="宋体" pitchFamily="2" charset="-122"/>
              </a:rPr>
              <a:t>、个人所得税的含义及作用</a:t>
            </a:r>
            <a:endParaRPr lang="zh-CN" altLang="en-US" dirty="0">
              <a:solidFill>
                <a:srgbClr val="FF0000"/>
              </a:solidFill>
              <a:latin typeface="宋体" pitchFamily="2" charset="-122"/>
              <a:ea typeface="宋体" pitchFamily="2" charset="-122"/>
              <a:sym typeface="+mn-ea"/>
            </a:endParaRPr>
          </a:p>
        </p:txBody>
      </p:sp>
      <p:sp>
        <p:nvSpPr>
          <p:cNvPr id="14" name="矩形 13"/>
          <p:cNvSpPr/>
          <p:nvPr/>
        </p:nvSpPr>
        <p:spPr>
          <a:xfrm>
            <a:off x="5877060" y="1256950"/>
            <a:ext cx="6096000" cy="4708981"/>
          </a:xfrm>
          <a:prstGeom prst="rect">
            <a:avLst/>
          </a:prstGeom>
          <a:ln w="25400">
            <a:solidFill>
              <a:srgbClr val="00B050"/>
            </a:solidFill>
          </a:ln>
        </p:spPr>
        <p:txBody>
          <a:bodyPr>
            <a:spAutoFit/>
          </a:bodyPr>
          <a:lstStyle/>
          <a:p>
            <a:pPr>
              <a:lnSpc>
                <a:spcPct val="150000"/>
              </a:lnSpc>
            </a:pPr>
            <a:r>
              <a:rPr lang="en-US" altLang="zh-CN" sz="2000" b="1" dirty="0">
                <a:solidFill>
                  <a:srgbClr val="FF0000"/>
                </a:solidFill>
                <a:latin typeface="宋体" pitchFamily="2" charset="-122"/>
                <a:ea typeface="宋体" pitchFamily="2" charset="-122"/>
              </a:rPr>
              <a:t>[</a:t>
            </a:r>
            <a:r>
              <a:rPr lang="zh-CN" altLang="en-US" sz="2000" b="1" dirty="0">
                <a:solidFill>
                  <a:srgbClr val="FF0000"/>
                </a:solidFill>
                <a:latin typeface="宋体" pitchFamily="2" charset="-122"/>
                <a:ea typeface="宋体" pitchFamily="2" charset="-122"/>
              </a:rPr>
              <a:t>知识延伸</a:t>
            </a:r>
            <a:r>
              <a:rPr lang="en-US" altLang="zh-CN" sz="2000" b="1" dirty="0">
                <a:solidFill>
                  <a:srgbClr val="FF0000"/>
                </a:solidFill>
                <a:latin typeface="宋体" pitchFamily="2" charset="-122"/>
                <a:ea typeface="宋体" pitchFamily="2" charset="-122"/>
              </a:rPr>
              <a:t>]</a:t>
            </a:r>
          </a:p>
          <a:p>
            <a:pPr>
              <a:lnSpc>
                <a:spcPct val="150000"/>
              </a:lnSpc>
            </a:pPr>
            <a:r>
              <a:rPr lang="zh-CN" altLang="en-US" sz="2000" b="1" dirty="0">
                <a:solidFill>
                  <a:srgbClr val="002060"/>
                </a:solidFill>
                <a:latin typeface="宋体" pitchFamily="2" charset="-122"/>
                <a:ea typeface="宋体" pitchFamily="2" charset="-122"/>
              </a:rPr>
              <a:t>   个人所得税的纳税义务人，既包括</a:t>
            </a:r>
            <a:r>
              <a:rPr lang="zh-CN" altLang="en-US" sz="2000" b="1" dirty="0">
                <a:solidFill>
                  <a:srgbClr val="FF0000"/>
                </a:solidFill>
                <a:latin typeface="宋体" pitchFamily="2" charset="-122"/>
                <a:ea typeface="宋体" pitchFamily="2" charset="-122"/>
              </a:rPr>
              <a:t>居民纳税义务人</a:t>
            </a:r>
            <a:r>
              <a:rPr lang="zh-CN" altLang="en-US" sz="2000" b="1" dirty="0">
                <a:solidFill>
                  <a:srgbClr val="002060"/>
                </a:solidFill>
                <a:latin typeface="宋体" pitchFamily="2" charset="-122"/>
                <a:ea typeface="宋体" pitchFamily="2" charset="-122"/>
              </a:rPr>
              <a:t>，也包括</a:t>
            </a:r>
            <a:r>
              <a:rPr lang="zh-CN" altLang="en-US" sz="2000" b="1" dirty="0">
                <a:solidFill>
                  <a:srgbClr val="FF0000"/>
                </a:solidFill>
                <a:latin typeface="宋体" pitchFamily="2" charset="-122"/>
                <a:ea typeface="宋体" pitchFamily="2" charset="-122"/>
              </a:rPr>
              <a:t>非居民纳税义务人</a:t>
            </a:r>
            <a:r>
              <a:rPr lang="zh-CN" altLang="en-US" sz="2000" b="1" dirty="0">
                <a:solidFill>
                  <a:srgbClr val="002060"/>
                </a:solidFill>
                <a:latin typeface="宋体" pitchFamily="2" charset="-122"/>
                <a:ea typeface="宋体" pitchFamily="2" charset="-122"/>
              </a:rPr>
              <a:t>。居民纳税义务人负有完全纳税的义务，必须就其来源于中国境内、境外的全部所得缴纳个人所得税；而非居民纳税义务人仅就其来源于中国境内的所得，缴纳个人所得税。个人所得税是国家对本国公民在本国境内的个人的所得以及境外个人来源于本国的所得征收的一种所得税。在有些国家，个人所得税是主体税种，在财政收入中占较大比重，对经济亦有较大影响</a:t>
            </a:r>
          </a:p>
        </p:txBody>
      </p:sp>
      <p:sp>
        <p:nvSpPr>
          <p:cNvPr id="15" name="TextBox 3"/>
          <p:cNvSpPr/>
          <p:nvPr/>
        </p:nvSpPr>
        <p:spPr>
          <a:xfrm>
            <a:off x="34290" y="3920404"/>
            <a:ext cx="5722566" cy="2308324"/>
          </a:xfrm>
          <a:prstGeom prst="rect">
            <a:avLst/>
          </a:prstGeom>
          <a:noFill/>
          <a:ln w="9525">
            <a:noFill/>
          </a:ln>
        </p:spPr>
        <p:txBody>
          <a:bodyPr wrap="square" anchor="t">
            <a:spAutoFit/>
          </a:bodyPr>
          <a:lstStyle/>
          <a:p>
            <a:pPr>
              <a:lnSpc>
                <a:spcPct val="150000"/>
              </a:lnSpc>
            </a:pPr>
            <a:r>
              <a:rPr lang="zh-CN" altLang="en-US" sz="2400" b="1" dirty="0">
                <a:solidFill>
                  <a:srgbClr val="FF0000"/>
                </a:solidFill>
                <a:latin typeface="宋体" pitchFamily="2" charset="-122"/>
                <a:ea typeface="宋体" pitchFamily="2" charset="-122"/>
              </a:rPr>
              <a:t>（</a:t>
            </a:r>
            <a:r>
              <a:rPr lang="en-US" altLang="zh-CN" sz="2400" b="1" dirty="0">
                <a:solidFill>
                  <a:srgbClr val="FF0000"/>
                </a:solidFill>
                <a:latin typeface="宋体" pitchFamily="2" charset="-122"/>
                <a:ea typeface="宋体" pitchFamily="2" charset="-122"/>
              </a:rPr>
              <a:t>2</a:t>
            </a:r>
            <a:r>
              <a:rPr lang="zh-CN" altLang="en-US" sz="2400" b="1" dirty="0">
                <a:solidFill>
                  <a:srgbClr val="FF0000"/>
                </a:solidFill>
                <a:latin typeface="宋体" pitchFamily="2" charset="-122"/>
                <a:ea typeface="宋体" pitchFamily="2" charset="-122"/>
              </a:rPr>
              <a:t>）作用：</a:t>
            </a:r>
            <a:endParaRPr lang="en-US" altLang="zh-CN" sz="2400" b="1" dirty="0">
              <a:solidFill>
                <a:srgbClr val="FF0000"/>
              </a:solidFill>
              <a:latin typeface="宋体" pitchFamily="2" charset="-122"/>
              <a:ea typeface="宋体" pitchFamily="2" charset="-122"/>
            </a:endParaRPr>
          </a:p>
          <a:p>
            <a:pPr>
              <a:lnSpc>
                <a:spcPct val="150000"/>
              </a:lnSpc>
            </a:pPr>
            <a:r>
              <a:rPr lang="en-US" altLang="zh-CN" sz="2400" b="1" dirty="0">
                <a:solidFill>
                  <a:srgbClr val="002060"/>
                </a:solidFill>
                <a:latin typeface="宋体" pitchFamily="2" charset="-122"/>
                <a:ea typeface="宋体" pitchFamily="2" charset="-122"/>
              </a:rPr>
              <a:t>①</a:t>
            </a:r>
            <a:r>
              <a:rPr lang="zh-CN" altLang="en-US" sz="2400" b="1" dirty="0">
                <a:solidFill>
                  <a:srgbClr val="002060"/>
                </a:solidFill>
                <a:latin typeface="宋体" pitchFamily="2" charset="-122"/>
                <a:ea typeface="宋体" pitchFamily="2" charset="-122"/>
              </a:rPr>
              <a:t>组织和增加财政收入；</a:t>
            </a:r>
            <a:endParaRPr lang="en-US" altLang="zh-CN" sz="2400" b="1" dirty="0">
              <a:solidFill>
                <a:srgbClr val="002060"/>
              </a:solidFill>
              <a:latin typeface="宋体" pitchFamily="2" charset="-122"/>
              <a:ea typeface="宋体" pitchFamily="2" charset="-122"/>
            </a:endParaRPr>
          </a:p>
          <a:p>
            <a:pPr>
              <a:lnSpc>
                <a:spcPct val="150000"/>
              </a:lnSpc>
            </a:pPr>
            <a:r>
              <a:rPr lang="en-US" altLang="zh-CN" sz="2400" b="1" dirty="0">
                <a:solidFill>
                  <a:srgbClr val="002060"/>
                </a:solidFill>
                <a:latin typeface="宋体"/>
                <a:ea typeface="宋体"/>
              </a:rPr>
              <a:t>②</a:t>
            </a:r>
            <a:r>
              <a:rPr lang="zh-CN" altLang="en-US" sz="2400" b="1" dirty="0">
                <a:solidFill>
                  <a:srgbClr val="002060"/>
                </a:solidFill>
                <a:latin typeface="宋体" pitchFamily="2" charset="-122"/>
                <a:ea typeface="宋体" pitchFamily="2" charset="-122"/>
              </a:rPr>
              <a:t>调节收入分配，有利于实现社会公平；</a:t>
            </a:r>
            <a:endParaRPr lang="en-US" altLang="zh-CN" sz="2400" b="1" dirty="0">
              <a:solidFill>
                <a:srgbClr val="002060"/>
              </a:solidFill>
              <a:latin typeface="宋体" pitchFamily="2" charset="-122"/>
              <a:ea typeface="宋体" pitchFamily="2" charset="-122"/>
            </a:endParaRPr>
          </a:p>
          <a:p>
            <a:pPr>
              <a:lnSpc>
                <a:spcPct val="150000"/>
              </a:lnSpc>
            </a:pPr>
            <a:r>
              <a:rPr lang="en-US" altLang="zh-CN" sz="2400" b="1" dirty="0">
                <a:solidFill>
                  <a:srgbClr val="002060"/>
                </a:solidFill>
                <a:latin typeface="宋体"/>
                <a:ea typeface="宋体"/>
              </a:rPr>
              <a:t>③</a:t>
            </a:r>
            <a:r>
              <a:rPr lang="zh-CN" altLang="en-US" sz="2400" b="1" dirty="0">
                <a:solidFill>
                  <a:srgbClr val="002060"/>
                </a:solidFill>
                <a:latin typeface="宋体" pitchFamily="2" charset="-122"/>
                <a:ea typeface="宋体" pitchFamily="2" charset="-122"/>
              </a:rPr>
              <a:t>有助于培养和增强公民的纳税意识。</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6" name="直接连接符 5"/>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34290" y="154546"/>
            <a:ext cx="8002127" cy="584775"/>
          </a:xfrm>
          <a:prstGeom prst="rect">
            <a:avLst/>
          </a:prstGeom>
          <a:noFill/>
        </p:spPr>
        <p:txBody>
          <a:bodyPr wrap="square" rtlCol="0">
            <a:spAutoFit/>
          </a:bodyPr>
          <a:lstStyle/>
          <a:p>
            <a:r>
              <a:rPr lang="zh-CN" altLang="en-US" sz="3200" b="1" dirty="0">
                <a:solidFill>
                  <a:srgbClr val="FF0000"/>
                </a:solidFill>
                <a:latin typeface="方正姚体" pitchFamily="2" charset="-122"/>
                <a:ea typeface="方正姚体" pitchFamily="2" charset="-122"/>
              </a:rPr>
              <a:t>二、关税与个人所得税制度的起源与演变</a:t>
            </a:r>
          </a:p>
        </p:txBody>
      </p:sp>
      <p:sp>
        <p:nvSpPr>
          <p:cNvPr id="2" name="矩形 1"/>
          <p:cNvSpPr/>
          <p:nvPr/>
        </p:nvSpPr>
        <p:spPr>
          <a:xfrm>
            <a:off x="350560" y="1595838"/>
            <a:ext cx="5391219" cy="523220"/>
          </a:xfrm>
          <a:prstGeom prst="rect">
            <a:avLst/>
          </a:prstGeom>
        </p:spPr>
        <p:txBody>
          <a:bodyPr wrap="none">
            <a:spAutoFit/>
          </a:bodyPr>
          <a:lstStyle/>
          <a:p>
            <a:r>
              <a:rPr lang="en-US" altLang="zh-CN" sz="2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、近现代个人所得税制度的演变</a:t>
            </a:r>
            <a:endParaRPr lang="zh-CN" altLang="en-US" sz="2800" b="1" dirty="0">
              <a:solidFill>
                <a:srgbClr val="FF0000"/>
              </a:solidFill>
            </a:endParaRPr>
          </a:p>
        </p:txBody>
      </p:sp>
      <p:sp>
        <p:nvSpPr>
          <p:cNvPr id="8" name="TextBox 7"/>
          <p:cNvSpPr txBox="1"/>
          <p:nvPr/>
        </p:nvSpPr>
        <p:spPr>
          <a:xfrm>
            <a:off x="34291" y="991673"/>
            <a:ext cx="5812718" cy="523220"/>
          </a:xfrm>
          <a:prstGeom prst="rect">
            <a:avLst/>
          </a:prstGeom>
          <a:noFill/>
        </p:spPr>
        <p:txBody>
          <a:bodyPr wrap="square" rtlCol="0">
            <a:spAutoFit/>
          </a:bodyPr>
          <a:lstStyle/>
          <a:p>
            <a:r>
              <a:rPr lang="zh-CN" altLang="en-US" sz="2800" b="1" dirty="0">
                <a:solidFill>
                  <a:srgbClr val="FF0000"/>
                </a:solidFill>
                <a:latin typeface="方正姚体" pitchFamily="2" charset="-122"/>
                <a:ea typeface="方正姚体" pitchFamily="2" charset="-122"/>
              </a:rPr>
              <a:t>（二）个人所得税的起源与演变</a:t>
            </a:r>
          </a:p>
        </p:txBody>
      </p:sp>
      <p:pic>
        <p:nvPicPr>
          <p:cNvPr id="10" name="图片 9"/>
          <p:cNvPicPr>
            <a:picLocks noChangeAspect="1"/>
          </p:cNvPicPr>
          <p:nvPr/>
        </p:nvPicPr>
        <p:blipFill>
          <a:blip r:embed="rId3"/>
          <a:stretch>
            <a:fillRect/>
          </a:stretch>
        </p:blipFill>
        <p:spPr>
          <a:xfrm>
            <a:off x="9443309" y="2590655"/>
            <a:ext cx="2484120" cy="3367405"/>
          </a:xfrm>
          <a:prstGeom prst="rect">
            <a:avLst/>
          </a:prstGeom>
        </p:spPr>
      </p:pic>
      <p:sp>
        <p:nvSpPr>
          <p:cNvPr id="3" name="矩形 2"/>
          <p:cNvSpPr/>
          <p:nvPr/>
        </p:nvSpPr>
        <p:spPr>
          <a:xfrm>
            <a:off x="350560" y="2289199"/>
            <a:ext cx="8658896" cy="3970318"/>
          </a:xfrm>
          <a:prstGeom prst="rect">
            <a:avLst/>
          </a:prstGeom>
        </p:spPr>
        <p:txBody>
          <a:bodyPr wrap="square">
            <a:spAutoFit/>
          </a:bodyPr>
          <a:lstStyle/>
          <a:p>
            <a:pPr>
              <a:lnSpc>
                <a:spcPct val="150000"/>
              </a:lnSpc>
            </a:pPr>
            <a:r>
              <a:rPr lang="zh-CN" altLang="en-US" sz="2400" b="1" dirty="0">
                <a:solidFill>
                  <a:srgbClr val="002060"/>
                </a:solidFill>
                <a:latin typeface="宋体" panose="02010600030101010101" pitchFamily="2" charset="-122"/>
                <a:ea typeface="宋体" panose="02010600030101010101" pitchFamily="2" charset="-122"/>
                <a:sym typeface="+mn-ea"/>
              </a:rPr>
              <a:t>（</a:t>
            </a:r>
            <a:r>
              <a:rPr lang="en-US" altLang="zh-CN" sz="2400" b="1" dirty="0">
                <a:solidFill>
                  <a:srgbClr val="002060"/>
                </a:solidFill>
                <a:latin typeface="宋体" panose="02010600030101010101" pitchFamily="2" charset="-122"/>
                <a:ea typeface="宋体" panose="02010600030101010101" pitchFamily="2" charset="-122"/>
                <a:sym typeface="+mn-ea"/>
              </a:rPr>
              <a:t>1</a:t>
            </a:r>
            <a:r>
              <a:rPr lang="zh-CN" altLang="en-US" sz="2400" b="1" dirty="0">
                <a:solidFill>
                  <a:srgbClr val="002060"/>
                </a:solidFill>
                <a:latin typeface="宋体" panose="02010600030101010101" pitchFamily="2" charset="-122"/>
                <a:ea typeface="宋体" panose="02010600030101010101" pitchFamily="2" charset="-122"/>
                <a:sym typeface="+mn-ea"/>
              </a:rPr>
              <a:t>）我国的个人所得税制度</a:t>
            </a:r>
            <a:r>
              <a:rPr lang="zh-CN" altLang="en-US" sz="2400" b="1" dirty="0">
                <a:solidFill>
                  <a:srgbClr val="FF0000"/>
                </a:solidFill>
                <a:latin typeface="宋体" panose="02010600030101010101" pitchFamily="2" charset="-122"/>
                <a:ea typeface="宋体" panose="02010600030101010101" pitchFamily="2" charset="-122"/>
                <a:sym typeface="+mn-ea"/>
              </a:rPr>
              <a:t>起步于民国时期</a:t>
            </a:r>
            <a:r>
              <a:rPr lang="zh-CN" altLang="en-US" sz="2400" b="1" dirty="0">
                <a:solidFill>
                  <a:srgbClr val="002060"/>
                </a:solidFill>
                <a:latin typeface="宋体" panose="02010600030101010101" pitchFamily="2" charset="-122"/>
                <a:ea typeface="宋体" panose="02010600030101010101" pitchFamily="2" charset="-122"/>
                <a:sym typeface="+mn-ea"/>
              </a:rPr>
              <a:t>。</a:t>
            </a:r>
          </a:p>
          <a:p>
            <a:pPr>
              <a:lnSpc>
                <a:spcPct val="150000"/>
              </a:lnSpc>
            </a:pPr>
            <a:r>
              <a:rPr lang="zh-CN" altLang="en-US" sz="2400" b="1" dirty="0">
                <a:solidFill>
                  <a:srgbClr val="002060"/>
                </a:solidFill>
                <a:latin typeface="宋体" panose="02010600030101010101" pitchFamily="2" charset="-122"/>
                <a:ea typeface="宋体" panose="02010600030101010101" pitchFamily="2" charset="-122"/>
                <a:sym typeface="+mn-ea"/>
              </a:rPr>
              <a:t>（</a:t>
            </a:r>
            <a:r>
              <a:rPr lang="en-US" altLang="zh-CN" sz="2400" b="1" dirty="0">
                <a:solidFill>
                  <a:srgbClr val="002060"/>
                </a:solidFill>
                <a:latin typeface="宋体" pitchFamily="2" charset="-122"/>
                <a:ea typeface="宋体" pitchFamily="2" charset="-122"/>
                <a:sym typeface="+mn-ea"/>
              </a:rPr>
              <a:t>2</a:t>
            </a:r>
            <a:r>
              <a:rPr lang="zh-CN" altLang="en-US" sz="2400" b="1" dirty="0">
                <a:solidFill>
                  <a:srgbClr val="002060"/>
                </a:solidFill>
                <a:latin typeface="宋体" pitchFamily="2" charset="-122"/>
                <a:ea typeface="宋体" pitchFamily="2" charset="-122"/>
                <a:sym typeface="+mn-ea"/>
              </a:rPr>
              <a:t>）</a:t>
            </a:r>
            <a:r>
              <a:rPr lang="en-US" altLang="zh-CN" sz="2400" b="1" dirty="0">
                <a:solidFill>
                  <a:srgbClr val="FF0000"/>
                </a:solidFill>
                <a:latin typeface="宋体" pitchFamily="2" charset="-122"/>
                <a:ea typeface="宋体" pitchFamily="2" charset="-122"/>
                <a:sym typeface="+mn-ea"/>
              </a:rPr>
              <a:t>1914</a:t>
            </a:r>
            <a:r>
              <a:rPr lang="zh-CN" altLang="en-US" sz="2400" b="1" dirty="0">
                <a:solidFill>
                  <a:srgbClr val="FF0000"/>
                </a:solidFill>
                <a:latin typeface="宋体" pitchFamily="2" charset="-122"/>
                <a:ea typeface="宋体" pitchFamily="2" charset="-122"/>
                <a:sym typeface="+mn-ea"/>
              </a:rPr>
              <a:t>年北洋政府</a:t>
            </a:r>
            <a:r>
              <a:rPr lang="zh-CN" altLang="en-US" sz="2400" b="1" dirty="0">
                <a:solidFill>
                  <a:srgbClr val="002060"/>
                </a:solidFill>
                <a:latin typeface="宋体" pitchFamily="2" charset="-122"/>
                <a:ea typeface="宋体" pitchFamily="2" charset="-122"/>
                <a:sym typeface="+mn-ea"/>
              </a:rPr>
              <a:t>制定所得税条例，其中包括征收个人所得税的内容，但并未实施；</a:t>
            </a:r>
          </a:p>
          <a:p>
            <a:pPr>
              <a:lnSpc>
                <a:spcPct val="150000"/>
              </a:lnSpc>
            </a:pPr>
            <a:r>
              <a:rPr lang="zh-CN" altLang="en-US" sz="2400" b="1" dirty="0">
                <a:solidFill>
                  <a:srgbClr val="002060"/>
                </a:solidFill>
                <a:latin typeface="宋体" pitchFamily="2" charset="-122"/>
                <a:ea typeface="宋体" pitchFamily="2" charset="-122"/>
                <a:sym typeface="+mn-ea"/>
              </a:rPr>
              <a:t>（</a:t>
            </a:r>
            <a:r>
              <a:rPr lang="en-US" altLang="zh-CN" sz="2400" b="1" dirty="0">
                <a:solidFill>
                  <a:srgbClr val="002060"/>
                </a:solidFill>
                <a:latin typeface="宋体" pitchFamily="2" charset="-122"/>
                <a:ea typeface="宋体" pitchFamily="2" charset="-122"/>
                <a:sym typeface="+mn-ea"/>
              </a:rPr>
              <a:t>3</a:t>
            </a:r>
            <a:r>
              <a:rPr lang="zh-CN" altLang="en-US" sz="2400" b="1" dirty="0">
                <a:solidFill>
                  <a:srgbClr val="002060"/>
                </a:solidFill>
                <a:latin typeface="宋体" pitchFamily="2" charset="-122"/>
                <a:ea typeface="宋体" pitchFamily="2" charset="-122"/>
                <a:sym typeface="+mn-ea"/>
              </a:rPr>
              <a:t>）</a:t>
            </a:r>
            <a:r>
              <a:rPr lang="en-US" altLang="zh-CN" sz="2400" b="1" dirty="0">
                <a:solidFill>
                  <a:srgbClr val="FF0000"/>
                </a:solidFill>
                <a:latin typeface="宋体" pitchFamily="2" charset="-122"/>
                <a:ea typeface="宋体" pitchFamily="2" charset="-122"/>
                <a:sym typeface="+mn-ea"/>
              </a:rPr>
              <a:t>1936</a:t>
            </a:r>
            <a:r>
              <a:rPr lang="zh-CN" altLang="en-US" sz="2400" b="1" dirty="0">
                <a:solidFill>
                  <a:srgbClr val="FF0000"/>
                </a:solidFill>
                <a:latin typeface="宋体" pitchFamily="2" charset="-122"/>
                <a:ea typeface="宋体" pitchFamily="2" charset="-122"/>
                <a:sym typeface="+mn-ea"/>
              </a:rPr>
              <a:t>年南京国民政府</a:t>
            </a:r>
            <a:r>
              <a:rPr lang="zh-CN" altLang="en-US" sz="2400" b="1" dirty="0">
                <a:solidFill>
                  <a:srgbClr val="002060"/>
                </a:solidFill>
                <a:latin typeface="宋体" pitchFamily="2" charset="-122"/>
                <a:ea typeface="宋体" pitchFamily="2" charset="-122"/>
                <a:sym typeface="+mn-ea"/>
              </a:rPr>
              <a:t>公布了所得税暂行条例，随之开始征收个人所得税；</a:t>
            </a:r>
            <a:endParaRPr lang="zh-CN" altLang="en-US" sz="2400" b="1" dirty="0">
              <a:solidFill>
                <a:srgbClr val="002060"/>
              </a:solidFill>
              <a:latin typeface="宋体" pitchFamily="2" charset="-122"/>
              <a:ea typeface="宋体" pitchFamily="2" charset="-122"/>
            </a:endParaRPr>
          </a:p>
          <a:p>
            <a:pPr>
              <a:lnSpc>
                <a:spcPct val="150000"/>
              </a:lnSpc>
            </a:pPr>
            <a:r>
              <a:rPr lang="zh-CN" altLang="en-US" sz="2400" b="1" dirty="0">
                <a:solidFill>
                  <a:srgbClr val="002060"/>
                </a:solidFill>
                <a:latin typeface="宋体" pitchFamily="2" charset="-122"/>
                <a:ea typeface="宋体" pitchFamily="2" charset="-122"/>
                <a:sym typeface="+mn-ea"/>
              </a:rPr>
              <a:t>（</a:t>
            </a:r>
            <a:r>
              <a:rPr lang="en-US" altLang="zh-CN" sz="2400" b="1" dirty="0">
                <a:solidFill>
                  <a:srgbClr val="002060"/>
                </a:solidFill>
                <a:latin typeface="宋体" pitchFamily="2" charset="-122"/>
                <a:ea typeface="宋体" pitchFamily="2" charset="-122"/>
                <a:sym typeface="+mn-ea"/>
              </a:rPr>
              <a:t>4</a:t>
            </a:r>
            <a:r>
              <a:rPr lang="zh-CN" altLang="en-US" sz="2400" b="1" dirty="0">
                <a:solidFill>
                  <a:srgbClr val="002060"/>
                </a:solidFill>
                <a:latin typeface="宋体" pitchFamily="2" charset="-122"/>
                <a:ea typeface="宋体" pitchFamily="2" charset="-122"/>
                <a:sym typeface="+mn-ea"/>
              </a:rPr>
              <a:t>）</a:t>
            </a:r>
            <a:r>
              <a:rPr lang="zh-CN" altLang="en-US" sz="2400" b="1" dirty="0">
                <a:solidFill>
                  <a:srgbClr val="FF0000"/>
                </a:solidFill>
                <a:latin typeface="宋体" pitchFamily="2" charset="-122"/>
                <a:ea typeface="宋体" pitchFamily="2" charset="-122"/>
                <a:sym typeface="+mn-ea"/>
              </a:rPr>
              <a:t>新中国成立后：</a:t>
            </a:r>
            <a:r>
              <a:rPr lang="zh-CN" altLang="en-US" sz="2400" b="1" dirty="0">
                <a:solidFill>
                  <a:srgbClr val="002060"/>
                </a:solidFill>
                <a:latin typeface="宋体" pitchFamily="2" charset="-122"/>
                <a:ea typeface="宋体" pitchFamily="2" charset="-122"/>
                <a:sym typeface="+mn-ea"/>
              </a:rPr>
              <a:t>计划经济体制下，没有征收个人所得税；</a:t>
            </a:r>
            <a:r>
              <a:rPr lang="en-US" altLang="zh-CN" sz="2400" b="1" dirty="0">
                <a:solidFill>
                  <a:srgbClr val="002060"/>
                </a:solidFill>
                <a:latin typeface="宋体" pitchFamily="2" charset="-122"/>
                <a:ea typeface="宋体" pitchFamily="2" charset="-122"/>
                <a:sym typeface="+mn-ea"/>
              </a:rPr>
              <a:t>1980</a:t>
            </a:r>
            <a:r>
              <a:rPr lang="zh-CN" altLang="en-US" sz="2400" b="1" dirty="0">
                <a:solidFill>
                  <a:srgbClr val="002060"/>
                </a:solidFill>
                <a:latin typeface="宋体" pitchFamily="2" charset="-122"/>
                <a:ea typeface="宋体" pitchFamily="2" charset="-122"/>
                <a:sym typeface="+mn-ea"/>
              </a:rPr>
              <a:t>年，我国的个人所得税制度正式确立。</a:t>
            </a:r>
            <a:endParaRPr lang="zh-CN" altLang="en-US" sz="2400" b="1" dirty="0">
              <a:solidFill>
                <a:srgbClr val="002060"/>
              </a:solidFill>
              <a:latin typeface="宋体" pitchFamily="2" charset="-122"/>
              <a:ea typeface="宋体"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rcRect l="4016" t="7918" r="3856" b="2613"/>
          <a:stretch>
            <a:fillRect/>
          </a:stretch>
        </p:blipFill>
        <p:spPr>
          <a:xfrm>
            <a:off x="8534544" y="891701"/>
            <a:ext cx="3382886" cy="3474237"/>
          </a:xfrm>
          <a:prstGeom prst="rect">
            <a:avLst/>
          </a:prstGeom>
        </p:spPr>
      </p:pic>
      <p:pic>
        <p:nvPicPr>
          <p:cNvPr id="3" name="图片 2"/>
          <p:cNvPicPr>
            <a:picLocks noChangeAspect="1"/>
          </p:cNvPicPr>
          <p:nvPr/>
        </p:nvPicPr>
        <p:blipFill>
          <a:blip r:embed="rId4"/>
          <a:stretch>
            <a:fillRect/>
          </a:stretch>
        </p:blipFill>
        <p:spPr>
          <a:xfrm>
            <a:off x="8534544" y="4498752"/>
            <a:ext cx="3507225" cy="2318861"/>
          </a:xfrm>
          <a:prstGeom prst="rect">
            <a:avLst/>
          </a:prstGeom>
        </p:spPr>
      </p:pic>
      <p:sp>
        <p:nvSpPr>
          <p:cNvPr id="6" name="文本框 5"/>
          <p:cNvSpPr txBox="1"/>
          <p:nvPr/>
        </p:nvSpPr>
        <p:spPr>
          <a:xfrm>
            <a:off x="283845" y="5324205"/>
            <a:ext cx="7776804" cy="1200329"/>
          </a:xfrm>
          <a:prstGeom prst="rect">
            <a:avLst/>
          </a:prstGeom>
          <a:noFill/>
          <a:ln w="25400">
            <a:solidFill>
              <a:srgbClr val="00B050"/>
            </a:solidFill>
          </a:ln>
        </p:spPr>
        <p:txBody>
          <a:bodyPr wrap="square" rtlCol="0" anchor="t">
            <a:spAutoFit/>
          </a:bodyPr>
          <a:lstStyle/>
          <a:p>
            <a:pPr>
              <a:lnSpc>
                <a:spcPct val="150000"/>
              </a:lnSpc>
            </a:pPr>
            <a:r>
              <a:rPr lang="zh-CN" altLang="en-US" sz="2400" b="1" dirty="0">
                <a:solidFill>
                  <a:srgbClr val="7030A0"/>
                </a:solidFill>
                <a:effectLst/>
                <a:latin typeface="宋体" pitchFamily="2" charset="-122"/>
                <a:ea typeface="宋体" pitchFamily="2" charset="-122"/>
                <a:cs typeface="华文行楷" panose="02010800040101010101" pitchFamily="2" charset="-122"/>
                <a:sym typeface="+mn-ea"/>
              </a:rPr>
              <a:t>注：2018年10月1日起，我国的个人所得税起征点提高到了5000元。</a:t>
            </a:r>
          </a:p>
        </p:txBody>
      </p:sp>
      <p:cxnSp>
        <p:nvCxnSpPr>
          <p:cNvPr id="8" name="直接连接符 7"/>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34290" y="154546"/>
            <a:ext cx="8002127" cy="584775"/>
          </a:xfrm>
          <a:prstGeom prst="rect">
            <a:avLst/>
          </a:prstGeom>
          <a:noFill/>
        </p:spPr>
        <p:txBody>
          <a:bodyPr wrap="square" rtlCol="0">
            <a:spAutoFit/>
          </a:bodyPr>
          <a:lstStyle/>
          <a:p>
            <a:r>
              <a:rPr lang="zh-CN" altLang="en-US" sz="3200" b="1" dirty="0">
                <a:solidFill>
                  <a:srgbClr val="FF0000"/>
                </a:solidFill>
                <a:latin typeface="方正姚体" pitchFamily="2" charset="-122"/>
                <a:ea typeface="方正姚体" pitchFamily="2" charset="-122"/>
              </a:rPr>
              <a:t>二、关税与个人所得税制度的起源与演变</a:t>
            </a:r>
          </a:p>
        </p:txBody>
      </p:sp>
      <p:sp>
        <p:nvSpPr>
          <p:cNvPr id="10" name="TextBox 9"/>
          <p:cNvSpPr txBox="1"/>
          <p:nvPr/>
        </p:nvSpPr>
        <p:spPr>
          <a:xfrm>
            <a:off x="34290" y="991673"/>
            <a:ext cx="7499851" cy="523220"/>
          </a:xfrm>
          <a:prstGeom prst="rect">
            <a:avLst/>
          </a:prstGeom>
          <a:noFill/>
        </p:spPr>
        <p:txBody>
          <a:bodyPr wrap="square" rtlCol="0">
            <a:spAutoFit/>
          </a:bodyPr>
          <a:lstStyle/>
          <a:p>
            <a:r>
              <a:rPr lang="zh-CN" altLang="en-US" sz="2800" b="1" dirty="0">
                <a:solidFill>
                  <a:srgbClr val="FF0000"/>
                </a:solidFill>
                <a:latin typeface="方正姚体" pitchFamily="2" charset="-122"/>
                <a:ea typeface="方正姚体" pitchFamily="2" charset="-122"/>
              </a:rPr>
              <a:t>（二）个人所得税的起源与演变</a:t>
            </a:r>
          </a:p>
        </p:txBody>
      </p:sp>
      <p:sp>
        <p:nvSpPr>
          <p:cNvPr id="11" name="矩形 10"/>
          <p:cNvSpPr/>
          <p:nvPr/>
        </p:nvSpPr>
        <p:spPr>
          <a:xfrm>
            <a:off x="283845" y="1595838"/>
            <a:ext cx="4693914" cy="523220"/>
          </a:xfrm>
          <a:prstGeom prst="rect">
            <a:avLst/>
          </a:prstGeom>
        </p:spPr>
        <p:txBody>
          <a:bodyPr wrap="none">
            <a:spAutoFit/>
          </a:bodyPr>
          <a:lstStyle/>
          <a:p>
            <a:r>
              <a:rPr lang="en-US" altLang="zh-CN" sz="2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3</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、我国个人所得税法的完善</a:t>
            </a:r>
            <a:endParaRPr lang="zh-CN" altLang="en-US" sz="2800" b="1" dirty="0">
              <a:solidFill>
                <a:srgbClr val="FF0000"/>
              </a:solidFill>
            </a:endParaRPr>
          </a:p>
        </p:txBody>
      </p:sp>
      <p:sp>
        <p:nvSpPr>
          <p:cNvPr id="13" name="矩形 12"/>
          <p:cNvSpPr/>
          <p:nvPr/>
        </p:nvSpPr>
        <p:spPr>
          <a:xfrm>
            <a:off x="188835" y="2272960"/>
            <a:ext cx="8251575" cy="2862322"/>
          </a:xfrm>
          <a:prstGeom prst="rect">
            <a:avLst/>
          </a:prstGeom>
        </p:spPr>
        <p:txBody>
          <a:bodyPr wrap="square">
            <a:spAutoFit/>
          </a:bodyPr>
          <a:lstStyle/>
          <a:p>
            <a:pPr>
              <a:lnSpc>
                <a:spcPct val="150000"/>
              </a:lnSpc>
            </a:pPr>
            <a:r>
              <a:rPr lang="en-US" altLang="zh-CN" sz="2400" b="1" dirty="0">
                <a:solidFill>
                  <a:srgbClr val="002060"/>
                </a:solidFill>
                <a:latin typeface="宋体"/>
                <a:ea typeface="宋体"/>
              </a:rPr>
              <a:t>①</a:t>
            </a:r>
            <a:r>
              <a:rPr lang="en-US" altLang="zh-CN" sz="2400" b="1" dirty="0">
                <a:solidFill>
                  <a:srgbClr val="002060"/>
                </a:solidFill>
                <a:latin typeface="宋体" panose="02010600030101010101" pitchFamily="2" charset="-122"/>
                <a:ea typeface="宋体" panose="02010600030101010101" pitchFamily="2" charset="-122"/>
              </a:rPr>
              <a:t>1980</a:t>
            </a:r>
            <a:r>
              <a:rPr lang="zh-CN" altLang="en-US" sz="2400" b="1" dirty="0">
                <a:solidFill>
                  <a:srgbClr val="002060"/>
                </a:solidFill>
                <a:latin typeface="宋体" panose="02010600030101010101" pitchFamily="2" charset="-122"/>
                <a:ea typeface="宋体" panose="02010600030101010101" pitchFamily="2" charset="-122"/>
              </a:rPr>
              <a:t>年，全国人民代表大会通过了</a:t>
            </a:r>
            <a:r>
              <a:rPr lang="en-US" altLang="zh-CN" sz="2400" b="1" dirty="0">
                <a:solidFill>
                  <a:srgbClr val="002060"/>
                </a:solidFill>
                <a:latin typeface="宋体" panose="02010600030101010101" pitchFamily="2" charset="-122"/>
                <a:ea typeface="宋体" panose="02010600030101010101" pitchFamily="2" charset="-122"/>
              </a:rPr>
              <a:t>《</a:t>
            </a:r>
            <a:r>
              <a:rPr lang="zh-CN" altLang="en-US" sz="2400" b="1" dirty="0">
                <a:solidFill>
                  <a:srgbClr val="002060"/>
                </a:solidFill>
                <a:latin typeface="宋体" panose="02010600030101010101" pitchFamily="2" charset="-122"/>
                <a:ea typeface="宋体" panose="02010600030101010101" pitchFamily="2" charset="-122"/>
              </a:rPr>
              <a:t>中华人民共和国个人所得税法</a:t>
            </a:r>
            <a:r>
              <a:rPr lang="en-US" altLang="zh-CN" sz="2400" b="1" dirty="0">
                <a:solidFill>
                  <a:srgbClr val="002060"/>
                </a:solidFill>
                <a:latin typeface="宋体" panose="02010600030101010101" pitchFamily="2" charset="-122"/>
                <a:ea typeface="宋体" panose="02010600030101010101" pitchFamily="2" charset="-122"/>
              </a:rPr>
              <a:t>》</a:t>
            </a:r>
            <a:r>
              <a:rPr lang="zh-CN" altLang="en-US" sz="2400" b="1" dirty="0">
                <a:solidFill>
                  <a:srgbClr val="002060"/>
                </a:solidFill>
                <a:latin typeface="宋体" panose="02010600030101010101" pitchFamily="2" charset="-122"/>
                <a:ea typeface="宋体" panose="02010600030101010101" pitchFamily="2" charset="-122"/>
              </a:rPr>
              <a:t>，我国的个人所得税制度正式确立。</a:t>
            </a:r>
          </a:p>
          <a:p>
            <a:pPr>
              <a:lnSpc>
                <a:spcPct val="150000"/>
              </a:lnSpc>
            </a:pPr>
            <a:r>
              <a:rPr lang="en-US" altLang="zh-CN" sz="2400" b="1" dirty="0">
                <a:solidFill>
                  <a:srgbClr val="002060"/>
                </a:solidFill>
                <a:latin typeface="宋体"/>
                <a:ea typeface="宋体"/>
              </a:rPr>
              <a:t>②</a:t>
            </a:r>
            <a:r>
              <a:rPr lang="zh-CN" altLang="en-US" sz="2400" b="1" dirty="0">
                <a:solidFill>
                  <a:srgbClr val="002060"/>
                </a:solidFill>
                <a:latin typeface="宋体" panose="02010600030101010101" pitchFamily="2" charset="-122"/>
                <a:ea typeface="宋体" panose="02010600030101010101" pitchFamily="2" charset="-122"/>
              </a:rPr>
              <a:t>此后，</a:t>
            </a:r>
            <a:r>
              <a:rPr lang="en-US" altLang="zh-CN" sz="2400" b="1" dirty="0">
                <a:solidFill>
                  <a:srgbClr val="002060"/>
                </a:solidFill>
                <a:latin typeface="宋体" panose="02010600030101010101" pitchFamily="2" charset="-122"/>
                <a:ea typeface="宋体" panose="02010600030101010101" pitchFamily="2" charset="-122"/>
              </a:rPr>
              <a:t>《</a:t>
            </a:r>
            <a:r>
              <a:rPr lang="zh-CN" altLang="en-US" sz="2400" b="1" dirty="0">
                <a:solidFill>
                  <a:srgbClr val="002060"/>
                </a:solidFill>
                <a:latin typeface="宋体" panose="02010600030101010101" pitchFamily="2" charset="-122"/>
                <a:ea typeface="宋体" panose="02010600030101010101" pitchFamily="2" charset="-122"/>
              </a:rPr>
              <a:t>中华人民共和国个人所得税法</a:t>
            </a:r>
            <a:r>
              <a:rPr lang="en-US" altLang="zh-CN" sz="2400" b="1" dirty="0">
                <a:solidFill>
                  <a:srgbClr val="002060"/>
                </a:solidFill>
                <a:latin typeface="宋体" panose="02010600030101010101" pitchFamily="2" charset="-122"/>
                <a:ea typeface="宋体" panose="02010600030101010101" pitchFamily="2" charset="-122"/>
              </a:rPr>
              <a:t>》</a:t>
            </a:r>
            <a:r>
              <a:rPr lang="zh-CN" altLang="en-US" sz="2400" b="1" dirty="0">
                <a:solidFill>
                  <a:srgbClr val="002060"/>
                </a:solidFill>
                <a:latin typeface="宋体" panose="02010600030101010101" pitchFamily="2" charset="-122"/>
                <a:ea typeface="宋体" panose="02010600030101010101" pitchFamily="2" charset="-122"/>
              </a:rPr>
              <a:t>经数次修订完善，愈加符合中国社会发展实际，对调节个人收入和实现社会稳定发挥了积极作用。</a:t>
            </a:r>
          </a:p>
        </p:txBody>
      </p:sp>
    </p:spTree>
    <p:custDataLst>
      <p:tags r:id="rId1"/>
    </p:custDataLst>
    <p:extLst>
      <p:ext uri="{BB962C8B-B14F-4D97-AF65-F5344CB8AC3E}">
        <p14:creationId xmlns:p14="http://schemas.microsoft.com/office/powerpoint/2010/main" val="209446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94" name="Picture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730" y="1591413"/>
            <a:ext cx="11487954" cy="400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直接连接符 4"/>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6" name="Text Box 6"/>
          <p:cNvSpPr txBox="1">
            <a:spLocks noChangeArrowheads="1"/>
          </p:cNvSpPr>
          <p:nvPr/>
        </p:nvSpPr>
        <p:spPr bwMode="auto">
          <a:xfrm>
            <a:off x="34290" y="151614"/>
            <a:ext cx="243410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spcBef>
                <a:spcPct val="0"/>
              </a:spcBef>
              <a:defRPr>
                <a:solidFill>
                  <a:schemeClr val="tx1"/>
                </a:solidFill>
                <a:latin typeface="Arial" pitchFamily="34" charset="0"/>
                <a:ea typeface="宋体" pitchFamily="2" charset="-122"/>
              </a:defRPr>
            </a:lvl1pPr>
            <a:lvl2pPr algn="l" eaLnBrk="0" hangingPunct="0">
              <a:spcBef>
                <a:spcPct val="0"/>
              </a:spcBef>
              <a:defRPr>
                <a:solidFill>
                  <a:schemeClr val="tx1"/>
                </a:solidFill>
                <a:latin typeface="Arial" pitchFamily="34" charset="0"/>
                <a:ea typeface="宋体" pitchFamily="2" charset="-122"/>
              </a:defRPr>
            </a:lvl2pPr>
            <a:lvl3pPr algn="l" eaLnBrk="0" hangingPunct="0">
              <a:spcBef>
                <a:spcPct val="0"/>
              </a:spcBef>
              <a:defRPr>
                <a:solidFill>
                  <a:schemeClr val="tx1"/>
                </a:solidFill>
                <a:latin typeface="Arial" pitchFamily="34" charset="0"/>
                <a:ea typeface="宋体" pitchFamily="2" charset="-122"/>
              </a:defRPr>
            </a:lvl3pPr>
            <a:lvl4pPr algn="l" eaLnBrk="0" hangingPunct="0">
              <a:spcBef>
                <a:spcPct val="0"/>
              </a:spcBef>
              <a:defRPr>
                <a:solidFill>
                  <a:schemeClr val="tx1"/>
                </a:solidFill>
                <a:latin typeface="Arial" pitchFamily="34" charset="0"/>
                <a:ea typeface="宋体" pitchFamily="2" charset="-122"/>
              </a:defRPr>
            </a:lvl4pPr>
            <a:lvl5pPr algn="l" eaLnBrk="0" hangingPunct="0">
              <a:spcBef>
                <a:spcPct val="0"/>
              </a:spcBef>
              <a:defRPr>
                <a:solidFill>
                  <a:schemeClr val="tx1"/>
                </a:solidFill>
                <a:latin typeface="Arial" pitchFamily="34" charset="0"/>
                <a:ea typeface="宋体" pitchFamily="2" charset="-122"/>
              </a:defRPr>
            </a:lvl5pPr>
            <a:lvl6pPr eaLnBrk="0" fontAlgn="base" hangingPunct="0">
              <a:spcBef>
                <a:spcPct val="0"/>
              </a:spcBef>
              <a:spcAft>
                <a:spcPct val="0"/>
              </a:spcAft>
              <a:defRPr>
                <a:solidFill>
                  <a:schemeClr val="tx1"/>
                </a:solidFill>
                <a:latin typeface="Arial" pitchFamily="34" charset="0"/>
                <a:ea typeface="宋体" pitchFamily="2" charset="-122"/>
              </a:defRPr>
            </a:lvl6pPr>
            <a:lvl7pPr eaLnBrk="0" fontAlgn="base" hangingPunct="0">
              <a:spcBef>
                <a:spcPct val="0"/>
              </a:spcBef>
              <a:spcAft>
                <a:spcPct val="0"/>
              </a:spcAft>
              <a:defRPr>
                <a:solidFill>
                  <a:schemeClr val="tx1"/>
                </a:solidFill>
                <a:latin typeface="Arial" pitchFamily="34" charset="0"/>
                <a:ea typeface="宋体" pitchFamily="2" charset="-122"/>
              </a:defRPr>
            </a:lvl7pPr>
            <a:lvl8pPr eaLnBrk="0" fontAlgn="base" hangingPunct="0">
              <a:spcBef>
                <a:spcPct val="0"/>
              </a:spcBef>
              <a:spcAft>
                <a:spcPct val="0"/>
              </a:spcAft>
              <a:defRPr>
                <a:solidFill>
                  <a:schemeClr val="tx1"/>
                </a:solidFill>
                <a:latin typeface="Arial" pitchFamily="34" charset="0"/>
                <a:ea typeface="宋体" pitchFamily="2" charset="-122"/>
              </a:defRPr>
            </a:lvl8pPr>
            <a:lvl9pPr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r>
              <a:rPr lang="zh-CN" altLang="en-US" sz="3200" b="1" dirty="0">
                <a:solidFill>
                  <a:srgbClr val="FF0000"/>
                </a:solidFill>
                <a:latin typeface="方正姚体" pitchFamily="2" charset="-122"/>
                <a:ea typeface="方正姚体" pitchFamily="2" charset="-122"/>
              </a:rPr>
              <a:t>时空坐标：</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直接连接符 1"/>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4" name="文本框 99"/>
          <p:cNvSpPr txBox="1"/>
          <p:nvPr/>
        </p:nvSpPr>
        <p:spPr>
          <a:xfrm>
            <a:off x="130175" y="1125086"/>
            <a:ext cx="11538084" cy="2460625"/>
          </a:xfrm>
          <a:prstGeom prst="rect">
            <a:avLst/>
          </a:prstGeom>
          <a:noFill/>
          <a:ln w="25400">
            <a:solidFill>
              <a:srgbClr val="00B050"/>
            </a:solidFill>
          </a:ln>
        </p:spPr>
        <p:txBody>
          <a:bodyPr wrap="square" anchor="t">
            <a:spAutoFit/>
          </a:bodyPr>
          <a:lstStyle/>
          <a:p>
            <a:pPr>
              <a:lnSpc>
                <a:spcPct val="110000"/>
              </a:lnSpc>
            </a:pPr>
            <a:r>
              <a:rPr lang="en-US" altLang="zh-CN" sz="2800" b="1" dirty="0">
                <a:latin typeface="仿宋" panose="02010609060101010101" pitchFamily="49" charset="-122"/>
                <a:ea typeface="仿宋" panose="02010609060101010101" pitchFamily="49" charset="-122"/>
              </a:rPr>
              <a:t>   </a:t>
            </a:r>
            <a:r>
              <a:rPr lang="zh-CN" altLang="zh-CN" sz="2800" b="1" dirty="0">
                <a:solidFill>
                  <a:srgbClr val="002060"/>
                </a:solidFill>
                <a:latin typeface="仿宋" panose="02010609060101010101" pitchFamily="49" charset="-122"/>
                <a:ea typeface="仿宋" panose="02010609060101010101" pitchFamily="49" charset="-122"/>
              </a:rPr>
              <a:t>赋出于田，自上税下；贡出于土，从下献上。”</a:t>
            </a:r>
          </a:p>
          <a:p>
            <a:pPr algn="r">
              <a:lnSpc>
                <a:spcPct val="110000"/>
              </a:lnSpc>
            </a:pPr>
            <a:r>
              <a:rPr lang="en-US" altLang="zh-CN" sz="2800" b="1" dirty="0">
                <a:solidFill>
                  <a:srgbClr val="002060"/>
                </a:solidFill>
                <a:latin typeface="仿宋" panose="02010609060101010101" pitchFamily="49" charset="-122"/>
                <a:ea typeface="仿宋" panose="02010609060101010101" pitchFamily="49" charset="-122"/>
              </a:rPr>
              <a:t>——</a:t>
            </a:r>
            <a:r>
              <a:rPr lang="zh-CN" altLang="zh-CN" sz="2800" b="1" dirty="0">
                <a:solidFill>
                  <a:srgbClr val="002060"/>
                </a:solidFill>
                <a:latin typeface="仿宋" panose="02010609060101010101" pitchFamily="49" charset="-122"/>
                <a:ea typeface="仿宋" panose="02010609060101010101" pitchFamily="49" charset="-122"/>
              </a:rPr>
              <a:t>《玉海·食货·贡赋》</a:t>
            </a:r>
          </a:p>
          <a:p>
            <a:pPr>
              <a:lnSpc>
                <a:spcPct val="110000"/>
              </a:lnSpc>
            </a:pPr>
            <a:r>
              <a:rPr lang="zh-CN" altLang="zh-CN" sz="2800" b="1" dirty="0">
                <a:solidFill>
                  <a:srgbClr val="002060"/>
                </a:solidFill>
                <a:latin typeface="仿宋" panose="02010609060101010101" pitchFamily="49" charset="-122"/>
                <a:ea typeface="仿宋" panose="02010609060101010101" pitchFamily="49" charset="-122"/>
              </a:rPr>
              <a:t>   赋供车马、甲兵、士徒之役，充实府库赐予之用；税给郊社、宗庙、百神之祀，百官禄食，庶事之费。</a:t>
            </a:r>
          </a:p>
          <a:p>
            <a:pPr algn="r">
              <a:lnSpc>
                <a:spcPct val="110000"/>
              </a:lnSpc>
            </a:pPr>
            <a:r>
              <a:rPr lang="en-US" altLang="zh-CN" sz="2800" b="1" dirty="0">
                <a:solidFill>
                  <a:srgbClr val="002060"/>
                </a:solidFill>
                <a:latin typeface="仿宋" panose="02010609060101010101" pitchFamily="49" charset="-122"/>
                <a:ea typeface="仿宋" panose="02010609060101010101" pitchFamily="49" charset="-122"/>
              </a:rPr>
              <a:t>——</a:t>
            </a:r>
            <a:r>
              <a:rPr lang="zh-CN" altLang="zh-CN" sz="2800" b="1" dirty="0">
                <a:solidFill>
                  <a:srgbClr val="002060"/>
                </a:solidFill>
                <a:latin typeface="仿宋" panose="02010609060101010101" pitchFamily="49" charset="-122"/>
                <a:ea typeface="仿宋" panose="02010609060101010101" pitchFamily="49" charset="-122"/>
              </a:rPr>
              <a:t>《汉书·食货志》</a:t>
            </a:r>
            <a:endParaRPr lang="zh-CN" altLang="en-US" sz="2800" b="1" dirty="0">
              <a:solidFill>
                <a:srgbClr val="002060"/>
              </a:solidFill>
              <a:latin typeface="仿宋" panose="02010609060101010101" pitchFamily="49" charset="-122"/>
              <a:ea typeface="仿宋" panose="02010609060101010101" pitchFamily="49" charset="-122"/>
            </a:endParaRPr>
          </a:p>
        </p:txBody>
      </p:sp>
      <p:sp>
        <p:nvSpPr>
          <p:cNvPr id="5" name="矩形 4"/>
          <p:cNvSpPr/>
          <p:nvPr/>
        </p:nvSpPr>
        <p:spPr>
          <a:xfrm>
            <a:off x="249098" y="3901110"/>
            <a:ext cx="11731267" cy="2031325"/>
          </a:xfrm>
          <a:prstGeom prst="rect">
            <a:avLst/>
          </a:prstGeom>
        </p:spPr>
        <p:txBody>
          <a:bodyPr wrap="square">
            <a:spAutoFit/>
          </a:bodyPr>
          <a:lstStyle/>
          <a:p>
            <a:pPr fontAlgn="base">
              <a:lnSpc>
                <a:spcPct val="150000"/>
              </a:lnSpc>
              <a:spcBef>
                <a:spcPct val="0"/>
              </a:spcBef>
              <a:spcAft>
                <a:spcPct val="0"/>
              </a:spcAft>
              <a:defRPr/>
            </a:pPr>
            <a:r>
              <a:rPr lang="zh-CN" altLang="en-US" sz="2800" b="1" dirty="0">
                <a:solidFill>
                  <a:srgbClr val="FF0000"/>
                </a:solidFill>
                <a:latin typeface="宋体" pitchFamily="2" charset="-122"/>
                <a:ea typeface="宋体" pitchFamily="2" charset="-122"/>
              </a:rPr>
              <a:t>赋税制度：</a:t>
            </a:r>
            <a:r>
              <a:rPr lang="zh-CN" altLang="en-US" sz="2800" b="1" dirty="0">
                <a:solidFill>
                  <a:srgbClr val="002060"/>
                </a:solidFill>
                <a:latin typeface="宋体" pitchFamily="2" charset="-122"/>
                <a:ea typeface="宋体" pitchFamily="2" charset="-122"/>
              </a:rPr>
              <a:t>是中国历代王朝为巩固国家政权而向人民征课财物，调用劳动力的制度。赋税是国家财政的重要来源，也是国家宏观管理经济的重要手段，是为维护国家机器运转而强制征收的。主要包括</a:t>
            </a:r>
            <a:r>
              <a:rPr lang="zh-CN" altLang="en-US" sz="2800" b="1" dirty="0">
                <a:solidFill>
                  <a:srgbClr val="FF0000"/>
                </a:solidFill>
                <a:latin typeface="宋体" pitchFamily="2" charset="-122"/>
                <a:ea typeface="宋体" pitchFamily="2" charset="-122"/>
              </a:rPr>
              <a:t>税</a:t>
            </a:r>
            <a:r>
              <a:rPr lang="zh-CN" altLang="en-US" sz="2800" b="1" dirty="0">
                <a:solidFill>
                  <a:srgbClr val="002060"/>
                </a:solidFill>
                <a:latin typeface="宋体" pitchFamily="2" charset="-122"/>
                <a:ea typeface="宋体" pitchFamily="2" charset="-122"/>
              </a:rPr>
              <a:t>和</a:t>
            </a:r>
            <a:r>
              <a:rPr lang="zh-CN" altLang="en-US" sz="2800" b="1" dirty="0">
                <a:solidFill>
                  <a:srgbClr val="FF0000"/>
                </a:solidFill>
                <a:latin typeface="宋体" pitchFamily="2" charset="-122"/>
                <a:ea typeface="宋体" pitchFamily="2" charset="-122"/>
              </a:rPr>
              <a:t>役</a:t>
            </a:r>
            <a:r>
              <a:rPr lang="zh-CN" altLang="en-US" sz="2800" b="1" dirty="0">
                <a:solidFill>
                  <a:srgbClr val="002060"/>
                </a:solidFill>
                <a:latin typeface="宋体" pitchFamily="2" charset="-122"/>
                <a:ea typeface="宋体" pitchFamily="2" charset="-122"/>
              </a:rPr>
              <a:t>。</a:t>
            </a:r>
          </a:p>
        </p:txBody>
      </p:sp>
      <p:sp>
        <p:nvSpPr>
          <p:cNvPr id="6" name="矩形 5"/>
          <p:cNvSpPr/>
          <p:nvPr/>
        </p:nvSpPr>
        <p:spPr>
          <a:xfrm>
            <a:off x="34290" y="204920"/>
            <a:ext cx="1832553" cy="584775"/>
          </a:xfrm>
          <a:prstGeom prst="rect">
            <a:avLst/>
          </a:prstGeom>
        </p:spPr>
        <p:txBody>
          <a:bodyPr wrap="none">
            <a:spAutoFit/>
          </a:bodyPr>
          <a:lstStyle/>
          <a:p>
            <a:r>
              <a:rPr lang="zh-CN" altLang="en-US" sz="3200" b="1" dirty="0">
                <a:solidFill>
                  <a:srgbClr val="FF0000"/>
                </a:solidFill>
                <a:latin typeface="方正姚体" pitchFamily="2" charset="-122"/>
                <a:ea typeface="方正姚体" pitchFamily="2" charset="-122"/>
              </a:rPr>
              <a:t>概念解读</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9" name="标题 1"/>
          <p:cNvSpPr>
            <a:spLocks noGrp="1"/>
          </p:cNvSpPr>
          <p:nvPr/>
        </p:nvSpPr>
        <p:spPr>
          <a:xfrm>
            <a:off x="1456055" y="5281295"/>
            <a:ext cx="2757805" cy="717550"/>
          </a:xfrm>
          <a:prstGeom prst="rect">
            <a:avLst/>
          </a:prstGeom>
        </p:spPr>
        <p:txBody>
          <a:bodyPr vert="horz" lIns="68580" tIns="34290" rIns="68580" bIns="34290" rtlCol="0" anchor="ctr">
            <a:noAutofit/>
          </a:bodyPr>
          <a:lstStyle>
            <a:lvl1pPr algn="ctr" defTabSz="964565" rtl="0" eaLnBrk="1" latinLnBrk="0" hangingPunct="1">
              <a:spcBef>
                <a:spcPct val="0"/>
              </a:spcBef>
              <a:buNone/>
              <a:defRPr sz="4640" kern="1200">
                <a:solidFill>
                  <a:sysClr val="windowText" lastClr="000000"/>
                </a:solidFill>
                <a:latin typeface="Calibri" panose="020F0502020204030204"/>
                <a:ea typeface="+mn-ea"/>
                <a:cs typeface="+mn-ea"/>
              </a:defRPr>
            </a:lvl1pPr>
          </a:lstStyle>
          <a:p>
            <a:pPr algn="l"/>
            <a:endParaRPr lang="zh-CN" altLang="en-US" sz="2250" dirty="0">
              <a:latin typeface="微软雅黑" panose="020B0503020204020204" pitchFamily="34" charset="-122"/>
              <a:ea typeface="微软雅黑" panose="020B0503020204020204" pitchFamily="34" charset="-122"/>
            </a:endParaRPr>
          </a:p>
        </p:txBody>
      </p:sp>
      <p:sp>
        <p:nvSpPr>
          <p:cNvPr id="1048650" name="矩形 2"/>
          <p:cNvSpPr/>
          <p:nvPr/>
        </p:nvSpPr>
        <p:spPr>
          <a:xfrm>
            <a:off x="321068" y="1939016"/>
            <a:ext cx="895985" cy="3883025"/>
          </a:xfrm>
          <a:prstGeom prst="rect">
            <a:avLst/>
          </a:prstGeom>
        </p:spPr>
        <p:txBody>
          <a:bodyPr vert="horz" lIns="68580" tIns="34290" rIns="68580" bIns="34290" rtlCol="0" anchor="ctr">
            <a:noAutofit/>
          </a:bodyPr>
          <a:lstStyle/>
          <a:p>
            <a:pPr algn="ctr"/>
            <a:r>
              <a:rPr lang="zh-CN" altLang="en-US" sz="2800" b="1" dirty="0">
                <a:solidFill>
                  <a:srgbClr val="FF0000"/>
                </a:solidFill>
                <a:latin typeface="宋体" pitchFamily="2" charset="-122"/>
                <a:ea typeface="宋体" pitchFamily="2" charset="-122"/>
                <a:cs typeface="+mj-cs"/>
                <a:sym typeface="宋体" panose="02010600030101010101" pitchFamily="2" charset="-122"/>
              </a:rPr>
              <a:t>中</a:t>
            </a:r>
            <a:endParaRPr lang="en-US" altLang="zh-CN" sz="2800" b="1" dirty="0">
              <a:solidFill>
                <a:srgbClr val="FF0000"/>
              </a:solidFill>
              <a:latin typeface="宋体" pitchFamily="2" charset="-122"/>
              <a:ea typeface="宋体" pitchFamily="2" charset="-122"/>
              <a:cs typeface="+mj-cs"/>
              <a:sym typeface="宋体" panose="02010600030101010101" pitchFamily="2" charset="-122"/>
            </a:endParaRPr>
          </a:p>
          <a:p>
            <a:pPr algn="ctr"/>
            <a:r>
              <a:rPr lang="zh-CN" altLang="en-US" sz="2800" b="1" dirty="0">
                <a:solidFill>
                  <a:srgbClr val="FF0000"/>
                </a:solidFill>
                <a:latin typeface="宋体" pitchFamily="2" charset="-122"/>
                <a:ea typeface="宋体" pitchFamily="2" charset="-122"/>
                <a:cs typeface="+mj-cs"/>
                <a:sym typeface="宋体" panose="02010600030101010101" pitchFamily="2" charset="-122"/>
              </a:rPr>
              <a:t>国</a:t>
            </a:r>
            <a:endParaRPr lang="en-US" altLang="zh-CN" sz="2800" b="1" dirty="0">
              <a:solidFill>
                <a:srgbClr val="FF0000"/>
              </a:solidFill>
              <a:latin typeface="宋体" pitchFamily="2" charset="-122"/>
              <a:ea typeface="宋体" pitchFamily="2" charset="-122"/>
              <a:cs typeface="+mj-cs"/>
              <a:sym typeface="宋体" panose="02010600030101010101" pitchFamily="2" charset="-122"/>
            </a:endParaRPr>
          </a:p>
          <a:p>
            <a:pPr algn="ctr"/>
            <a:r>
              <a:rPr lang="zh-CN" altLang="en-US" sz="2800" b="1" dirty="0">
                <a:solidFill>
                  <a:srgbClr val="FF0000"/>
                </a:solidFill>
                <a:latin typeface="宋体" pitchFamily="2" charset="-122"/>
                <a:ea typeface="宋体" pitchFamily="2" charset="-122"/>
                <a:cs typeface="+mj-cs"/>
                <a:sym typeface="宋体" panose="02010600030101010101" pitchFamily="2" charset="-122"/>
              </a:rPr>
              <a:t>赋</a:t>
            </a:r>
            <a:endParaRPr lang="en-US" altLang="zh-CN" sz="2800" b="1" dirty="0">
              <a:solidFill>
                <a:srgbClr val="FF0000"/>
              </a:solidFill>
              <a:latin typeface="宋体" pitchFamily="2" charset="-122"/>
              <a:ea typeface="宋体" pitchFamily="2" charset="-122"/>
              <a:cs typeface="+mj-cs"/>
              <a:sym typeface="宋体" panose="02010600030101010101" pitchFamily="2" charset="-122"/>
            </a:endParaRPr>
          </a:p>
          <a:p>
            <a:pPr algn="ctr"/>
            <a:r>
              <a:rPr lang="zh-CN" altLang="en-US" sz="2800" b="1" dirty="0">
                <a:solidFill>
                  <a:srgbClr val="FF0000"/>
                </a:solidFill>
                <a:latin typeface="宋体" pitchFamily="2" charset="-122"/>
                <a:ea typeface="宋体" pitchFamily="2" charset="-122"/>
                <a:cs typeface="+mj-cs"/>
                <a:sym typeface="宋体" panose="02010600030101010101" pitchFamily="2" charset="-122"/>
              </a:rPr>
              <a:t>税</a:t>
            </a:r>
            <a:endParaRPr lang="en-US" altLang="zh-CN" sz="2800" b="1" dirty="0">
              <a:solidFill>
                <a:srgbClr val="FF0000"/>
              </a:solidFill>
              <a:latin typeface="宋体" pitchFamily="2" charset="-122"/>
              <a:ea typeface="宋体" pitchFamily="2" charset="-122"/>
              <a:cs typeface="+mj-cs"/>
              <a:sym typeface="宋体" panose="02010600030101010101" pitchFamily="2" charset="-122"/>
            </a:endParaRPr>
          </a:p>
          <a:p>
            <a:pPr algn="ctr"/>
            <a:r>
              <a:rPr lang="zh-CN" altLang="en-US" sz="2800" b="1" dirty="0">
                <a:solidFill>
                  <a:srgbClr val="FF0000"/>
                </a:solidFill>
                <a:latin typeface="宋体" pitchFamily="2" charset="-122"/>
                <a:ea typeface="宋体" pitchFamily="2" charset="-122"/>
                <a:cs typeface="+mj-cs"/>
                <a:sym typeface="宋体" panose="02010600030101010101" pitchFamily="2" charset="-122"/>
              </a:rPr>
              <a:t>制</a:t>
            </a:r>
            <a:endParaRPr lang="en-US" altLang="zh-CN" sz="2800" b="1" dirty="0">
              <a:solidFill>
                <a:srgbClr val="FF0000"/>
              </a:solidFill>
              <a:latin typeface="宋体" pitchFamily="2" charset="-122"/>
              <a:ea typeface="宋体" pitchFamily="2" charset="-122"/>
              <a:cs typeface="+mj-cs"/>
              <a:sym typeface="宋体" panose="02010600030101010101" pitchFamily="2" charset="-122"/>
            </a:endParaRPr>
          </a:p>
          <a:p>
            <a:pPr algn="ctr"/>
            <a:r>
              <a:rPr lang="zh-CN" altLang="en-US" sz="2800" b="1" dirty="0">
                <a:solidFill>
                  <a:srgbClr val="FF0000"/>
                </a:solidFill>
                <a:latin typeface="宋体" pitchFamily="2" charset="-122"/>
                <a:ea typeface="宋体" pitchFamily="2" charset="-122"/>
                <a:cs typeface="+mj-cs"/>
                <a:sym typeface="宋体" panose="02010600030101010101" pitchFamily="2" charset="-122"/>
              </a:rPr>
              <a:t>度</a:t>
            </a:r>
            <a:endParaRPr lang="en-US" altLang="zh-CN" sz="2800" b="1" dirty="0">
              <a:solidFill>
                <a:srgbClr val="FF0000"/>
              </a:solidFill>
              <a:latin typeface="宋体" pitchFamily="2" charset="-122"/>
              <a:ea typeface="宋体" pitchFamily="2" charset="-122"/>
              <a:cs typeface="+mj-cs"/>
              <a:sym typeface="宋体" panose="02010600030101010101" pitchFamily="2" charset="-122"/>
            </a:endParaRPr>
          </a:p>
          <a:p>
            <a:pPr algn="ctr"/>
            <a:r>
              <a:rPr lang="zh-CN" altLang="en-US" sz="2800" b="1" dirty="0">
                <a:solidFill>
                  <a:srgbClr val="FF0000"/>
                </a:solidFill>
                <a:latin typeface="宋体" pitchFamily="2" charset="-122"/>
                <a:ea typeface="宋体" pitchFamily="2" charset="-122"/>
                <a:cs typeface="+mj-cs"/>
                <a:sym typeface="宋体" panose="02010600030101010101" pitchFamily="2" charset="-122"/>
              </a:rPr>
              <a:t>的</a:t>
            </a:r>
            <a:endParaRPr lang="en-US" altLang="zh-CN" sz="2800" b="1" dirty="0">
              <a:solidFill>
                <a:srgbClr val="FF0000"/>
              </a:solidFill>
              <a:latin typeface="宋体" pitchFamily="2" charset="-122"/>
              <a:ea typeface="宋体" pitchFamily="2" charset="-122"/>
              <a:cs typeface="+mj-cs"/>
              <a:sym typeface="宋体" panose="02010600030101010101" pitchFamily="2" charset="-122"/>
            </a:endParaRPr>
          </a:p>
          <a:p>
            <a:pPr algn="ctr"/>
            <a:r>
              <a:rPr lang="zh-CN" altLang="en-US" sz="2800" b="1" dirty="0">
                <a:solidFill>
                  <a:srgbClr val="FF0000"/>
                </a:solidFill>
                <a:latin typeface="宋体" pitchFamily="2" charset="-122"/>
                <a:ea typeface="宋体" pitchFamily="2" charset="-122"/>
                <a:cs typeface="+mj-cs"/>
                <a:sym typeface="宋体" panose="02010600030101010101" pitchFamily="2" charset="-122"/>
              </a:rPr>
              <a:t>演</a:t>
            </a:r>
            <a:endParaRPr lang="en-US" altLang="zh-CN" sz="2800" b="1" dirty="0">
              <a:solidFill>
                <a:srgbClr val="FF0000"/>
              </a:solidFill>
              <a:latin typeface="宋体" pitchFamily="2" charset="-122"/>
              <a:ea typeface="宋体" pitchFamily="2" charset="-122"/>
              <a:cs typeface="+mj-cs"/>
              <a:sym typeface="宋体" panose="02010600030101010101" pitchFamily="2" charset="-122"/>
            </a:endParaRPr>
          </a:p>
          <a:p>
            <a:pPr algn="ctr"/>
            <a:r>
              <a:rPr lang="zh-CN" altLang="en-US" sz="2800" b="1" dirty="0">
                <a:solidFill>
                  <a:srgbClr val="FF0000"/>
                </a:solidFill>
                <a:latin typeface="宋体" pitchFamily="2" charset="-122"/>
                <a:ea typeface="宋体" pitchFamily="2" charset="-122"/>
                <a:cs typeface="+mj-cs"/>
                <a:sym typeface="宋体" panose="02010600030101010101" pitchFamily="2" charset="-122"/>
              </a:rPr>
              <a:t>变</a:t>
            </a:r>
          </a:p>
        </p:txBody>
      </p:sp>
      <p:sp>
        <p:nvSpPr>
          <p:cNvPr id="8" name="文本框 7"/>
          <p:cNvSpPr txBox="1"/>
          <p:nvPr/>
        </p:nvSpPr>
        <p:spPr>
          <a:xfrm>
            <a:off x="1513358" y="2374806"/>
            <a:ext cx="2985135" cy="460375"/>
          </a:xfrm>
          <a:prstGeom prst="rect">
            <a:avLst/>
          </a:prstGeom>
          <a:noFill/>
        </p:spPr>
        <p:txBody>
          <a:bodyPr wrap="square" rtlCol="0" anchor="t">
            <a:spAutoFit/>
          </a:bodyPr>
          <a:lstStyle/>
          <a:p>
            <a:r>
              <a:rPr lang="zh-CN" altLang="en-US" sz="2400" b="1" dirty="0">
                <a:solidFill>
                  <a:srgbClr val="002060"/>
                </a:solidFill>
                <a:latin typeface="宋体" pitchFamily="2" charset="-122"/>
                <a:ea typeface="宋体" pitchFamily="2" charset="-122"/>
              </a:rPr>
              <a:t>中国古代的赋役之地</a:t>
            </a:r>
          </a:p>
        </p:txBody>
      </p:sp>
      <p:sp>
        <p:nvSpPr>
          <p:cNvPr id="9" name="文本框 8"/>
          <p:cNvSpPr txBox="1"/>
          <p:nvPr/>
        </p:nvSpPr>
        <p:spPr>
          <a:xfrm>
            <a:off x="1451055" y="5041056"/>
            <a:ext cx="3646464" cy="830997"/>
          </a:xfrm>
          <a:prstGeom prst="rect">
            <a:avLst/>
          </a:prstGeom>
          <a:noFill/>
        </p:spPr>
        <p:txBody>
          <a:bodyPr wrap="square" rtlCol="0" anchor="t">
            <a:spAutoFit/>
          </a:bodyPr>
          <a:lstStyle/>
          <a:p>
            <a:r>
              <a:rPr lang="zh-CN" altLang="en-US" sz="2400" b="1" dirty="0">
                <a:solidFill>
                  <a:srgbClr val="002060"/>
                </a:solidFill>
                <a:latin typeface="宋体" pitchFamily="2" charset="-122"/>
                <a:ea typeface="宋体" pitchFamily="2" charset="-122"/>
              </a:rPr>
              <a:t>关税与个人所得税制度的起源与演变</a:t>
            </a:r>
          </a:p>
        </p:txBody>
      </p:sp>
      <p:cxnSp>
        <p:nvCxnSpPr>
          <p:cNvPr id="22" name="直接连接符 21"/>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23" name="左大括号 22"/>
          <p:cNvSpPr/>
          <p:nvPr>
            <p:custDataLst>
              <p:tags r:id="rId2"/>
            </p:custDataLst>
          </p:nvPr>
        </p:nvSpPr>
        <p:spPr>
          <a:xfrm>
            <a:off x="1038860" y="2469832"/>
            <a:ext cx="417195" cy="2853296"/>
          </a:xfrm>
          <a:prstGeom prst="leftBrace">
            <a:avLst>
              <a:gd name="adj1" fmla="val 8333"/>
              <a:gd name="adj2" fmla="val 52444"/>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左大括号 23"/>
          <p:cNvSpPr/>
          <p:nvPr>
            <p:custDataLst>
              <p:tags r:id="rId3"/>
            </p:custDataLst>
          </p:nvPr>
        </p:nvSpPr>
        <p:spPr>
          <a:xfrm>
            <a:off x="4646573" y="916261"/>
            <a:ext cx="267188" cy="3377463"/>
          </a:xfrm>
          <a:prstGeom prst="leftBrace">
            <a:avLst>
              <a:gd name="adj1" fmla="val 8333"/>
              <a:gd name="adj2" fmla="val 52444"/>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左大括号 24"/>
          <p:cNvSpPr/>
          <p:nvPr>
            <p:custDataLst>
              <p:tags r:id="rId4"/>
            </p:custDataLst>
          </p:nvPr>
        </p:nvSpPr>
        <p:spPr>
          <a:xfrm>
            <a:off x="5190219" y="4675030"/>
            <a:ext cx="363972" cy="1635043"/>
          </a:xfrm>
          <a:prstGeom prst="leftBrace">
            <a:avLst>
              <a:gd name="adj1" fmla="val 8333"/>
              <a:gd name="adj2" fmla="val 52444"/>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Text Box 6"/>
          <p:cNvSpPr txBox="1">
            <a:spLocks noChangeArrowheads="1"/>
          </p:cNvSpPr>
          <p:nvPr/>
        </p:nvSpPr>
        <p:spPr bwMode="auto">
          <a:xfrm>
            <a:off x="0" y="151614"/>
            <a:ext cx="243410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spcBef>
                <a:spcPct val="0"/>
              </a:spcBef>
              <a:defRPr>
                <a:solidFill>
                  <a:schemeClr val="tx1"/>
                </a:solidFill>
                <a:latin typeface="Arial" pitchFamily="34" charset="0"/>
                <a:ea typeface="宋体" pitchFamily="2" charset="-122"/>
              </a:defRPr>
            </a:lvl1pPr>
            <a:lvl2pPr algn="l" eaLnBrk="0" hangingPunct="0">
              <a:spcBef>
                <a:spcPct val="0"/>
              </a:spcBef>
              <a:defRPr>
                <a:solidFill>
                  <a:schemeClr val="tx1"/>
                </a:solidFill>
                <a:latin typeface="Arial" pitchFamily="34" charset="0"/>
                <a:ea typeface="宋体" pitchFamily="2" charset="-122"/>
              </a:defRPr>
            </a:lvl2pPr>
            <a:lvl3pPr algn="l" eaLnBrk="0" hangingPunct="0">
              <a:spcBef>
                <a:spcPct val="0"/>
              </a:spcBef>
              <a:defRPr>
                <a:solidFill>
                  <a:schemeClr val="tx1"/>
                </a:solidFill>
                <a:latin typeface="Arial" pitchFamily="34" charset="0"/>
                <a:ea typeface="宋体" pitchFamily="2" charset="-122"/>
              </a:defRPr>
            </a:lvl3pPr>
            <a:lvl4pPr algn="l" eaLnBrk="0" hangingPunct="0">
              <a:spcBef>
                <a:spcPct val="0"/>
              </a:spcBef>
              <a:defRPr>
                <a:solidFill>
                  <a:schemeClr val="tx1"/>
                </a:solidFill>
                <a:latin typeface="Arial" pitchFamily="34" charset="0"/>
                <a:ea typeface="宋体" pitchFamily="2" charset="-122"/>
              </a:defRPr>
            </a:lvl4pPr>
            <a:lvl5pPr algn="l" eaLnBrk="0" hangingPunct="0">
              <a:spcBef>
                <a:spcPct val="0"/>
              </a:spcBef>
              <a:defRPr>
                <a:solidFill>
                  <a:schemeClr val="tx1"/>
                </a:solidFill>
                <a:latin typeface="Arial" pitchFamily="34" charset="0"/>
                <a:ea typeface="宋体" pitchFamily="2" charset="-122"/>
              </a:defRPr>
            </a:lvl5pPr>
            <a:lvl6pPr eaLnBrk="0" fontAlgn="base" hangingPunct="0">
              <a:spcBef>
                <a:spcPct val="0"/>
              </a:spcBef>
              <a:spcAft>
                <a:spcPct val="0"/>
              </a:spcAft>
              <a:defRPr>
                <a:solidFill>
                  <a:schemeClr val="tx1"/>
                </a:solidFill>
                <a:latin typeface="Arial" pitchFamily="34" charset="0"/>
                <a:ea typeface="宋体" pitchFamily="2" charset="-122"/>
              </a:defRPr>
            </a:lvl6pPr>
            <a:lvl7pPr eaLnBrk="0" fontAlgn="base" hangingPunct="0">
              <a:spcBef>
                <a:spcPct val="0"/>
              </a:spcBef>
              <a:spcAft>
                <a:spcPct val="0"/>
              </a:spcAft>
              <a:defRPr>
                <a:solidFill>
                  <a:schemeClr val="tx1"/>
                </a:solidFill>
                <a:latin typeface="Arial" pitchFamily="34" charset="0"/>
                <a:ea typeface="宋体" pitchFamily="2" charset="-122"/>
              </a:defRPr>
            </a:lvl7pPr>
            <a:lvl8pPr eaLnBrk="0" fontAlgn="base" hangingPunct="0">
              <a:spcBef>
                <a:spcPct val="0"/>
              </a:spcBef>
              <a:spcAft>
                <a:spcPct val="0"/>
              </a:spcAft>
              <a:defRPr>
                <a:solidFill>
                  <a:schemeClr val="tx1"/>
                </a:solidFill>
                <a:latin typeface="Arial" pitchFamily="34" charset="0"/>
                <a:ea typeface="宋体" pitchFamily="2" charset="-122"/>
              </a:defRPr>
            </a:lvl8pPr>
            <a:lvl9pPr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r>
              <a:rPr lang="zh-CN" altLang="en-US" sz="3200" b="1" dirty="0">
                <a:solidFill>
                  <a:srgbClr val="FF0000"/>
                </a:solidFill>
                <a:latin typeface="方正姚体" pitchFamily="2" charset="-122"/>
                <a:ea typeface="方正姚体" pitchFamily="2" charset="-122"/>
              </a:rPr>
              <a:t>本课结构：</a:t>
            </a:r>
          </a:p>
        </p:txBody>
      </p:sp>
      <p:sp>
        <p:nvSpPr>
          <p:cNvPr id="27" name="文本框 9"/>
          <p:cNvSpPr txBox="1"/>
          <p:nvPr/>
        </p:nvSpPr>
        <p:spPr>
          <a:xfrm>
            <a:off x="4847314" y="878822"/>
            <a:ext cx="3589444" cy="461665"/>
          </a:xfrm>
          <a:prstGeom prst="rect">
            <a:avLst/>
          </a:prstGeom>
          <a:noFill/>
          <a:ln>
            <a:noFill/>
          </a:ln>
        </p:spPr>
        <p:txBody>
          <a:bodyPr wrap="none" rtlCol="0" anchor="t">
            <a:spAutoFit/>
          </a:bodyPr>
          <a:lstStyle/>
          <a:p>
            <a:r>
              <a:rPr lang="en-US" sz="2400" b="1" dirty="0">
                <a:solidFill>
                  <a:srgbClr val="002060"/>
                </a:solidFill>
                <a:uFillTx/>
                <a:latin typeface="宋体" pitchFamily="2" charset="-122"/>
                <a:ea typeface="宋体" pitchFamily="2" charset="-122"/>
                <a:sym typeface="+mn-ea"/>
              </a:rPr>
              <a:t>1</a:t>
            </a:r>
            <a:r>
              <a:rPr lang="zh-CN" altLang="en-US" sz="2400" b="1" dirty="0">
                <a:solidFill>
                  <a:srgbClr val="002060"/>
                </a:solidFill>
                <a:uFillTx/>
                <a:latin typeface="宋体" pitchFamily="2" charset="-122"/>
                <a:ea typeface="宋体" pitchFamily="2" charset="-122"/>
                <a:sym typeface="+mn-ea"/>
              </a:rPr>
              <a:t>、先秦时期的赋役制度</a:t>
            </a:r>
            <a:r>
              <a:rPr lang="en-US" altLang="zh-CN" sz="2400" b="1" dirty="0">
                <a:solidFill>
                  <a:srgbClr val="002060"/>
                </a:solidFill>
                <a:uFillTx/>
                <a:latin typeface="宋体" pitchFamily="2" charset="-122"/>
                <a:ea typeface="宋体" pitchFamily="2" charset="-122"/>
                <a:sym typeface="+mn-ea"/>
              </a:rPr>
              <a:t> </a:t>
            </a:r>
          </a:p>
        </p:txBody>
      </p:sp>
      <p:sp>
        <p:nvSpPr>
          <p:cNvPr id="28" name="文本框 9"/>
          <p:cNvSpPr txBox="1"/>
          <p:nvPr/>
        </p:nvSpPr>
        <p:spPr>
          <a:xfrm>
            <a:off x="4892197" y="1620054"/>
            <a:ext cx="3589444" cy="461665"/>
          </a:xfrm>
          <a:prstGeom prst="rect">
            <a:avLst/>
          </a:prstGeom>
          <a:noFill/>
          <a:ln>
            <a:noFill/>
          </a:ln>
        </p:spPr>
        <p:txBody>
          <a:bodyPr wrap="none" rtlCol="0" anchor="t">
            <a:spAutoFit/>
          </a:bodyPr>
          <a:lstStyle/>
          <a:p>
            <a:r>
              <a:rPr lang="en-US" altLang="zh-CN" sz="2400" b="1" dirty="0">
                <a:solidFill>
                  <a:srgbClr val="002060"/>
                </a:solidFill>
                <a:latin typeface="宋体" pitchFamily="2" charset="-122"/>
                <a:ea typeface="宋体" pitchFamily="2" charset="-122"/>
                <a:sym typeface="+mn-ea"/>
              </a:rPr>
              <a:t>2</a:t>
            </a:r>
            <a:r>
              <a:rPr lang="zh-CN" altLang="en-US" sz="2400" b="1" dirty="0">
                <a:solidFill>
                  <a:srgbClr val="002060"/>
                </a:solidFill>
                <a:uFillTx/>
                <a:latin typeface="宋体" pitchFamily="2" charset="-122"/>
                <a:ea typeface="宋体" pitchFamily="2" charset="-122"/>
                <a:sym typeface="+mn-ea"/>
              </a:rPr>
              <a:t>、秦汉时期的赋役制度</a:t>
            </a:r>
            <a:r>
              <a:rPr lang="en-US" altLang="zh-CN" sz="2400" b="1" dirty="0">
                <a:solidFill>
                  <a:srgbClr val="002060"/>
                </a:solidFill>
                <a:uFillTx/>
                <a:latin typeface="宋体" pitchFamily="2" charset="-122"/>
                <a:ea typeface="宋体" pitchFamily="2" charset="-122"/>
                <a:sym typeface="+mn-ea"/>
              </a:rPr>
              <a:t> </a:t>
            </a:r>
          </a:p>
        </p:txBody>
      </p:sp>
      <p:sp>
        <p:nvSpPr>
          <p:cNvPr id="29" name="文本框 9"/>
          <p:cNvSpPr txBox="1"/>
          <p:nvPr/>
        </p:nvSpPr>
        <p:spPr>
          <a:xfrm>
            <a:off x="4862193" y="2385840"/>
            <a:ext cx="3433953" cy="461665"/>
          </a:xfrm>
          <a:prstGeom prst="rect">
            <a:avLst/>
          </a:prstGeom>
          <a:noFill/>
          <a:ln>
            <a:noFill/>
          </a:ln>
        </p:spPr>
        <p:txBody>
          <a:bodyPr wrap="none" rtlCol="0" anchor="t">
            <a:spAutoFit/>
          </a:bodyPr>
          <a:lstStyle/>
          <a:p>
            <a:pPr algn="l"/>
            <a:r>
              <a:rPr lang="en-US" altLang="zh-CN" sz="2400" b="1" dirty="0">
                <a:solidFill>
                  <a:srgbClr val="002060"/>
                </a:solidFill>
                <a:uFillTx/>
                <a:latin typeface="宋体" pitchFamily="2" charset="-122"/>
                <a:ea typeface="宋体" pitchFamily="2" charset="-122"/>
                <a:sym typeface="+mn-ea"/>
              </a:rPr>
              <a:t>3</a:t>
            </a:r>
            <a:r>
              <a:rPr lang="zh-CN" altLang="en-US" sz="2400" b="1" dirty="0">
                <a:solidFill>
                  <a:srgbClr val="002060"/>
                </a:solidFill>
                <a:uFillTx/>
                <a:latin typeface="宋体" pitchFamily="2" charset="-122"/>
                <a:ea typeface="宋体" pitchFamily="2" charset="-122"/>
                <a:sym typeface="+mn-ea"/>
              </a:rPr>
              <a:t>、隋唐时期的赋役制度</a:t>
            </a:r>
            <a:endParaRPr lang="en-US" altLang="zh-CN" sz="2400" b="1" dirty="0">
              <a:solidFill>
                <a:srgbClr val="002060"/>
              </a:solidFill>
              <a:uFillTx/>
              <a:latin typeface="宋体" pitchFamily="2" charset="-122"/>
              <a:ea typeface="宋体" pitchFamily="2" charset="-122"/>
              <a:sym typeface="+mn-ea"/>
            </a:endParaRPr>
          </a:p>
        </p:txBody>
      </p:sp>
      <p:sp>
        <p:nvSpPr>
          <p:cNvPr id="30" name="文本框 9"/>
          <p:cNvSpPr txBox="1"/>
          <p:nvPr/>
        </p:nvSpPr>
        <p:spPr>
          <a:xfrm>
            <a:off x="4892197" y="3034909"/>
            <a:ext cx="3589444" cy="461665"/>
          </a:xfrm>
          <a:prstGeom prst="rect">
            <a:avLst/>
          </a:prstGeom>
          <a:noFill/>
          <a:ln>
            <a:noFill/>
          </a:ln>
        </p:spPr>
        <p:txBody>
          <a:bodyPr wrap="none" rtlCol="0" anchor="t">
            <a:spAutoFit/>
          </a:bodyPr>
          <a:lstStyle/>
          <a:p>
            <a:r>
              <a:rPr lang="en-US" altLang="zh-CN" sz="2400" b="1" dirty="0">
                <a:solidFill>
                  <a:srgbClr val="002060"/>
                </a:solidFill>
                <a:latin typeface="宋体" pitchFamily="2" charset="-122"/>
                <a:ea typeface="宋体" pitchFamily="2" charset="-122"/>
                <a:sym typeface="+mn-ea"/>
              </a:rPr>
              <a:t>4</a:t>
            </a:r>
            <a:r>
              <a:rPr lang="zh-CN" altLang="en-US" sz="2400" b="1" dirty="0">
                <a:solidFill>
                  <a:srgbClr val="002060"/>
                </a:solidFill>
                <a:uFillTx/>
                <a:latin typeface="宋体" pitchFamily="2" charset="-122"/>
                <a:ea typeface="宋体" pitchFamily="2" charset="-122"/>
                <a:sym typeface="+mn-ea"/>
              </a:rPr>
              <a:t>、宋元时期的赋役制度</a:t>
            </a:r>
            <a:r>
              <a:rPr lang="en-US" altLang="zh-CN" sz="2400" b="1" dirty="0">
                <a:solidFill>
                  <a:srgbClr val="002060"/>
                </a:solidFill>
                <a:uFillTx/>
                <a:latin typeface="宋体" pitchFamily="2" charset="-122"/>
                <a:ea typeface="宋体" pitchFamily="2" charset="-122"/>
                <a:sym typeface="+mn-ea"/>
              </a:rPr>
              <a:t> </a:t>
            </a:r>
          </a:p>
        </p:txBody>
      </p:sp>
      <p:sp>
        <p:nvSpPr>
          <p:cNvPr id="31" name="文本框 9"/>
          <p:cNvSpPr txBox="1"/>
          <p:nvPr/>
        </p:nvSpPr>
        <p:spPr>
          <a:xfrm>
            <a:off x="4937082" y="3832059"/>
            <a:ext cx="3589444" cy="461665"/>
          </a:xfrm>
          <a:prstGeom prst="rect">
            <a:avLst/>
          </a:prstGeom>
          <a:noFill/>
          <a:ln>
            <a:noFill/>
          </a:ln>
        </p:spPr>
        <p:txBody>
          <a:bodyPr wrap="none" rtlCol="0" anchor="t">
            <a:spAutoFit/>
          </a:bodyPr>
          <a:lstStyle/>
          <a:p>
            <a:r>
              <a:rPr lang="en-US" altLang="zh-CN" sz="2400" b="1" dirty="0">
                <a:solidFill>
                  <a:srgbClr val="002060"/>
                </a:solidFill>
                <a:latin typeface="宋体" pitchFamily="2" charset="-122"/>
                <a:ea typeface="宋体" pitchFamily="2" charset="-122"/>
                <a:sym typeface="+mn-ea"/>
              </a:rPr>
              <a:t>5</a:t>
            </a:r>
            <a:r>
              <a:rPr lang="zh-CN" altLang="en-US" sz="2400" b="1" dirty="0">
                <a:solidFill>
                  <a:srgbClr val="002060"/>
                </a:solidFill>
                <a:uFillTx/>
                <a:latin typeface="宋体" pitchFamily="2" charset="-122"/>
                <a:ea typeface="宋体" pitchFamily="2" charset="-122"/>
                <a:sym typeface="+mn-ea"/>
              </a:rPr>
              <a:t>、明清时期的赋役制度</a:t>
            </a:r>
            <a:r>
              <a:rPr lang="en-US" altLang="zh-CN" sz="2400" b="1" dirty="0">
                <a:solidFill>
                  <a:srgbClr val="002060"/>
                </a:solidFill>
                <a:uFillTx/>
                <a:latin typeface="宋体" pitchFamily="2" charset="-122"/>
                <a:ea typeface="宋体" pitchFamily="2" charset="-122"/>
                <a:sym typeface="+mn-ea"/>
              </a:rPr>
              <a:t> </a:t>
            </a:r>
          </a:p>
        </p:txBody>
      </p:sp>
      <p:sp>
        <p:nvSpPr>
          <p:cNvPr id="32" name="TextBox 31"/>
          <p:cNvSpPr txBox="1"/>
          <p:nvPr/>
        </p:nvSpPr>
        <p:spPr>
          <a:xfrm>
            <a:off x="5554191" y="4517836"/>
            <a:ext cx="4280133" cy="461665"/>
          </a:xfrm>
          <a:prstGeom prst="rect">
            <a:avLst/>
          </a:prstGeom>
          <a:noFill/>
        </p:spPr>
        <p:txBody>
          <a:bodyPr wrap="square" rtlCol="0">
            <a:spAutoFit/>
          </a:bodyPr>
          <a:lstStyle/>
          <a:p>
            <a:r>
              <a:rPr lang="zh-CN" altLang="en-US" sz="2400" b="1" dirty="0">
                <a:solidFill>
                  <a:srgbClr val="002060"/>
                </a:solidFill>
                <a:latin typeface="宋体" pitchFamily="2" charset="-122"/>
                <a:ea typeface="宋体" pitchFamily="2" charset="-122"/>
              </a:rPr>
              <a:t>（一）中国的关税制度</a:t>
            </a:r>
          </a:p>
        </p:txBody>
      </p:sp>
      <p:sp>
        <p:nvSpPr>
          <p:cNvPr id="33" name="TextBox 32"/>
          <p:cNvSpPr txBox="1"/>
          <p:nvPr/>
        </p:nvSpPr>
        <p:spPr>
          <a:xfrm>
            <a:off x="5554191" y="5872053"/>
            <a:ext cx="5812718" cy="461665"/>
          </a:xfrm>
          <a:prstGeom prst="rect">
            <a:avLst/>
          </a:prstGeom>
          <a:noFill/>
        </p:spPr>
        <p:txBody>
          <a:bodyPr wrap="square" rtlCol="0">
            <a:spAutoFit/>
          </a:bodyPr>
          <a:lstStyle/>
          <a:p>
            <a:r>
              <a:rPr lang="zh-CN" altLang="en-US" sz="2400" b="1" dirty="0">
                <a:solidFill>
                  <a:srgbClr val="002060"/>
                </a:solidFill>
                <a:latin typeface="宋体" pitchFamily="2" charset="-122"/>
                <a:ea typeface="宋体" pitchFamily="2" charset="-122"/>
              </a:rPr>
              <a:t>（二）个人所得税的起源与演变</a:t>
            </a:r>
          </a:p>
        </p:txBody>
      </p:sp>
    </p:spTree>
    <p:custDataLst>
      <p:tags r:id="rId1"/>
    </p:custDataLst>
    <p:extLst>
      <p:ext uri="{BB962C8B-B14F-4D97-AF65-F5344CB8AC3E}">
        <p14:creationId xmlns:p14="http://schemas.microsoft.com/office/powerpoint/2010/main" val="568575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p:cNvSpPr txBox="1"/>
          <p:nvPr/>
        </p:nvSpPr>
        <p:spPr>
          <a:xfrm>
            <a:off x="2041555" y="2145510"/>
            <a:ext cx="9375309" cy="2221742"/>
          </a:xfrm>
          <a:prstGeom prst="rect">
            <a:avLst/>
          </a:prstGeom>
          <a:noFill/>
        </p:spPr>
        <p:txBody>
          <a:bodyPr wrap="square" lIns="91421" tIns="45710" rIns="91421" bIns="45710" rtlCol="0">
            <a:spAutoFit/>
          </a:bodyPr>
          <a:lstStyle/>
          <a:p>
            <a:pPr>
              <a:lnSpc>
                <a:spcPct val="150000"/>
              </a:lnSpc>
            </a:pPr>
            <a:r>
              <a:rPr lang="zh-CN" altLang="en-US" sz="2400" b="1" dirty="0">
                <a:solidFill>
                  <a:srgbClr val="FF0000"/>
                </a:solidFill>
                <a:latin typeface="宋体" pitchFamily="2" charset="-122"/>
                <a:ea typeface="宋体" pitchFamily="2" charset="-122"/>
              </a:rPr>
              <a:t>户税：</a:t>
            </a:r>
            <a:r>
              <a:rPr lang="zh-CN" altLang="en-US" sz="2400" b="1" dirty="0">
                <a:solidFill>
                  <a:srgbClr val="002060"/>
                </a:solidFill>
                <a:latin typeface="宋体" pitchFamily="2" charset="-122"/>
                <a:ea typeface="宋体" pitchFamily="2" charset="-122"/>
              </a:rPr>
              <a:t>以户为依据的财产税；</a:t>
            </a:r>
            <a:endParaRPr lang="en-US" altLang="zh-CN" sz="2400" b="1" dirty="0">
              <a:solidFill>
                <a:srgbClr val="002060"/>
              </a:solidFill>
              <a:latin typeface="宋体" pitchFamily="2" charset="-122"/>
              <a:ea typeface="宋体" pitchFamily="2" charset="-122"/>
            </a:endParaRPr>
          </a:p>
          <a:p>
            <a:pPr>
              <a:lnSpc>
                <a:spcPct val="150000"/>
              </a:lnSpc>
            </a:pPr>
            <a:r>
              <a:rPr lang="zh-CN" altLang="en-US" sz="2400" b="1" dirty="0">
                <a:solidFill>
                  <a:srgbClr val="FF0000"/>
                </a:solidFill>
                <a:latin typeface="宋体" pitchFamily="2" charset="-122"/>
                <a:ea typeface="宋体" pitchFamily="2" charset="-122"/>
              </a:rPr>
              <a:t>田赋：</a:t>
            </a:r>
            <a:r>
              <a:rPr lang="zh-CN" altLang="en-US" sz="2400" b="1" dirty="0">
                <a:solidFill>
                  <a:srgbClr val="002060"/>
                </a:solidFill>
                <a:latin typeface="宋体" pitchFamily="2" charset="-122"/>
                <a:ea typeface="宋体" pitchFamily="2" charset="-122"/>
              </a:rPr>
              <a:t>也叫田租，历代封建政府以田亩为征收依据的土地税；</a:t>
            </a:r>
          </a:p>
          <a:p>
            <a:pPr>
              <a:lnSpc>
                <a:spcPct val="150000"/>
              </a:lnSpc>
            </a:pPr>
            <a:r>
              <a:rPr lang="zh-CN" altLang="en-US" sz="2400" b="1" dirty="0">
                <a:solidFill>
                  <a:srgbClr val="FF0000"/>
                </a:solidFill>
                <a:latin typeface="宋体" pitchFamily="2" charset="-122"/>
                <a:ea typeface="宋体" pitchFamily="2" charset="-122"/>
              </a:rPr>
              <a:t>丁税：</a:t>
            </a:r>
            <a:r>
              <a:rPr lang="zh-CN" altLang="en-US" sz="2400" b="1" dirty="0">
                <a:solidFill>
                  <a:srgbClr val="002060"/>
                </a:solidFill>
                <a:latin typeface="宋体" pitchFamily="2" charset="-122"/>
                <a:ea typeface="宋体" pitchFamily="2" charset="-122"/>
              </a:rPr>
              <a:t>也叫人头税，历代封建政府征收的以人丁为依据的人头税。</a:t>
            </a:r>
            <a:endParaRPr lang="en-US" altLang="zh-CN" sz="2400" b="1" dirty="0">
              <a:solidFill>
                <a:srgbClr val="002060"/>
              </a:solidFill>
              <a:latin typeface="宋体" pitchFamily="2" charset="-122"/>
              <a:ea typeface="宋体" pitchFamily="2" charset="-122"/>
            </a:endParaRPr>
          </a:p>
          <a:p>
            <a:pPr>
              <a:lnSpc>
                <a:spcPct val="150000"/>
              </a:lnSpc>
            </a:pPr>
            <a:r>
              <a:rPr lang="zh-CN" altLang="en-US" sz="2400" b="1" dirty="0">
                <a:solidFill>
                  <a:srgbClr val="FF0000"/>
                </a:solidFill>
                <a:latin typeface="宋体" pitchFamily="2" charset="-122"/>
                <a:ea typeface="宋体" pitchFamily="2" charset="-122"/>
              </a:rPr>
              <a:t>杂税：</a:t>
            </a:r>
            <a:endParaRPr lang="en-US" altLang="zh-CN" sz="2400" b="1" dirty="0">
              <a:solidFill>
                <a:srgbClr val="FF0000"/>
              </a:solidFill>
              <a:latin typeface="宋体" pitchFamily="2" charset="-122"/>
              <a:ea typeface="宋体" pitchFamily="2" charset="-122"/>
            </a:endParaRPr>
          </a:p>
        </p:txBody>
      </p:sp>
      <p:sp>
        <p:nvSpPr>
          <p:cNvPr id="12" name="等腰三角形 2"/>
          <p:cNvSpPr/>
          <p:nvPr/>
        </p:nvSpPr>
        <p:spPr bwMode="auto">
          <a:xfrm rot="2747878">
            <a:off x="595033" y="2030097"/>
            <a:ext cx="1323089" cy="1530330"/>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2">
              <a:lumMod val="20000"/>
              <a:lumOff val="80000"/>
            </a:schemeClr>
          </a:solidFill>
          <a:ln>
            <a:noFill/>
          </a:ln>
        </p:spPr>
        <p:txBody>
          <a:bodyPr wrap="none" lIns="91421" tIns="45710" rIns="91421" bIns="45710" anchor="ctr"/>
          <a:lstStyle/>
          <a:p>
            <a:pPr algn="ctr"/>
            <a:endParaRPr lang="zh-CN" altLang="en-US" sz="1500" kern="0">
              <a:solidFill>
                <a:srgbClr val="FFFFFF"/>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763097" y="2571959"/>
            <a:ext cx="858176" cy="492367"/>
          </a:xfrm>
          <a:prstGeom prst="rect">
            <a:avLst/>
          </a:prstGeom>
          <a:noFill/>
          <a:ln>
            <a:noFill/>
          </a:ln>
        </p:spPr>
        <p:txBody>
          <a:bodyPr wrap="none" lIns="91421" tIns="45710" rIns="91421" bIns="45710"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zh-CN" altLang="en-US" sz="3200" b="1" dirty="0">
                <a:solidFill>
                  <a:srgbClr val="002060"/>
                </a:solidFill>
              </a:rPr>
              <a:t>税</a:t>
            </a:r>
          </a:p>
        </p:txBody>
      </p:sp>
      <p:sp>
        <p:nvSpPr>
          <p:cNvPr id="14" name="等腰三角形 2"/>
          <p:cNvSpPr/>
          <p:nvPr/>
        </p:nvSpPr>
        <p:spPr bwMode="auto">
          <a:xfrm rot="3036074">
            <a:off x="754786" y="4316185"/>
            <a:ext cx="1323092" cy="1530334"/>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6">
              <a:lumMod val="20000"/>
              <a:lumOff val="80000"/>
            </a:schemeClr>
          </a:solidFill>
          <a:ln>
            <a:noFill/>
          </a:ln>
        </p:spPr>
        <p:txBody>
          <a:bodyPr wrap="none" lIns="91421" tIns="45710" rIns="91421" bIns="45710" anchor="ctr"/>
          <a:lstStyle/>
          <a:p>
            <a:pPr algn="ctr"/>
            <a:endParaRPr lang="zh-CN" altLang="en-US" sz="1500" kern="0">
              <a:solidFill>
                <a:srgbClr val="FFFFFF"/>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936222" y="4835168"/>
            <a:ext cx="858176" cy="492367"/>
          </a:xfrm>
          <a:prstGeom prst="rect">
            <a:avLst/>
          </a:prstGeom>
          <a:noFill/>
          <a:ln>
            <a:noFill/>
          </a:ln>
        </p:spPr>
        <p:txBody>
          <a:bodyPr wrap="none" lIns="91421" tIns="45710" rIns="91421" bIns="45710"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zh-CN" altLang="en-US" sz="3200" b="1" dirty="0">
                <a:solidFill>
                  <a:srgbClr val="002060"/>
                </a:solidFill>
              </a:rPr>
              <a:t>役</a:t>
            </a:r>
          </a:p>
        </p:txBody>
      </p:sp>
      <p:sp>
        <p:nvSpPr>
          <p:cNvPr id="31" name="标题1"/>
          <p:cNvSpPr>
            <a:spLocks noChangeArrowheads="1"/>
          </p:cNvSpPr>
          <p:nvPr/>
        </p:nvSpPr>
        <p:spPr bwMode="gray">
          <a:xfrm>
            <a:off x="222069" y="1007461"/>
            <a:ext cx="11785323" cy="1310736"/>
          </a:xfrm>
          <a:prstGeom prst="roundRect">
            <a:avLst>
              <a:gd name="adj" fmla="val 11921"/>
            </a:avLst>
          </a:prstGeom>
          <a:noFill/>
          <a:ln w="25400" cap="flat" cmpd="sng" algn="ctr">
            <a:noFill/>
            <a:prstDash val="solid"/>
          </a:ln>
          <a:effectLst/>
        </p:spPr>
        <p:txBody>
          <a:bodyPr lIns="82806" tIns="41402" rIns="82806" bIns="41402"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lnSpc>
                <a:spcPct val="150000"/>
              </a:lnSpc>
              <a:spcBef>
                <a:spcPct val="0"/>
              </a:spcBef>
              <a:spcAft>
                <a:spcPct val="0"/>
              </a:spcAft>
              <a:defRPr/>
            </a:pPr>
            <a:endParaRPr lang="zh-CN" altLang="en-US" sz="2400" b="1" dirty="0">
              <a:solidFill>
                <a:srgbClr val="002060"/>
              </a:solidFill>
              <a:latin typeface="宋体" pitchFamily="2" charset="-122"/>
              <a:ea typeface="宋体" pitchFamily="2" charset="-122"/>
            </a:endParaRPr>
          </a:p>
        </p:txBody>
      </p:sp>
      <p:cxnSp>
        <p:nvCxnSpPr>
          <p:cNvPr id="19" name="直接连接符 18"/>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2" name="矩形 1"/>
          <p:cNvSpPr/>
          <p:nvPr/>
        </p:nvSpPr>
        <p:spPr>
          <a:xfrm>
            <a:off x="1192185" y="1162605"/>
            <a:ext cx="5169979" cy="646331"/>
          </a:xfrm>
          <a:prstGeom prst="rect">
            <a:avLst/>
          </a:prstGeom>
        </p:spPr>
        <p:txBody>
          <a:bodyPr wrap="square">
            <a:spAutoFit/>
          </a:bodyPr>
          <a:lstStyle/>
          <a:p>
            <a:pPr fontAlgn="base">
              <a:lnSpc>
                <a:spcPct val="150000"/>
              </a:lnSpc>
              <a:spcBef>
                <a:spcPct val="0"/>
              </a:spcBef>
              <a:spcAft>
                <a:spcPct val="0"/>
              </a:spcAft>
              <a:defRPr/>
            </a:pPr>
            <a:r>
              <a:rPr lang="zh-CN" altLang="en-US" sz="2800" b="1" dirty="0">
                <a:solidFill>
                  <a:srgbClr val="FF0000"/>
                </a:solidFill>
                <a:latin typeface="宋体" pitchFamily="2" charset="-122"/>
                <a:ea typeface="宋体" pitchFamily="2" charset="-122"/>
              </a:rPr>
              <a:t>赋税制度：</a:t>
            </a:r>
            <a:r>
              <a:rPr lang="zh-CN" altLang="en-US" sz="2800" b="1" dirty="0">
                <a:solidFill>
                  <a:srgbClr val="002060"/>
                </a:solidFill>
                <a:latin typeface="宋体" pitchFamily="2" charset="-122"/>
                <a:ea typeface="宋体" pitchFamily="2" charset="-122"/>
              </a:rPr>
              <a:t>主要包括税和役。</a:t>
            </a:r>
          </a:p>
        </p:txBody>
      </p:sp>
      <p:sp>
        <p:nvSpPr>
          <p:cNvPr id="8" name="矩形 7"/>
          <p:cNvSpPr/>
          <p:nvPr/>
        </p:nvSpPr>
        <p:spPr>
          <a:xfrm>
            <a:off x="2041554" y="4573520"/>
            <a:ext cx="9845646" cy="1200329"/>
          </a:xfrm>
          <a:prstGeom prst="rect">
            <a:avLst/>
          </a:prstGeom>
        </p:spPr>
        <p:txBody>
          <a:bodyPr wrap="square">
            <a:spAutoFit/>
          </a:bodyPr>
          <a:lstStyle/>
          <a:p>
            <a:pPr lvl="0">
              <a:lnSpc>
                <a:spcPct val="150000"/>
              </a:lnSpc>
            </a:pPr>
            <a:r>
              <a:rPr lang="zh-CN" altLang="en-US" sz="2400" b="1" dirty="0">
                <a:solidFill>
                  <a:srgbClr val="FF0000"/>
                </a:solidFill>
                <a:latin typeface="宋体" pitchFamily="2" charset="-122"/>
                <a:ea typeface="宋体" pitchFamily="2" charset="-122"/>
              </a:rPr>
              <a:t>徭役：</a:t>
            </a:r>
            <a:r>
              <a:rPr lang="zh-CN" altLang="en-US" sz="2400" b="1" dirty="0">
                <a:solidFill>
                  <a:srgbClr val="002060"/>
                </a:solidFill>
                <a:latin typeface="宋体" pitchFamily="2" charset="-122"/>
                <a:ea typeface="宋体" pitchFamily="2" charset="-122"/>
              </a:rPr>
              <a:t>以成年男子为依据，为封建国家无偿从事劳动的劳役。包括力役、兵役、和杂役；</a:t>
            </a:r>
            <a:endParaRPr lang="en-US" altLang="zh-CN" sz="2400" b="1" dirty="0">
              <a:solidFill>
                <a:srgbClr val="002060"/>
              </a:solidFill>
              <a:latin typeface="宋体" pitchFamily="2" charset="-122"/>
              <a:ea typeface="宋体" pitchFamily="2" charset="-122"/>
            </a:endParaRPr>
          </a:p>
        </p:txBody>
      </p:sp>
      <p:sp>
        <p:nvSpPr>
          <p:cNvPr id="11" name="矩形 10"/>
          <p:cNvSpPr/>
          <p:nvPr/>
        </p:nvSpPr>
        <p:spPr>
          <a:xfrm>
            <a:off x="34290" y="204920"/>
            <a:ext cx="1832553" cy="584775"/>
          </a:xfrm>
          <a:prstGeom prst="rect">
            <a:avLst/>
          </a:prstGeom>
        </p:spPr>
        <p:txBody>
          <a:bodyPr wrap="none">
            <a:spAutoFit/>
          </a:bodyPr>
          <a:lstStyle/>
          <a:p>
            <a:r>
              <a:rPr lang="zh-CN" altLang="en-US" sz="3200" b="1" dirty="0">
                <a:solidFill>
                  <a:srgbClr val="FF0000"/>
                </a:solidFill>
                <a:latin typeface="方正姚体" pitchFamily="2" charset="-122"/>
                <a:ea typeface="方正姚体" pitchFamily="2" charset="-122"/>
              </a:rPr>
              <a:t>概念解读</a:t>
            </a:r>
          </a:p>
        </p:txBody>
      </p:sp>
    </p:spTree>
    <p:extLst>
      <p:ext uri="{BB962C8B-B14F-4D97-AF65-F5344CB8AC3E}">
        <p14:creationId xmlns:p14="http://schemas.microsoft.com/office/powerpoint/2010/main" val="293692234"/>
      </p:ext>
    </p:extLst>
  </p:cSld>
  <p:clrMapOvr>
    <a:masterClrMapping/>
  </p:clrMapOvr>
  <mc:AlternateContent xmlns:mc="http://schemas.openxmlformats.org/markup-compatibility/2006" xmlns:p14="http://schemas.microsoft.com/office/powerpoint/2010/main">
    <mc:Choice Requires="p14">
      <p:transition spd="med" p14:dur="700" advClick="0" advTm="5326">
        <p:fade/>
      </p:transition>
    </mc:Choice>
    <mc:Fallback xmlns="">
      <p:transition spd="med" advClick="0" advTm="532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80">
                                          <p:stCondLst>
                                            <p:cond delay="0"/>
                                          </p:stCondLst>
                                        </p:cTn>
                                        <p:tgtEl>
                                          <p:spTgt spid="13"/>
                                        </p:tgtEl>
                                      </p:cBhvr>
                                    </p:animEffect>
                                    <p:anim calcmode="lin" valueType="num">
                                      <p:cBhvr>
                                        <p:cTn id="2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0" dur="26">
                                          <p:stCondLst>
                                            <p:cond delay="650"/>
                                          </p:stCondLst>
                                        </p:cTn>
                                        <p:tgtEl>
                                          <p:spTgt spid="13"/>
                                        </p:tgtEl>
                                      </p:cBhvr>
                                      <p:to x="100000" y="60000"/>
                                    </p:animScale>
                                    <p:animScale>
                                      <p:cBhvr>
                                        <p:cTn id="31" dur="166" decel="50000">
                                          <p:stCondLst>
                                            <p:cond delay="676"/>
                                          </p:stCondLst>
                                        </p:cTn>
                                        <p:tgtEl>
                                          <p:spTgt spid="13"/>
                                        </p:tgtEl>
                                      </p:cBhvr>
                                      <p:to x="100000" y="100000"/>
                                    </p:animScale>
                                    <p:animScale>
                                      <p:cBhvr>
                                        <p:cTn id="32" dur="26">
                                          <p:stCondLst>
                                            <p:cond delay="1312"/>
                                          </p:stCondLst>
                                        </p:cTn>
                                        <p:tgtEl>
                                          <p:spTgt spid="13"/>
                                        </p:tgtEl>
                                      </p:cBhvr>
                                      <p:to x="100000" y="80000"/>
                                    </p:animScale>
                                    <p:animScale>
                                      <p:cBhvr>
                                        <p:cTn id="33" dur="166" decel="50000">
                                          <p:stCondLst>
                                            <p:cond delay="1338"/>
                                          </p:stCondLst>
                                        </p:cTn>
                                        <p:tgtEl>
                                          <p:spTgt spid="13"/>
                                        </p:tgtEl>
                                      </p:cBhvr>
                                      <p:to x="100000" y="100000"/>
                                    </p:animScale>
                                    <p:animScale>
                                      <p:cBhvr>
                                        <p:cTn id="34" dur="26">
                                          <p:stCondLst>
                                            <p:cond delay="1642"/>
                                          </p:stCondLst>
                                        </p:cTn>
                                        <p:tgtEl>
                                          <p:spTgt spid="13"/>
                                        </p:tgtEl>
                                      </p:cBhvr>
                                      <p:to x="100000" y="90000"/>
                                    </p:animScale>
                                    <p:animScale>
                                      <p:cBhvr>
                                        <p:cTn id="35" dur="166" decel="50000">
                                          <p:stCondLst>
                                            <p:cond delay="1668"/>
                                          </p:stCondLst>
                                        </p:cTn>
                                        <p:tgtEl>
                                          <p:spTgt spid="13"/>
                                        </p:tgtEl>
                                      </p:cBhvr>
                                      <p:to x="100000" y="100000"/>
                                    </p:animScale>
                                    <p:animScale>
                                      <p:cBhvr>
                                        <p:cTn id="36" dur="26">
                                          <p:stCondLst>
                                            <p:cond delay="1808"/>
                                          </p:stCondLst>
                                        </p:cTn>
                                        <p:tgtEl>
                                          <p:spTgt spid="13"/>
                                        </p:tgtEl>
                                      </p:cBhvr>
                                      <p:to x="100000" y="95000"/>
                                    </p:animScale>
                                    <p:animScale>
                                      <p:cBhvr>
                                        <p:cTn id="37" dur="166" decel="50000">
                                          <p:stCondLst>
                                            <p:cond delay="1834"/>
                                          </p:stCondLst>
                                        </p:cTn>
                                        <p:tgtEl>
                                          <p:spTgt spid="13"/>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80">
                                          <p:stCondLst>
                                            <p:cond delay="0"/>
                                          </p:stCondLst>
                                        </p:cTn>
                                        <p:tgtEl>
                                          <p:spTgt spid="10"/>
                                        </p:tgtEl>
                                      </p:cBhvr>
                                    </p:animEffect>
                                    <p:anim calcmode="lin" valueType="num">
                                      <p:cBhvr>
                                        <p:cTn id="4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7" dur="26">
                                          <p:stCondLst>
                                            <p:cond delay="650"/>
                                          </p:stCondLst>
                                        </p:cTn>
                                        <p:tgtEl>
                                          <p:spTgt spid="10"/>
                                        </p:tgtEl>
                                      </p:cBhvr>
                                      <p:to x="100000" y="60000"/>
                                    </p:animScale>
                                    <p:animScale>
                                      <p:cBhvr>
                                        <p:cTn id="48" dur="166" decel="50000">
                                          <p:stCondLst>
                                            <p:cond delay="676"/>
                                          </p:stCondLst>
                                        </p:cTn>
                                        <p:tgtEl>
                                          <p:spTgt spid="10"/>
                                        </p:tgtEl>
                                      </p:cBhvr>
                                      <p:to x="100000" y="100000"/>
                                    </p:animScale>
                                    <p:animScale>
                                      <p:cBhvr>
                                        <p:cTn id="49" dur="26">
                                          <p:stCondLst>
                                            <p:cond delay="1312"/>
                                          </p:stCondLst>
                                        </p:cTn>
                                        <p:tgtEl>
                                          <p:spTgt spid="10"/>
                                        </p:tgtEl>
                                      </p:cBhvr>
                                      <p:to x="100000" y="80000"/>
                                    </p:animScale>
                                    <p:animScale>
                                      <p:cBhvr>
                                        <p:cTn id="50" dur="166" decel="50000">
                                          <p:stCondLst>
                                            <p:cond delay="1338"/>
                                          </p:stCondLst>
                                        </p:cTn>
                                        <p:tgtEl>
                                          <p:spTgt spid="10"/>
                                        </p:tgtEl>
                                      </p:cBhvr>
                                      <p:to x="100000" y="100000"/>
                                    </p:animScale>
                                    <p:animScale>
                                      <p:cBhvr>
                                        <p:cTn id="51" dur="26">
                                          <p:stCondLst>
                                            <p:cond delay="1642"/>
                                          </p:stCondLst>
                                        </p:cTn>
                                        <p:tgtEl>
                                          <p:spTgt spid="10"/>
                                        </p:tgtEl>
                                      </p:cBhvr>
                                      <p:to x="100000" y="90000"/>
                                    </p:animScale>
                                    <p:animScale>
                                      <p:cBhvr>
                                        <p:cTn id="52" dur="166" decel="50000">
                                          <p:stCondLst>
                                            <p:cond delay="1668"/>
                                          </p:stCondLst>
                                        </p:cTn>
                                        <p:tgtEl>
                                          <p:spTgt spid="10"/>
                                        </p:tgtEl>
                                      </p:cBhvr>
                                      <p:to x="100000" y="100000"/>
                                    </p:animScale>
                                    <p:animScale>
                                      <p:cBhvr>
                                        <p:cTn id="53" dur="26">
                                          <p:stCondLst>
                                            <p:cond delay="1808"/>
                                          </p:stCondLst>
                                        </p:cTn>
                                        <p:tgtEl>
                                          <p:spTgt spid="10"/>
                                        </p:tgtEl>
                                      </p:cBhvr>
                                      <p:to x="100000" y="95000"/>
                                    </p:animScale>
                                    <p:animScale>
                                      <p:cBhvr>
                                        <p:cTn id="54" dur="166" decel="50000">
                                          <p:stCondLst>
                                            <p:cond delay="1834"/>
                                          </p:stCondLst>
                                        </p:cTn>
                                        <p:tgtEl>
                                          <p:spTgt spid="10"/>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down)">
                                      <p:cBhvr>
                                        <p:cTn id="59" dur="580">
                                          <p:stCondLst>
                                            <p:cond delay="0"/>
                                          </p:stCondLst>
                                        </p:cTn>
                                        <p:tgtEl>
                                          <p:spTgt spid="14"/>
                                        </p:tgtEl>
                                      </p:cBhvr>
                                    </p:animEffect>
                                    <p:anim calcmode="lin" valueType="num">
                                      <p:cBhvr>
                                        <p:cTn id="6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5" dur="26">
                                          <p:stCondLst>
                                            <p:cond delay="650"/>
                                          </p:stCondLst>
                                        </p:cTn>
                                        <p:tgtEl>
                                          <p:spTgt spid="14"/>
                                        </p:tgtEl>
                                      </p:cBhvr>
                                      <p:to x="100000" y="60000"/>
                                    </p:animScale>
                                    <p:animScale>
                                      <p:cBhvr>
                                        <p:cTn id="66" dur="166" decel="50000">
                                          <p:stCondLst>
                                            <p:cond delay="676"/>
                                          </p:stCondLst>
                                        </p:cTn>
                                        <p:tgtEl>
                                          <p:spTgt spid="14"/>
                                        </p:tgtEl>
                                      </p:cBhvr>
                                      <p:to x="100000" y="100000"/>
                                    </p:animScale>
                                    <p:animScale>
                                      <p:cBhvr>
                                        <p:cTn id="67" dur="26">
                                          <p:stCondLst>
                                            <p:cond delay="1312"/>
                                          </p:stCondLst>
                                        </p:cTn>
                                        <p:tgtEl>
                                          <p:spTgt spid="14"/>
                                        </p:tgtEl>
                                      </p:cBhvr>
                                      <p:to x="100000" y="80000"/>
                                    </p:animScale>
                                    <p:animScale>
                                      <p:cBhvr>
                                        <p:cTn id="68" dur="166" decel="50000">
                                          <p:stCondLst>
                                            <p:cond delay="1338"/>
                                          </p:stCondLst>
                                        </p:cTn>
                                        <p:tgtEl>
                                          <p:spTgt spid="14"/>
                                        </p:tgtEl>
                                      </p:cBhvr>
                                      <p:to x="100000" y="100000"/>
                                    </p:animScale>
                                    <p:animScale>
                                      <p:cBhvr>
                                        <p:cTn id="69" dur="26">
                                          <p:stCondLst>
                                            <p:cond delay="1642"/>
                                          </p:stCondLst>
                                        </p:cTn>
                                        <p:tgtEl>
                                          <p:spTgt spid="14"/>
                                        </p:tgtEl>
                                      </p:cBhvr>
                                      <p:to x="100000" y="90000"/>
                                    </p:animScale>
                                    <p:animScale>
                                      <p:cBhvr>
                                        <p:cTn id="70" dur="166" decel="50000">
                                          <p:stCondLst>
                                            <p:cond delay="1668"/>
                                          </p:stCondLst>
                                        </p:cTn>
                                        <p:tgtEl>
                                          <p:spTgt spid="14"/>
                                        </p:tgtEl>
                                      </p:cBhvr>
                                      <p:to x="100000" y="100000"/>
                                    </p:animScale>
                                    <p:animScale>
                                      <p:cBhvr>
                                        <p:cTn id="71" dur="26">
                                          <p:stCondLst>
                                            <p:cond delay="1808"/>
                                          </p:stCondLst>
                                        </p:cTn>
                                        <p:tgtEl>
                                          <p:spTgt spid="14"/>
                                        </p:tgtEl>
                                      </p:cBhvr>
                                      <p:to x="100000" y="95000"/>
                                    </p:animScale>
                                    <p:animScale>
                                      <p:cBhvr>
                                        <p:cTn id="72" dur="166" decel="50000">
                                          <p:stCondLst>
                                            <p:cond delay="1834"/>
                                          </p:stCondLst>
                                        </p:cTn>
                                        <p:tgtEl>
                                          <p:spTgt spid="14"/>
                                        </p:tgtEl>
                                      </p:cBhvr>
                                      <p:to x="100000" y="100000"/>
                                    </p:animScale>
                                  </p:childTnLst>
                                </p:cTn>
                              </p:par>
                            </p:childTnLst>
                          </p:cTn>
                        </p:par>
                        <p:par>
                          <p:cTn id="73" fill="hold">
                            <p:stCondLst>
                              <p:cond delay="2000"/>
                            </p:stCondLst>
                            <p:childTnLst>
                              <p:par>
                                <p:cTn id="74" presetID="26" presetClass="entr" presetSubtype="0"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wipe(down)">
                                      <p:cBhvr>
                                        <p:cTn id="76" dur="580">
                                          <p:stCondLst>
                                            <p:cond delay="0"/>
                                          </p:stCondLst>
                                        </p:cTn>
                                        <p:tgtEl>
                                          <p:spTgt spid="15"/>
                                        </p:tgtEl>
                                      </p:cBhvr>
                                    </p:animEffect>
                                    <p:anim calcmode="lin" valueType="num">
                                      <p:cBhvr>
                                        <p:cTn id="77"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82" dur="26">
                                          <p:stCondLst>
                                            <p:cond delay="650"/>
                                          </p:stCondLst>
                                        </p:cTn>
                                        <p:tgtEl>
                                          <p:spTgt spid="15"/>
                                        </p:tgtEl>
                                      </p:cBhvr>
                                      <p:to x="100000" y="60000"/>
                                    </p:animScale>
                                    <p:animScale>
                                      <p:cBhvr>
                                        <p:cTn id="83" dur="166" decel="50000">
                                          <p:stCondLst>
                                            <p:cond delay="676"/>
                                          </p:stCondLst>
                                        </p:cTn>
                                        <p:tgtEl>
                                          <p:spTgt spid="15"/>
                                        </p:tgtEl>
                                      </p:cBhvr>
                                      <p:to x="100000" y="100000"/>
                                    </p:animScale>
                                    <p:animScale>
                                      <p:cBhvr>
                                        <p:cTn id="84" dur="26">
                                          <p:stCondLst>
                                            <p:cond delay="1312"/>
                                          </p:stCondLst>
                                        </p:cTn>
                                        <p:tgtEl>
                                          <p:spTgt spid="15"/>
                                        </p:tgtEl>
                                      </p:cBhvr>
                                      <p:to x="100000" y="80000"/>
                                    </p:animScale>
                                    <p:animScale>
                                      <p:cBhvr>
                                        <p:cTn id="85" dur="166" decel="50000">
                                          <p:stCondLst>
                                            <p:cond delay="1338"/>
                                          </p:stCondLst>
                                        </p:cTn>
                                        <p:tgtEl>
                                          <p:spTgt spid="15"/>
                                        </p:tgtEl>
                                      </p:cBhvr>
                                      <p:to x="100000" y="100000"/>
                                    </p:animScale>
                                    <p:animScale>
                                      <p:cBhvr>
                                        <p:cTn id="86" dur="26">
                                          <p:stCondLst>
                                            <p:cond delay="1642"/>
                                          </p:stCondLst>
                                        </p:cTn>
                                        <p:tgtEl>
                                          <p:spTgt spid="15"/>
                                        </p:tgtEl>
                                      </p:cBhvr>
                                      <p:to x="100000" y="90000"/>
                                    </p:animScale>
                                    <p:animScale>
                                      <p:cBhvr>
                                        <p:cTn id="87" dur="166" decel="50000">
                                          <p:stCondLst>
                                            <p:cond delay="1668"/>
                                          </p:stCondLst>
                                        </p:cTn>
                                        <p:tgtEl>
                                          <p:spTgt spid="15"/>
                                        </p:tgtEl>
                                      </p:cBhvr>
                                      <p:to x="100000" y="100000"/>
                                    </p:animScale>
                                    <p:animScale>
                                      <p:cBhvr>
                                        <p:cTn id="88" dur="26">
                                          <p:stCondLst>
                                            <p:cond delay="1808"/>
                                          </p:stCondLst>
                                        </p:cTn>
                                        <p:tgtEl>
                                          <p:spTgt spid="15"/>
                                        </p:tgtEl>
                                      </p:cBhvr>
                                      <p:to x="100000" y="95000"/>
                                    </p:animScale>
                                    <p:animScale>
                                      <p:cBhvr>
                                        <p:cTn id="89" dur="166" decel="50000">
                                          <p:stCondLst>
                                            <p:cond delay="1834"/>
                                          </p:stCondLst>
                                        </p:cTn>
                                        <p:tgtEl>
                                          <p:spTgt spid="15"/>
                                        </p:tgtEl>
                                      </p:cBhvr>
                                      <p:to x="100000" y="100000"/>
                                    </p:animScale>
                                  </p:childTnLst>
                                </p:cTn>
                              </p:par>
                            </p:childTnLst>
                          </p:cTn>
                        </p:par>
                        <p:par>
                          <p:cTn id="90" fill="hold">
                            <p:stCondLst>
                              <p:cond delay="4000"/>
                            </p:stCondLst>
                            <p:childTnLst>
                              <p:par>
                                <p:cTn id="91" presetID="26" presetClass="entr" presetSubtype="0" fill="hold" grpId="0" nodeType="after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wipe(down)">
                                      <p:cBhvr>
                                        <p:cTn id="93" dur="580">
                                          <p:stCondLst>
                                            <p:cond delay="0"/>
                                          </p:stCondLst>
                                        </p:cTn>
                                        <p:tgtEl>
                                          <p:spTgt spid="8"/>
                                        </p:tgtEl>
                                      </p:cBhvr>
                                    </p:animEffect>
                                    <p:anim calcmode="lin" valueType="num">
                                      <p:cBhvr>
                                        <p:cTn id="9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99" dur="26">
                                          <p:stCondLst>
                                            <p:cond delay="650"/>
                                          </p:stCondLst>
                                        </p:cTn>
                                        <p:tgtEl>
                                          <p:spTgt spid="8"/>
                                        </p:tgtEl>
                                      </p:cBhvr>
                                      <p:to x="100000" y="60000"/>
                                    </p:animScale>
                                    <p:animScale>
                                      <p:cBhvr>
                                        <p:cTn id="100" dur="166" decel="50000">
                                          <p:stCondLst>
                                            <p:cond delay="676"/>
                                          </p:stCondLst>
                                        </p:cTn>
                                        <p:tgtEl>
                                          <p:spTgt spid="8"/>
                                        </p:tgtEl>
                                      </p:cBhvr>
                                      <p:to x="100000" y="100000"/>
                                    </p:animScale>
                                    <p:animScale>
                                      <p:cBhvr>
                                        <p:cTn id="101" dur="26">
                                          <p:stCondLst>
                                            <p:cond delay="1312"/>
                                          </p:stCondLst>
                                        </p:cTn>
                                        <p:tgtEl>
                                          <p:spTgt spid="8"/>
                                        </p:tgtEl>
                                      </p:cBhvr>
                                      <p:to x="100000" y="80000"/>
                                    </p:animScale>
                                    <p:animScale>
                                      <p:cBhvr>
                                        <p:cTn id="102" dur="166" decel="50000">
                                          <p:stCondLst>
                                            <p:cond delay="1338"/>
                                          </p:stCondLst>
                                        </p:cTn>
                                        <p:tgtEl>
                                          <p:spTgt spid="8"/>
                                        </p:tgtEl>
                                      </p:cBhvr>
                                      <p:to x="100000" y="100000"/>
                                    </p:animScale>
                                    <p:animScale>
                                      <p:cBhvr>
                                        <p:cTn id="103" dur="26">
                                          <p:stCondLst>
                                            <p:cond delay="1642"/>
                                          </p:stCondLst>
                                        </p:cTn>
                                        <p:tgtEl>
                                          <p:spTgt spid="8"/>
                                        </p:tgtEl>
                                      </p:cBhvr>
                                      <p:to x="100000" y="90000"/>
                                    </p:animScale>
                                    <p:animScale>
                                      <p:cBhvr>
                                        <p:cTn id="104" dur="166" decel="50000">
                                          <p:stCondLst>
                                            <p:cond delay="1668"/>
                                          </p:stCondLst>
                                        </p:cTn>
                                        <p:tgtEl>
                                          <p:spTgt spid="8"/>
                                        </p:tgtEl>
                                      </p:cBhvr>
                                      <p:to x="100000" y="100000"/>
                                    </p:animScale>
                                    <p:animScale>
                                      <p:cBhvr>
                                        <p:cTn id="105" dur="26">
                                          <p:stCondLst>
                                            <p:cond delay="1808"/>
                                          </p:stCondLst>
                                        </p:cTn>
                                        <p:tgtEl>
                                          <p:spTgt spid="8"/>
                                        </p:tgtEl>
                                      </p:cBhvr>
                                      <p:to x="100000" y="95000"/>
                                    </p:animScale>
                                    <p:animScale>
                                      <p:cBhvr>
                                        <p:cTn id="10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p:bldP spid="14" grpId="0" animBg="1"/>
      <p:bldP spid="1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347238" y="2360930"/>
            <a:ext cx="8806815" cy="460375"/>
          </a:xfrm>
          <a:prstGeom prst="rect">
            <a:avLst/>
          </a:prstGeom>
          <a:noFill/>
        </p:spPr>
        <p:txBody>
          <a:bodyPr wrap="square" rtlCol="0">
            <a:spAutoFit/>
          </a:bodyPr>
          <a:lstStyle/>
          <a:p>
            <a:r>
              <a:rPr lang="zh-CN" altLang="en-US" sz="2400" b="1" dirty="0">
                <a:solidFill>
                  <a:srgbClr val="002060"/>
                </a:solidFill>
                <a:latin typeface="宋体" pitchFamily="2" charset="-122"/>
                <a:ea typeface="宋体" pitchFamily="2" charset="-122"/>
              </a:rPr>
              <a:t>西周分封制下贡赋制度</a:t>
            </a:r>
            <a:r>
              <a:rPr lang="en-US" altLang="zh-CN" sz="2400" b="1" dirty="0">
                <a:solidFill>
                  <a:srgbClr val="002060"/>
                </a:solidFill>
                <a:latin typeface="宋体" pitchFamily="2" charset="-122"/>
                <a:ea typeface="宋体" pitchFamily="2" charset="-122"/>
              </a:rPr>
              <a:t>——</a:t>
            </a:r>
            <a:r>
              <a:rPr lang="zh-CN" altLang="en-US" sz="2400" b="1" dirty="0">
                <a:solidFill>
                  <a:srgbClr val="002060"/>
                </a:solidFill>
                <a:latin typeface="宋体" pitchFamily="2" charset="-122"/>
                <a:ea typeface="宋体" pitchFamily="2" charset="-122"/>
              </a:rPr>
              <a:t>诸侯的义务：缴纳贡赋；为王室服役</a:t>
            </a:r>
          </a:p>
        </p:txBody>
      </p:sp>
      <p:grpSp>
        <p:nvGrpSpPr>
          <p:cNvPr id="9" name="组合 8"/>
          <p:cNvGrpSpPr/>
          <p:nvPr/>
        </p:nvGrpSpPr>
        <p:grpSpPr>
          <a:xfrm>
            <a:off x="428985" y="3166474"/>
            <a:ext cx="9619615" cy="2700123"/>
            <a:chOff x="-1539" y="2263"/>
            <a:chExt cx="15149" cy="4540"/>
          </a:xfrm>
        </p:grpSpPr>
        <p:pic>
          <p:nvPicPr>
            <p:cNvPr id="7187" name="图片 -2147482622"/>
            <p:cNvPicPr>
              <a:picLocks noChangeAspect="1"/>
            </p:cNvPicPr>
            <p:nvPr/>
          </p:nvPicPr>
          <p:blipFill>
            <a:blip r:embed="rId2" cstate="print"/>
            <a:srcRect r="20239" b="12891"/>
            <a:stretch>
              <a:fillRect/>
            </a:stretch>
          </p:blipFill>
          <p:spPr>
            <a:xfrm>
              <a:off x="-1539" y="2263"/>
              <a:ext cx="4677" cy="4540"/>
            </a:xfrm>
            <a:prstGeom prst="rect">
              <a:avLst/>
            </a:prstGeom>
            <a:noFill/>
            <a:ln w="9525">
              <a:noFill/>
            </a:ln>
          </p:spPr>
        </p:pic>
        <p:sp>
          <p:nvSpPr>
            <p:cNvPr id="7190" name="文本框 6"/>
            <p:cNvSpPr txBox="1"/>
            <p:nvPr/>
          </p:nvSpPr>
          <p:spPr>
            <a:xfrm>
              <a:off x="3138" y="2458"/>
              <a:ext cx="10472" cy="2201"/>
            </a:xfrm>
            <a:prstGeom prst="rect">
              <a:avLst/>
            </a:prstGeom>
            <a:noFill/>
            <a:ln w="25400">
              <a:solidFill>
                <a:srgbClr val="00B050"/>
              </a:solidFill>
            </a:ln>
          </p:spPr>
          <p:txBody>
            <a:bodyPr anchor="t">
              <a:spAutoFit/>
            </a:bodyPr>
            <a:lstStyle/>
            <a:p>
              <a:pPr>
                <a:lnSpc>
                  <a:spcPct val="110000"/>
                </a:lnSpc>
              </a:pPr>
              <a:r>
                <a:rPr lang="zh-CN" altLang="zh-CN" sz="2400" b="1" dirty="0">
                  <a:solidFill>
                    <a:srgbClr val="002060"/>
                  </a:solidFill>
                  <a:latin typeface="仿宋" panose="02010609060101010101" pitchFamily="49" charset="-122"/>
                  <a:ea typeface="仿宋" panose="02010609060101010101" pitchFamily="49" charset="-122"/>
                </a:rPr>
                <a:t>方里而井</a:t>
              </a:r>
              <a:r>
                <a:rPr lang="zh-CN" altLang="en-US" sz="2400" b="1" dirty="0">
                  <a:solidFill>
                    <a:srgbClr val="002060"/>
                  </a:solidFill>
                  <a:latin typeface="仿宋" panose="02010609060101010101" pitchFamily="49" charset="-122"/>
                  <a:ea typeface="仿宋" panose="02010609060101010101" pitchFamily="49" charset="-122"/>
                </a:rPr>
                <a:t>，</a:t>
              </a:r>
              <a:r>
                <a:rPr lang="zh-CN" altLang="zh-CN" sz="2400" b="1" dirty="0">
                  <a:solidFill>
                    <a:srgbClr val="002060"/>
                  </a:solidFill>
                  <a:latin typeface="仿宋" panose="02010609060101010101" pitchFamily="49" charset="-122"/>
                  <a:ea typeface="仿宋" panose="02010609060101010101" pitchFamily="49" charset="-122"/>
                </a:rPr>
                <a:t>井九百亩</a:t>
              </a:r>
              <a:r>
                <a:rPr lang="zh-CN" altLang="en-US" sz="2400" b="1" dirty="0">
                  <a:solidFill>
                    <a:srgbClr val="002060"/>
                  </a:solidFill>
                  <a:latin typeface="仿宋" panose="02010609060101010101" pitchFamily="49" charset="-122"/>
                  <a:ea typeface="仿宋" panose="02010609060101010101" pitchFamily="49" charset="-122"/>
                </a:rPr>
                <a:t>，</a:t>
              </a:r>
              <a:r>
                <a:rPr lang="zh-CN" altLang="zh-CN" sz="2400" b="1" dirty="0">
                  <a:solidFill>
                    <a:srgbClr val="002060"/>
                  </a:solidFill>
                  <a:latin typeface="仿宋" panose="02010609060101010101" pitchFamily="49" charset="-122"/>
                  <a:ea typeface="仿宋" panose="02010609060101010101" pitchFamily="49" charset="-122"/>
                </a:rPr>
                <a:t>其中为公田</a:t>
              </a:r>
              <a:r>
                <a:rPr lang="zh-CN" altLang="en-US" sz="2400" b="1" dirty="0">
                  <a:solidFill>
                    <a:srgbClr val="002060"/>
                  </a:solidFill>
                  <a:latin typeface="仿宋" panose="02010609060101010101" pitchFamily="49" charset="-122"/>
                  <a:ea typeface="仿宋" panose="02010609060101010101" pitchFamily="49" charset="-122"/>
                </a:rPr>
                <a:t>，</a:t>
              </a:r>
              <a:r>
                <a:rPr lang="zh-CN" altLang="zh-CN" sz="2400" b="1" dirty="0">
                  <a:solidFill>
                    <a:srgbClr val="002060"/>
                  </a:solidFill>
                  <a:latin typeface="仿宋" panose="02010609060101010101" pitchFamily="49" charset="-122"/>
                  <a:ea typeface="仿宋" panose="02010609060101010101" pitchFamily="49" charset="-122"/>
                </a:rPr>
                <a:t>八家皆私百亩</a:t>
              </a:r>
              <a:r>
                <a:rPr lang="zh-CN" altLang="en-US" sz="2400" b="1" dirty="0">
                  <a:solidFill>
                    <a:srgbClr val="002060"/>
                  </a:solidFill>
                  <a:latin typeface="仿宋" panose="02010609060101010101" pitchFamily="49" charset="-122"/>
                  <a:ea typeface="仿宋" panose="02010609060101010101" pitchFamily="49" charset="-122"/>
                </a:rPr>
                <a:t>，</a:t>
              </a:r>
              <a:r>
                <a:rPr lang="zh-CN" altLang="zh-CN" sz="2400" b="1" dirty="0">
                  <a:solidFill>
                    <a:srgbClr val="FF0000"/>
                  </a:solidFill>
                  <a:latin typeface="仿宋" panose="02010609060101010101" pitchFamily="49" charset="-122"/>
                  <a:ea typeface="仿宋" panose="02010609060101010101" pitchFamily="49" charset="-122"/>
                </a:rPr>
                <a:t>同养公田</a:t>
              </a:r>
              <a:r>
                <a:rPr lang="zh-CN" altLang="en-US" sz="2400" b="1" dirty="0">
                  <a:latin typeface="仿宋" panose="02010609060101010101" pitchFamily="49" charset="-122"/>
                  <a:ea typeface="仿宋" panose="02010609060101010101" pitchFamily="49" charset="-122"/>
                </a:rPr>
                <a:t>，</a:t>
              </a:r>
              <a:r>
                <a:rPr lang="zh-CN" altLang="zh-CN" sz="2400" b="1" dirty="0">
                  <a:solidFill>
                    <a:srgbClr val="002060"/>
                  </a:solidFill>
                  <a:latin typeface="仿宋" panose="02010609060101010101" pitchFamily="49" charset="-122"/>
                  <a:ea typeface="仿宋" panose="02010609060101010101" pitchFamily="49" charset="-122"/>
                </a:rPr>
                <a:t>公事毕</a:t>
              </a:r>
              <a:r>
                <a:rPr lang="zh-CN" altLang="en-US" sz="2400" b="1" dirty="0">
                  <a:solidFill>
                    <a:srgbClr val="002060"/>
                  </a:solidFill>
                  <a:latin typeface="仿宋" panose="02010609060101010101" pitchFamily="49" charset="-122"/>
                  <a:ea typeface="仿宋" panose="02010609060101010101" pitchFamily="49" charset="-122"/>
                </a:rPr>
                <a:t>，</a:t>
              </a:r>
              <a:r>
                <a:rPr lang="zh-CN" altLang="zh-CN" sz="2400" b="1" dirty="0">
                  <a:solidFill>
                    <a:srgbClr val="002060"/>
                  </a:solidFill>
                  <a:latin typeface="仿宋" panose="02010609060101010101" pitchFamily="49" charset="-122"/>
                  <a:ea typeface="仿宋" panose="02010609060101010101" pitchFamily="49" charset="-122"/>
                </a:rPr>
                <a:t>然后敢治私事</a:t>
              </a:r>
              <a:r>
                <a:rPr lang="zh-CN" altLang="en-US" sz="2400" b="1" dirty="0">
                  <a:solidFill>
                    <a:srgbClr val="002060"/>
                  </a:solidFill>
                  <a:latin typeface="仿宋" panose="02010609060101010101" pitchFamily="49" charset="-122"/>
                  <a:ea typeface="仿宋" panose="02010609060101010101" pitchFamily="49" charset="-122"/>
                </a:rPr>
                <a:t>。</a:t>
              </a:r>
              <a:r>
                <a:rPr lang="zh-CN" altLang="zh-CN" sz="2400" b="1" dirty="0">
                  <a:solidFill>
                    <a:srgbClr val="002060"/>
                  </a:solidFill>
                  <a:latin typeface="仿宋" panose="02010609060101010101" pitchFamily="49" charset="-122"/>
                  <a:ea typeface="仿宋" panose="02010609060101010101" pitchFamily="49" charset="-122"/>
                </a:rPr>
                <a:t>                                              </a:t>
              </a:r>
            </a:p>
            <a:p>
              <a:pPr algn="r">
                <a:lnSpc>
                  <a:spcPct val="110000"/>
                </a:lnSpc>
              </a:pPr>
              <a:r>
                <a:rPr lang="zh-CN" altLang="zh-CN" sz="2400" b="1" dirty="0">
                  <a:solidFill>
                    <a:srgbClr val="002060"/>
                  </a:solidFill>
                  <a:latin typeface="仿宋" panose="02010609060101010101" pitchFamily="49" charset="-122"/>
                  <a:ea typeface="仿宋" panose="02010609060101010101" pitchFamily="49" charset="-122"/>
                </a:rPr>
                <a:t>——《孟子·滕文公上》</a:t>
              </a:r>
            </a:p>
          </p:txBody>
        </p:sp>
      </p:grpSp>
      <p:sp>
        <p:nvSpPr>
          <p:cNvPr id="4" name="文本框 3"/>
          <p:cNvSpPr txBox="1"/>
          <p:nvPr/>
        </p:nvSpPr>
        <p:spPr>
          <a:xfrm>
            <a:off x="4102028" y="4952877"/>
            <a:ext cx="1782445" cy="491490"/>
          </a:xfrm>
          <a:prstGeom prst="rect">
            <a:avLst/>
          </a:prstGeom>
          <a:solidFill>
            <a:srgbClr val="FFFF00"/>
          </a:solidFill>
          <a:ln w="15875">
            <a:solidFill>
              <a:srgbClr val="FF0000"/>
            </a:solidFill>
          </a:ln>
        </p:spPr>
        <p:txBody>
          <a:bodyPr wrap="square" rtlCol="0">
            <a:spAutoFit/>
          </a:bodyPr>
          <a:lstStyle/>
          <a:p>
            <a:r>
              <a:rPr lang="zh-CN" altLang="en-US" sz="2600" b="1" dirty="0">
                <a:solidFill>
                  <a:srgbClr val="002060"/>
                </a:solidFill>
                <a:uFillTx/>
                <a:latin typeface="宋体" pitchFamily="2" charset="-122"/>
                <a:ea typeface="宋体" pitchFamily="2" charset="-122"/>
              </a:rPr>
              <a:t>劳役地租</a:t>
            </a:r>
          </a:p>
        </p:txBody>
      </p:sp>
      <p:sp>
        <p:nvSpPr>
          <p:cNvPr id="5" name="左箭头 4"/>
          <p:cNvSpPr/>
          <p:nvPr/>
        </p:nvSpPr>
        <p:spPr>
          <a:xfrm rot="1260000">
            <a:off x="2090374" y="4726517"/>
            <a:ext cx="2036683" cy="23779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213792" y="4922397"/>
            <a:ext cx="1732915" cy="521970"/>
          </a:xfrm>
          <a:prstGeom prst="rect">
            <a:avLst/>
          </a:prstGeom>
          <a:solidFill>
            <a:schemeClr val="accent2">
              <a:lumMod val="20000"/>
              <a:lumOff val="80000"/>
            </a:schemeClr>
          </a:solidFill>
          <a:ln w="22225">
            <a:solidFill>
              <a:srgbClr val="FF0000"/>
            </a:solidFill>
          </a:ln>
        </p:spPr>
        <p:txBody>
          <a:bodyPr wrap="square" rtlCol="0" anchor="t">
            <a:spAutoFit/>
          </a:bodyPr>
          <a:lstStyle/>
          <a:p>
            <a:r>
              <a:rPr lang="zh-CN" altLang="en-US" sz="2800" b="1" dirty="0">
                <a:solidFill>
                  <a:srgbClr val="002060"/>
                </a:solidFill>
                <a:latin typeface="宋体" pitchFamily="2" charset="-122"/>
                <a:ea typeface="宋体" pitchFamily="2" charset="-122"/>
              </a:rPr>
              <a:t>役重于赋</a:t>
            </a:r>
          </a:p>
        </p:txBody>
      </p:sp>
      <p:sp>
        <p:nvSpPr>
          <p:cNvPr id="10" name="文本框 9"/>
          <p:cNvSpPr txBox="1"/>
          <p:nvPr/>
        </p:nvSpPr>
        <p:spPr>
          <a:xfrm>
            <a:off x="168953" y="948532"/>
            <a:ext cx="4153701" cy="523220"/>
          </a:xfrm>
          <a:prstGeom prst="rect">
            <a:avLst/>
          </a:prstGeom>
          <a:noFill/>
          <a:ln>
            <a:noFill/>
          </a:ln>
        </p:spPr>
        <p:txBody>
          <a:bodyPr wrap="none" rtlCol="0" anchor="t">
            <a:spAutoFit/>
          </a:bodyPr>
          <a:lstStyle/>
          <a:p>
            <a:r>
              <a:rPr lang="en-US" sz="2800" b="1" dirty="0">
                <a:solidFill>
                  <a:srgbClr val="FF0000"/>
                </a:solidFill>
                <a:uFillTx/>
                <a:latin typeface="方正姚体" pitchFamily="2" charset="-122"/>
                <a:ea typeface="方正姚体" pitchFamily="2" charset="-122"/>
                <a:sym typeface="+mn-ea"/>
              </a:rPr>
              <a:t>1</a:t>
            </a:r>
            <a:r>
              <a:rPr lang="zh-CN" altLang="en-US" sz="2800" b="1" dirty="0">
                <a:solidFill>
                  <a:srgbClr val="FF0000"/>
                </a:solidFill>
                <a:uFillTx/>
                <a:latin typeface="方正姚体" pitchFamily="2" charset="-122"/>
                <a:ea typeface="方正姚体" pitchFamily="2" charset="-122"/>
                <a:sym typeface="+mn-ea"/>
              </a:rPr>
              <a:t>、先秦时期的赋役制度</a:t>
            </a:r>
            <a:r>
              <a:rPr lang="en-US" altLang="zh-CN" sz="2800" b="1" dirty="0">
                <a:solidFill>
                  <a:srgbClr val="FF0000"/>
                </a:solidFill>
                <a:uFillTx/>
                <a:latin typeface="方正姚体" pitchFamily="2" charset="-122"/>
                <a:ea typeface="方正姚体" pitchFamily="2" charset="-122"/>
                <a:sym typeface="+mn-ea"/>
              </a:rPr>
              <a:t> </a:t>
            </a:r>
          </a:p>
        </p:txBody>
      </p:sp>
      <p:sp>
        <p:nvSpPr>
          <p:cNvPr id="2" name="矩形 1"/>
          <p:cNvSpPr/>
          <p:nvPr/>
        </p:nvSpPr>
        <p:spPr>
          <a:xfrm>
            <a:off x="124092" y="1628590"/>
            <a:ext cx="4694339" cy="572464"/>
          </a:xfrm>
          <a:prstGeom prst="rect">
            <a:avLst/>
          </a:prstGeom>
        </p:spPr>
        <p:txBody>
          <a:bodyPr wrap="square">
            <a:spAutoFit/>
          </a:bodyPr>
          <a:lstStyle/>
          <a:p>
            <a:pPr marL="228600" lvl="0" indent="-228600">
              <a:lnSpc>
                <a:spcPct val="130000"/>
              </a:lnSpc>
              <a:spcAft>
                <a:spcPts val="1000"/>
              </a:spcAft>
            </a:pPr>
            <a:r>
              <a:rPr lang="zh-CN" altLang="en-US" sz="2800" b="1" spc="150" noProof="1">
                <a:solidFill>
                  <a:srgbClr val="FF0000"/>
                </a:solidFill>
                <a:latin typeface="宋体" pitchFamily="2" charset="-122"/>
                <a:ea typeface="宋体" pitchFamily="2" charset="-122"/>
                <a:sym typeface="+mn-ea"/>
              </a:rPr>
              <a:t>（</a:t>
            </a:r>
            <a:r>
              <a:rPr lang="en-US" altLang="zh-CN" sz="2800" b="1" spc="150" noProof="1">
                <a:solidFill>
                  <a:srgbClr val="FF0000"/>
                </a:solidFill>
                <a:latin typeface="宋体" pitchFamily="2" charset="-122"/>
                <a:ea typeface="宋体" pitchFamily="2" charset="-122"/>
                <a:sym typeface="+mn-ea"/>
              </a:rPr>
              <a:t>1</a:t>
            </a:r>
            <a:r>
              <a:rPr lang="zh-CN" altLang="en-US" sz="2800" b="1" spc="150" noProof="1">
                <a:solidFill>
                  <a:srgbClr val="FF0000"/>
                </a:solidFill>
                <a:latin typeface="宋体" pitchFamily="2" charset="-122"/>
                <a:ea typeface="宋体" pitchFamily="2" charset="-122"/>
                <a:sym typeface="+mn-ea"/>
              </a:rPr>
              <a:t>）西周的贡赋制度</a:t>
            </a:r>
          </a:p>
        </p:txBody>
      </p:sp>
      <p:cxnSp>
        <p:nvCxnSpPr>
          <p:cNvPr id="16" name="直接连接符 15"/>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7" name="矩形 16"/>
          <p:cNvSpPr/>
          <p:nvPr/>
        </p:nvSpPr>
        <p:spPr>
          <a:xfrm>
            <a:off x="34290" y="204920"/>
            <a:ext cx="4716356" cy="584775"/>
          </a:xfrm>
          <a:prstGeom prst="rect">
            <a:avLst/>
          </a:prstGeom>
        </p:spPr>
        <p:txBody>
          <a:bodyPr wrap="none">
            <a:spAutoFit/>
          </a:bodyPr>
          <a:lstStyle/>
          <a:p>
            <a:r>
              <a:rPr lang="zh-CN" altLang="en-US" sz="3200" b="1" dirty="0">
                <a:solidFill>
                  <a:srgbClr val="FF0000"/>
                </a:solidFill>
                <a:latin typeface="方正姚体" pitchFamily="2" charset="-122"/>
                <a:ea typeface="方正姚体" pitchFamily="2" charset="-122"/>
                <a:sym typeface="+mn-ea"/>
              </a:rPr>
              <a:t>一、中国古代的赋役制度</a:t>
            </a:r>
            <a:endParaRPr lang="zh-CN" altLang="en-US" sz="3200" b="1" dirty="0">
              <a:solidFill>
                <a:srgbClr val="FF0000"/>
              </a:solidFill>
              <a:latin typeface="方正姚体" pitchFamily="2" charset="-122"/>
              <a:ea typeface="方正姚体" pitchFamily="2" charset="-122"/>
            </a:endParaRPr>
          </a:p>
        </p:txBody>
      </p:sp>
    </p:spTree>
    <p:extLst>
      <p:ext uri="{BB962C8B-B14F-4D97-AF65-F5344CB8AC3E}">
        <p14:creationId xmlns:p14="http://schemas.microsoft.com/office/powerpoint/2010/main" val="13657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5" grpId="0" bldLvl="0" animBg="1"/>
      <p:bldP spid="6"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12"/>
          <p:cNvSpPr txBox="1"/>
          <p:nvPr/>
        </p:nvSpPr>
        <p:spPr>
          <a:xfrm>
            <a:off x="0" y="2739854"/>
            <a:ext cx="12002489" cy="1200329"/>
          </a:xfrm>
          <a:prstGeom prst="rect">
            <a:avLst/>
          </a:prstGeom>
          <a:noFill/>
        </p:spPr>
        <p:txBody>
          <a:bodyPr wrap="square" rtlCol="0" anchor="t">
            <a:spAutoFit/>
          </a:bodyPr>
          <a:lstStyle/>
          <a:p>
            <a:pPr eaLnBrk="1" hangingPunct="1">
              <a:lnSpc>
                <a:spcPct val="150000"/>
              </a:lnSpc>
              <a:buNone/>
            </a:pPr>
            <a:r>
              <a:rPr lang="zh-CN" altLang="en-US" sz="2400" b="1" dirty="0">
                <a:solidFill>
                  <a:srgbClr val="FF0000"/>
                </a:solidFill>
                <a:latin typeface="宋体" pitchFamily="2" charset="-122"/>
                <a:ea typeface="宋体" pitchFamily="2" charset="-122"/>
                <a:sym typeface="+mn-ea"/>
              </a:rPr>
              <a:t>“相地而衰征”：</a:t>
            </a:r>
            <a:r>
              <a:rPr lang="zh-CN" altLang="en-US" sz="2400" b="1" dirty="0">
                <a:solidFill>
                  <a:srgbClr val="002060"/>
                </a:solidFill>
                <a:latin typeface="宋体" pitchFamily="2" charset="-122"/>
                <a:ea typeface="宋体" pitchFamily="2" charset="-122"/>
                <a:sym typeface="+mn-ea"/>
              </a:rPr>
              <a:t>是指根据</a:t>
            </a:r>
            <a:r>
              <a:rPr lang="zh-CN" altLang="en-US" sz="2400" b="1" dirty="0">
                <a:solidFill>
                  <a:srgbClr val="FF0000"/>
                </a:solidFill>
                <a:latin typeface="宋体" pitchFamily="2" charset="-122"/>
                <a:ea typeface="宋体" pitchFamily="2" charset="-122"/>
                <a:sym typeface="+mn-ea"/>
              </a:rPr>
              <a:t>土地多少和好坏</a:t>
            </a:r>
            <a:r>
              <a:rPr lang="zh-CN" altLang="en-US" sz="2400" b="1" dirty="0">
                <a:solidFill>
                  <a:srgbClr val="002060"/>
                </a:solidFill>
                <a:latin typeface="宋体" pitchFamily="2" charset="-122"/>
                <a:ea typeface="宋体" pitchFamily="2" charset="-122"/>
                <a:sym typeface="+mn-ea"/>
              </a:rPr>
              <a:t>征收赋税。</a:t>
            </a:r>
            <a:endParaRPr lang="en-US" altLang="zh-CN" sz="2400" b="1" dirty="0">
              <a:solidFill>
                <a:srgbClr val="002060"/>
              </a:solidFill>
              <a:latin typeface="宋体" pitchFamily="2" charset="-122"/>
              <a:ea typeface="宋体" pitchFamily="2" charset="-122"/>
            </a:endParaRPr>
          </a:p>
          <a:p>
            <a:pPr>
              <a:lnSpc>
                <a:spcPct val="150000"/>
              </a:lnSpc>
            </a:pPr>
            <a:r>
              <a:rPr lang="zh-CN" altLang="en-US" sz="2400" b="1" dirty="0">
                <a:solidFill>
                  <a:srgbClr val="FF0000"/>
                </a:solidFill>
                <a:latin typeface="宋体" pitchFamily="2" charset="-122"/>
                <a:ea typeface="宋体" pitchFamily="2" charset="-122"/>
                <a:sym typeface="+mn-ea"/>
              </a:rPr>
              <a:t>“初税亩”（前</a:t>
            </a:r>
            <a:r>
              <a:rPr lang="en-US" altLang="zh-CN" sz="2400" b="1" dirty="0">
                <a:solidFill>
                  <a:srgbClr val="FF0000"/>
                </a:solidFill>
                <a:latin typeface="宋体" pitchFamily="2" charset="-122"/>
                <a:ea typeface="宋体" pitchFamily="2" charset="-122"/>
                <a:sym typeface="+mn-ea"/>
              </a:rPr>
              <a:t>594</a:t>
            </a:r>
            <a:r>
              <a:rPr lang="zh-CN" altLang="en-US" sz="2400" b="1" dirty="0">
                <a:solidFill>
                  <a:srgbClr val="FF0000"/>
                </a:solidFill>
                <a:latin typeface="宋体" pitchFamily="2" charset="-122"/>
                <a:ea typeface="宋体" pitchFamily="2" charset="-122"/>
                <a:sym typeface="+mn-ea"/>
              </a:rPr>
              <a:t>年）：</a:t>
            </a:r>
            <a:r>
              <a:rPr lang="zh-CN" altLang="en-US" sz="2400" b="1" dirty="0">
                <a:solidFill>
                  <a:srgbClr val="002060"/>
                </a:solidFill>
                <a:latin typeface="宋体" pitchFamily="2" charset="-122"/>
                <a:ea typeface="宋体" pitchFamily="2" charset="-122"/>
                <a:sym typeface="+mn-ea"/>
              </a:rPr>
              <a:t>是指无论公私田（打破公田与私田的界线），按</a:t>
            </a:r>
            <a:r>
              <a:rPr lang="zh-CN" altLang="en-US" sz="2400" b="1" dirty="0">
                <a:solidFill>
                  <a:srgbClr val="FF0000"/>
                </a:solidFill>
                <a:latin typeface="宋体" pitchFamily="2" charset="-122"/>
                <a:ea typeface="宋体" pitchFamily="2" charset="-122"/>
                <a:sym typeface="+mn-ea"/>
              </a:rPr>
              <a:t>田亩实数</a:t>
            </a:r>
            <a:r>
              <a:rPr lang="zh-CN" altLang="en-US" sz="2400" b="1" dirty="0">
                <a:solidFill>
                  <a:srgbClr val="002060"/>
                </a:solidFill>
                <a:latin typeface="宋体" pitchFamily="2" charset="-122"/>
                <a:ea typeface="宋体" pitchFamily="2" charset="-122"/>
                <a:sym typeface="+mn-ea"/>
              </a:rPr>
              <a:t>收税。</a:t>
            </a:r>
            <a:endParaRPr lang="zh-CN" altLang="en-US" sz="2400" b="1" dirty="0">
              <a:solidFill>
                <a:srgbClr val="002060"/>
              </a:solidFill>
              <a:latin typeface="宋体" pitchFamily="2" charset="-122"/>
              <a:ea typeface="宋体" pitchFamily="2" charset="-122"/>
            </a:endParaRPr>
          </a:p>
        </p:txBody>
      </p:sp>
      <p:cxnSp>
        <p:nvCxnSpPr>
          <p:cNvPr id="5" name="直接连接符 4"/>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6" name="矩形 5"/>
          <p:cNvSpPr/>
          <p:nvPr/>
        </p:nvSpPr>
        <p:spPr>
          <a:xfrm>
            <a:off x="34290" y="204920"/>
            <a:ext cx="4716356" cy="584775"/>
          </a:xfrm>
          <a:prstGeom prst="rect">
            <a:avLst/>
          </a:prstGeom>
        </p:spPr>
        <p:txBody>
          <a:bodyPr wrap="none">
            <a:spAutoFit/>
          </a:bodyPr>
          <a:lstStyle/>
          <a:p>
            <a:r>
              <a:rPr lang="zh-CN" altLang="en-US" sz="3200" b="1" dirty="0">
                <a:solidFill>
                  <a:srgbClr val="FF0000"/>
                </a:solidFill>
                <a:latin typeface="方正姚体" pitchFamily="2" charset="-122"/>
                <a:ea typeface="方正姚体" pitchFamily="2" charset="-122"/>
                <a:sym typeface="+mn-ea"/>
              </a:rPr>
              <a:t>一、中国古代的赋役制度</a:t>
            </a:r>
            <a:endParaRPr lang="zh-CN" altLang="en-US" sz="3200" b="1" dirty="0">
              <a:solidFill>
                <a:srgbClr val="FF0000"/>
              </a:solidFill>
              <a:latin typeface="方正姚体" pitchFamily="2" charset="-122"/>
              <a:ea typeface="方正姚体" pitchFamily="2" charset="-122"/>
            </a:endParaRPr>
          </a:p>
        </p:txBody>
      </p:sp>
      <p:sp>
        <p:nvSpPr>
          <p:cNvPr id="7" name="文本框 9"/>
          <p:cNvSpPr txBox="1"/>
          <p:nvPr/>
        </p:nvSpPr>
        <p:spPr>
          <a:xfrm>
            <a:off x="168953" y="948532"/>
            <a:ext cx="4153701" cy="523220"/>
          </a:xfrm>
          <a:prstGeom prst="rect">
            <a:avLst/>
          </a:prstGeom>
          <a:noFill/>
          <a:ln>
            <a:noFill/>
          </a:ln>
        </p:spPr>
        <p:txBody>
          <a:bodyPr wrap="none" rtlCol="0" anchor="t">
            <a:spAutoFit/>
          </a:bodyPr>
          <a:lstStyle/>
          <a:p>
            <a:r>
              <a:rPr lang="en-US" sz="2800" b="1" dirty="0">
                <a:solidFill>
                  <a:srgbClr val="FF0000"/>
                </a:solidFill>
                <a:uFillTx/>
                <a:latin typeface="方正姚体" pitchFamily="2" charset="-122"/>
                <a:ea typeface="方正姚体" pitchFamily="2" charset="-122"/>
                <a:sym typeface="+mn-ea"/>
              </a:rPr>
              <a:t>1</a:t>
            </a:r>
            <a:r>
              <a:rPr lang="zh-CN" altLang="en-US" sz="2800" b="1" dirty="0">
                <a:solidFill>
                  <a:srgbClr val="FF0000"/>
                </a:solidFill>
                <a:uFillTx/>
                <a:latin typeface="方正姚体" pitchFamily="2" charset="-122"/>
                <a:ea typeface="方正姚体" pitchFamily="2" charset="-122"/>
                <a:sym typeface="+mn-ea"/>
              </a:rPr>
              <a:t>、先秦时期的赋役制度</a:t>
            </a:r>
            <a:r>
              <a:rPr lang="en-US" altLang="zh-CN" sz="2800" b="1" dirty="0">
                <a:solidFill>
                  <a:srgbClr val="FF0000"/>
                </a:solidFill>
                <a:uFillTx/>
                <a:latin typeface="方正姚体" pitchFamily="2" charset="-122"/>
                <a:ea typeface="方正姚体" pitchFamily="2" charset="-122"/>
                <a:sym typeface="+mn-ea"/>
              </a:rPr>
              <a:t> </a:t>
            </a:r>
          </a:p>
        </p:txBody>
      </p:sp>
      <p:sp>
        <p:nvSpPr>
          <p:cNvPr id="8" name="矩形 7"/>
          <p:cNvSpPr/>
          <p:nvPr/>
        </p:nvSpPr>
        <p:spPr>
          <a:xfrm>
            <a:off x="168952" y="1663574"/>
            <a:ext cx="11473549" cy="523220"/>
          </a:xfrm>
          <a:prstGeom prst="rect">
            <a:avLst/>
          </a:prstGeom>
        </p:spPr>
        <p:txBody>
          <a:bodyPr wrap="square">
            <a:spAutoFit/>
          </a:bodyPr>
          <a:lstStyle/>
          <a:p>
            <a:pPr lvl="0"/>
            <a:r>
              <a:rPr lang="zh-CN" altLang="en-US" sz="2800" b="1" dirty="0">
                <a:solidFill>
                  <a:srgbClr val="FF0000"/>
                </a:solidFill>
                <a:latin typeface="宋体" pitchFamily="2" charset="-122"/>
                <a:ea typeface="宋体" pitchFamily="2" charset="-122"/>
              </a:rPr>
              <a:t>（</a:t>
            </a:r>
            <a:r>
              <a:rPr lang="en-US" altLang="zh-CN" sz="2800" b="1" dirty="0">
                <a:solidFill>
                  <a:srgbClr val="FF0000"/>
                </a:solidFill>
                <a:latin typeface="宋体" pitchFamily="2" charset="-122"/>
                <a:ea typeface="宋体" pitchFamily="2" charset="-122"/>
              </a:rPr>
              <a:t>2</a:t>
            </a:r>
            <a:r>
              <a:rPr lang="zh-CN" altLang="en-US" sz="2800" b="1" dirty="0">
                <a:solidFill>
                  <a:srgbClr val="FF0000"/>
                </a:solidFill>
                <a:latin typeface="宋体" pitchFamily="2" charset="-122"/>
                <a:ea typeface="宋体" pitchFamily="2" charset="-122"/>
              </a:rPr>
              <a:t>）春秋战国时期</a:t>
            </a:r>
            <a:r>
              <a:rPr lang="en-US" altLang="zh-CN" sz="2800" b="1" dirty="0">
                <a:solidFill>
                  <a:srgbClr val="002060"/>
                </a:solidFill>
                <a:latin typeface="宋体" pitchFamily="2" charset="-122"/>
                <a:ea typeface="宋体" pitchFamily="2" charset="-122"/>
              </a:rPr>
              <a:t>——</a:t>
            </a:r>
            <a:r>
              <a:rPr lang="zh-CN" altLang="en-US" sz="2800" b="1" dirty="0">
                <a:solidFill>
                  <a:srgbClr val="002060"/>
                </a:solidFill>
                <a:latin typeface="宋体" pitchFamily="2" charset="-122"/>
                <a:ea typeface="宋体" pitchFamily="2" charset="-122"/>
              </a:rPr>
              <a:t>管仲</a:t>
            </a:r>
            <a:r>
              <a:rPr lang="zh-CN" altLang="en-US" sz="2800" b="1" dirty="0">
                <a:solidFill>
                  <a:srgbClr val="002060"/>
                </a:solidFill>
                <a:latin typeface="宋体" pitchFamily="2" charset="-122"/>
                <a:ea typeface="宋体" pitchFamily="2" charset="-122"/>
                <a:sym typeface="+mn-ea"/>
              </a:rPr>
              <a:t>“相地而衰征”、鲁国</a:t>
            </a:r>
            <a:r>
              <a:rPr lang="zh-CN" altLang="en-US" sz="2800" b="1" dirty="0">
                <a:solidFill>
                  <a:srgbClr val="002060"/>
                </a:solidFill>
                <a:latin typeface="宋体" pitchFamily="2" charset="-122"/>
                <a:ea typeface="宋体" pitchFamily="2" charset="-122"/>
              </a:rPr>
              <a:t>初税亩等</a:t>
            </a:r>
          </a:p>
        </p:txBody>
      </p:sp>
      <p:sp>
        <p:nvSpPr>
          <p:cNvPr id="9" name="矩形 8"/>
          <p:cNvSpPr/>
          <p:nvPr/>
        </p:nvSpPr>
        <p:spPr>
          <a:xfrm>
            <a:off x="189511" y="2278190"/>
            <a:ext cx="1422184" cy="461665"/>
          </a:xfrm>
          <a:prstGeom prst="rect">
            <a:avLst/>
          </a:prstGeom>
        </p:spPr>
        <p:txBody>
          <a:bodyPr wrap="none">
            <a:spAutoFit/>
          </a:bodyPr>
          <a:lstStyle/>
          <a:p>
            <a:r>
              <a:rPr lang="zh-CN" altLang="en-US" sz="2400" b="1" dirty="0">
                <a:solidFill>
                  <a:srgbClr val="FF0000"/>
                </a:solidFill>
                <a:latin typeface="宋体" pitchFamily="2" charset="-122"/>
                <a:ea typeface="宋体" pitchFamily="2" charset="-122"/>
                <a:sym typeface="+mn-ea"/>
              </a:rPr>
              <a:t>①含义：</a:t>
            </a:r>
            <a:endParaRPr lang="zh-CN" altLang="en-US" dirty="0">
              <a:solidFill>
                <a:srgbClr val="FF0000"/>
              </a:solidFill>
            </a:endParaRPr>
          </a:p>
        </p:txBody>
      </p:sp>
      <p:sp>
        <p:nvSpPr>
          <p:cNvPr id="10" name="矩形 9"/>
          <p:cNvSpPr/>
          <p:nvPr/>
        </p:nvSpPr>
        <p:spPr>
          <a:xfrm>
            <a:off x="1611693" y="4161445"/>
            <a:ext cx="7370389" cy="1754326"/>
          </a:xfrm>
          <a:prstGeom prst="rect">
            <a:avLst/>
          </a:prstGeom>
        </p:spPr>
        <p:txBody>
          <a:bodyPr wrap="square">
            <a:spAutoFit/>
          </a:bodyPr>
          <a:lstStyle/>
          <a:p>
            <a:pPr>
              <a:lnSpc>
                <a:spcPct val="150000"/>
              </a:lnSpc>
            </a:pPr>
            <a:r>
              <a:rPr lang="zh-CN" altLang="en-US" sz="2400" b="1" dirty="0">
                <a:solidFill>
                  <a:srgbClr val="002060"/>
                </a:solidFill>
                <a:latin typeface="宋体" pitchFamily="2" charset="-122"/>
                <a:ea typeface="宋体" pitchFamily="2" charset="-122"/>
                <a:sym typeface="+mn-ea"/>
              </a:rPr>
              <a:t>加速了井田制的瓦解和地主土地私有制的形成；</a:t>
            </a:r>
            <a:endParaRPr lang="en-US" altLang="zh-CN" sz="2400" b="1" dirty="0">
              <a:solidFill>
                <a:srgbClr val="002060"/>
              </a:solidFill>
              <a:latin typeface="宋体" pitchFamily="2" charset="-122"/>
              <a:ea typeface="宋体" pitchFamily="2" charset="-122"/>
              <a:sym typeface="+mn-ea"/>
            </a:endParaRPr>
          </a:p>
          <a:p>
            <a:pPr>
              <a:lnSpc>
                <a:spcPct val="150000"/>
              </a:lnSpc>
            </a:pPr>
            <a:r>
              <a:rPr lang="zh-CN" altLang="en-US" sz="2400" b="1" dirty="0">
                <a:solidFill>
                  <a:srgbClr val="002060"/>
                </a:solidFill>
                <a:latin typeface="宋体" pitchFamily="2" charset="-122"/>
                <a:ea typeface="宋体" pitchFamily="2" charset="-122"/>
                <a:sym typeface="+mn-ea"/>
              </a:rPr>
              <a:t>促进了奴隶制生产关系向封建生产关系转变；</a:t>
            </a:r>
            <a:endParaRPr lang="en-US" altLang="zh-CN" sz="2400" b="1" dirty="0">
              <a:solidFill>
                <a:srgbClr val="002060"/>
              </a:solidFill>
              <a:latin typeface="宋体" pitchFamily="2" charset="-122"/>
              <a:ea typeface="宋体" pitchFamily="2" charset="-122"/>
              <a:sym typeface="+mn-ea"/>
            </a:endParaRPr>
          </a:p>
          <a:p>
            <a:pPr>
              <a:lnSpc>
                <a:spcPct val="150000"/>
              </a:lnSpc>
            </a:pPr>
            <a:r>
              <a:rPr lang="zh-CN" altLang="en-US" sz="2400" b="1" dirty="0">
                <a:solidFill>
                  <a:srgbClr val="002060"/>
                </a:solidFill>
                <a:latin typeface="宋体" pitchFamily="2" charset="-122"/>
                <a:ea typeface="宋体" pitchFamily="2" charset="-122"/>
                <a:sym typeface="+mn-ea"/>
              </a:rPr>
              <a:t>是中国古代土地税的开端。</a:t>
            </a:r>
            <a:endParaRPr lang="zh-CN" altLang="en-US" dirty="0">
              <a:solidFill>
                <a:srgbClr val="002060"/>
              </a:solidFill>
              <a:latin typeface="宋体" pitchFamily="2" charset="-122"/>
              <a:ea typeface="宋体" pitchFamily="2" charset="-122"/>
            </a:endParaRPr>
          </a:p>
        </p:txBody>
      </p:sp>
      <p:sp>
        <p:nvSpPr>
          <p:cNvPr id="11" name="矩形 10"/>
          <p:cNvSpPr/>
          <p:nvPr/>
        </p:nvSpPr>
        <p:spPr>
          <a:xfrm>
            <a:off x="189511" y="4161445"/>
            <a:ext cx="1422184" cy="461665"/>
          </a:xfrm>
          <a:prstGeom prst="rect">
            <a:avLst/>
          </a:prstGeom>
        </p:spPr>
        <p:txBody>
          <a:bodyPr wrap="none">
            <a:spAutoFit/>
          </a:bodyPr>
          <a:lstStyle/>
          <a:p>
            <a:r>
              <a:rPr lang="zh-CN" altLang="en-US" sz="2400" b="1" dirty="0">
                <a:solidFill>
                  <a:srgbClr val="FF0000"/>
                </a:solidFill>
                <a:latin typeface="宋体" pitchFamily="2" charset="-122"/>
                <a:ea typeface="宋体" pitchFamily="2" charset="-122"/>
                <a:sym typeface="+mn-ea"/>
              </a:rPr>
              <a:t>②影响：</a:t>
            </a:r>
            <a:endParaRPr lang="zh-CN" altLang="en-US" dirty="0">
              <a:solidFill>
                <a:srgbClr val="FF0000"/>
              </a:solidFill>
              <a:latin typeface="宋体" pitchFamily="2" charset="-122"/>
              <a:ea typeface="宋体" pitchFamily="2" charset="-122"/>
            </a:endParaRPr>
          </a:p>
        </p:txBody>
      </p:sp>
    </p:spTree>
    <p:extLst>
      <p:ext uri="{BB962C8B-B14F-4D97-AF65-F5344CB8AC3E}">
        <p14:creationId xmlns:p14="http://schemas.microsoft.com/office/powerpoint/2010/main" val="105706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3" name="Rectangle 1"/>
          <p:cNvSpPr>
            <a:spLocks noChangeArrowheads="1"/>
          </p:cNvSpPr>
          <p:nvPr/>
        </p:nvSpPr>
        <p:spPr bwMode="auto">
          <a:xfrm>
            <a:off x="37215" y="3554256"/>
            <a:ext cx="11586210" cy="507831"/>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ts val="3500"/>
              </a:lnSpc>
              <a:spcBef>
                <a:spcPct val="0"/>
              </a:spcBef>
              <a:spcAft>
                <a:spcPct val="0"/>
              </a:spcAft>
              <a:buClrTx/>
              <a:buSzTx/>
              <a:buFontTx/>
              <a:buNone/>
            </a:pPr>
            <a:r>
              <a:rPr kumimoji="0" lang="zh-CN" altLang="en-US" sz="2400" b="1" i="0" u="none" strike="noStrike" cap="none" normalizeH="0" baseline="0" dirty="0">
                <a:ln>
                  <a:noFill/>
                </a:ln>
                <a:solidFill>
                  <a:srgbClr val="0033CC"/>
                </a:solidFill>
                <a:effectLst/>
                <a:latin typeface="Calibri" panose="020F0502020204030204" pitchFamily="34" charset="0"/>
                <a:ea typeface="宋体" panose="02010600030101010101" pitchFamily="2" charset="-122"/>
                <a:cs typeface="Songti SC"/>
              </a:rPr>
              <a:t> </a:t>
            </a:r>
            <a:endParaRPr kumimoji="0" lang="zh-CN" altLang="en-US" sz="4800" b="1" i="0" u="none" strike="noStrike" cap="none" normalizeH="0" baseline="0" dirty="0">
              <a:ln>
                <a:noFill/>
              </a:ln>
              <a:solidFill>
                <a:srgbClr val="0033CC"/>
              </a:solidFill>
              <a:effectLst/>
              <a:latin typeface="Arial" panose="020B0604020202020204" pitchFamily="34" charset="0"/>
              <a:ea typeface="宋体" panose="02010600030101010101" pitchFamily="2" charset="-122"/>
              <a:cs typeface="宋体" panose="02010600030101010101" pitchFamily="2" charset="-122"/>
            </a:endParaRPr>
          </a:p>
        </p:txBody>
      </p:sp>
      <p:cxnSp>
        <p:nvCxnSpPr>
          <p:cNvPr id="6" name="直接连接符 5"/>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7" name="矩形 6"/>
          <p:cNvSpPr/>
          <p:nvPr/>
        </p:nvSpPr>
        <p:spPr>
          <a:xfrm>
            <a:off x="34290" y="204920"/>
            <a:ext cx="4716356" cy="584775"/>
          </a:xfrm>
          <a:prstGeom prst="rect">
            <a:avLst/>
          </a:prstGeom>
        </p:spPr>
        <p:txBody>
          <a:bodyPr wrap="none">
            <a:spAutoFit/>
          </a:bodyPr>
          <a:lstStyle/>
          <a:p>
            <a:r>
              <a:rPr lang="zh-CN" altLang="en-US" sz="3200" b="1" dirty="0">
                <a:solidFill>
                  <a:srgbClr val="FF0000"/>
                </a:solidFill>
                <a:latin typeface="方正姚体" pitchFamily="2" charset="-122"/>
                <a:ea typeface="方正姚体" pitchFamily="2" charset="-122"/>
                <a:sym typeface="+mn-ea"/>
              </a:rPr>
              <a:t>一、中国古代的赋役制度</a:t>
            </a:r>
            <a:endParaRPr lang="zh-CN" altLang="en-US" sz="3200" b="1" dirty="0">
              <a:solidFill>
                <a:srgbClr val="FF0000"/>
              </a:solidFill>
              <a:latin typeface="方正姚体" pitchFamily="2" charset="-122"/>
              <a:ea typeface="方正姚体" pitchFamily="2" charset="-122"/>
            </a:endParaRPr>
          </a:p>
        </p:txBody>
      </p:sp>
      <p:sp>
        <p:nvSpPr>
          <p:cNvPr id="8" name="文本框 9"/>
          <p:cNvSpPr txBox="1"/>
          <p:nvPr/>
        </p:nvSpPr>
        <p:spPr>
          <a:xfrm>
            <a:off x="168953" y="948532"/>
            <a:ext cx="4063933" cy="523220"/>
          </a:xfrm>
          <a:prstGeom prst="rect">
            <a:avLst/>
          </a:prstGeom>
          <a:noFill/>
          <a:ln>
            <a:noFill/>
          </a:ln>
        </p:spPr>
        <p:txBody>
          <a:bodyPr wrap="none" rtlCol="0" anchor="t">
            <a:spAutoFit/>
          </a:bodyPr>
          <a:lstStyle/>
          <a:p>
            <a:r>
              <a:rPr lang="en-US" altLang="zh-CN" sz="2800" b="1" dirty="0">
                <a:solidFill>
                  <a:srgbClr val="FF0000"/>
                </a:solidFill>
                <a:latin typeface="方正姚体" pitchFamily="2" charset="-122"/>
                <a:ea typeface="方正姚体" pitchFamily="2" charset="-122"/>
                <a:sym typeface="+mn-ea"/>
              </a:rPr>
              <a:t>2</a:t>
            </a:r>
            <a:r>
              <a:rPr lang="zh-CN" altLang="en-US" sz="2800" b="1" dirty="0">
                <a:solidFill>
                  <a:srgbClr val="FF0000"/>
                </a:solidFill>
                <a:uFillTx/>
                <a:latin typeface="方正姚体" pitchFamily="2" charset="-122"/>
                <a:ea typeface="方正姚体" pitchFamily="2" charset="-122"/>
                <a:sym typeface="+mn-ea"/>
              </a:rPr>
              <a:t>、秦汉时期的赋役制度</a:t>
            </a:r>
            <a:r>
              <a:rPr lang="en-US" altLang="zh-CN" sz="2800" b="1" dirty="0">
                <a:solidFill>
                  <a:srgbClr val="FF0000"/>
                </a:solidFill>
                <a:uFillTx/>
                <a:latin typeface="方正姚体" pitchFamily="2" charset="-122"/>
                <a:ea typeface="方正姚体" pitchFamily="2" charset="-122"/>
                <a:sym typeface="+mn-ea"/>
              </a:rPr>
              <a:t> </a:t>
            </a:r>
          </a:p>
        </p:txBody>
      </p:sp>
      <p:sp>
        <p:nvSpPr>
          <p:cNvPr id="10" name="文本框 23"/>
          <p:cNvSpPr txBox="1"/>
          <p:nvPr/>
        </p:nvSpPr>
        <p:spPr>
          <a:xfrm>
            <a:off x="37215" y="1592749"/>
            <a:ext cx="11840943" cy="1754326"/>
          </a:xfrm>
          <a:prstGeom prst="rect">
            <a:avLst/>
          </a:prstGeom>
          <a:noFill/>
        </p:spPr>
        <p:txBody>
          <a:bodyPr wrap="square" rtlCol="0" anchor="t">
            <a:spAutoFit/>
          </a:bodyPr>
          <a:lstStyle/>
          <a:p>
            <a:pPr>
              <a:lnSpc>
                <a:spcPct val="150000"/>
              </a:lnSpc>
            </a:pPr>
            <a:r>
              <a:rPr lang="zh-CN" altLang="en-US" sz="2400" b="1" dirty="0">
                <a:solidFill>
                  <a:srgbClr val="FF0000"/>
                </a:solidFill>
                <a:latin typeface="宋体" pitchFamily="2" charset="-122"/>
                <a:ea typeface="宋体" pitchFamily="2" charset="-122"/>
                <a:sym typeface="+mn-ea"/>
              </a:rPr>
              <a:t>（</a:t>
            </a:r>
            <a:r>
              <a:rPr lang="en-US" altLang="zh-CN" sz="2400" b="1" dirty="0">
                <a:solidFill>
                  <a:srgbClr val="FF0000"/>
                </a:solidFill>
                <a:latin typeface="宋体" pitchFamily="2" charset="-122"/>
                <a:ea typeface="宋体" pitchFamily="2" charset="-122"/>
                <a:sym typeface="+mn-ea"/>
              </a:rPr>
              <a:t>1</a:t>
            </a:r>
            <a:r>
              <a:rPr lang="zh-CN" altLang="en-US" sz="2400" b="1" dirty="0">
                <a:solidFill>
                  <a:srgbClr val="FF0000"/>
                </a:solidFill>
                <a:latin typeface="宋体" pitchFamily="2" charset="-122"/>
                <a:ea typeface="宋体" pitchFamily="2" charset="-122"/>
                <a:sym typeface="+mn-ea"/>
              </a:rPr>
              <a:t>）编户齐民：</a:t>
            </a:r>
            <a:r>
              <a:rPr lang="zh-CN" altLang="en-US" sz="2400" b="1" dirty="0">
                <a:solidFill>
                  <a:srgbClr val="002060"/>
                </a:solidFill>
                <a:latin typeface="宋体" pitchFamily="2" charset="-122"/>
                <a:ea typeface="宋体" pitchFamily="2" charset="-122"/>
                <a:sym typeface="+mn-ea"/>
              </a:rPr>
              <a:t>秦汉时期，实行编户齐民制度，即政府把农民编入户籍（称为编户），实行按编户征收租赋和征收徭役、兵役的制度。</a:t>
            </a:r>
            <a:endParaRPr lang="en-US" altLang="zh-CN" sz="2400" b="1" dirty="0">
              <a:solidFill>
                <a:srgbClr val="002060"/>
              </a:solidFill>
              <a:latin typeface="宋体" pitchFamily="2" charset="-122"/>
              <a:ea typeface="宋体" pitchFamily="2" charset="-122"/>
              <a:sym typeface="+mn-ea"/>
            </a:endParaRPr>
          </a:p>
          <a:p>
            <a:pPr lvl="0">
              <a:lnSpc>
                <a:spcPct val="150000"/>
              </a:lnSpc>
            </a:pPr>
            <a:r>
              <a:rPr lang="zh-CN" altLang="en-US" sz="2400" b="1" dirty="0">
                <a:solidFill>
                  <a:srgbClr val="FF0000"/>
                </a:solidFill>
                <a:latin typeface="Calibri" panose="020F0502020204030204" pitchFamily="34" charset="0"/>
                <a:ea typeface="宋体" panose="02010600030101010101" pitchFamily="2" charset="-122"/>
                <a:cs typeface="Songti SC"/>
              </a:rPr>
              <a:t>（</a:t>
            </a:r>
            <a:r>
              <a:rPr lang="en-US" altLang="zh-CN" sz="2400" b="1" dirty="0">
                <a:solidFill>
                  <a:srgbClr val="FF0000"/>
                </a:solidFill>
                <a:latin typeface="Calibri" panose="020F0502020204030204" pitchFamily="34" charset="0"/>
                <a:ea typeface="宋体" panose="02010600030101010101" pitchFamily="2" charset="-122"/>
                <a:cs typeface="Songti SC"/>
              </a:rPr>
              <a:t>2</a:t>
            </a:r>
            <a:r>
              <a:rPr lang="zh-CN" altLang="en-US" sz="2400" b="1" dirty="0">
                <a:solidFill>
                  <a:srgbClr val="FF0000"/>
                </a:solidFill>
                <a:latin typeface="Calibri" panose="020F0502020204030204" pitchFamily="34" charset="0"/>
                <a:ea typeface="宋体" panose="02010600030101010101" pitchFamily="2" charset="-122"/>
                <a:cs typeface="Songti SC"/>
              </a:rPr>
              <a:t>）秦汉时代的赋税：</a:t>
            </a:r>
            <a:r>
              <a:rPr lang="zh-CN" altLang="en-US" sz="2400" b="1" dirty="0">
                <a:solidFill>
                  <a:srgbClr val="002060"/>
                </a:solidFill>
                <a:latin typeface="Calibri" panose="020F0502020204030204" pitchFamily="34" charset="0"/>
                <a:ea typeface="宋体" panose="02010600030101010101" pitchFamily="2" charset="-122"/>
                <a:cs typeface="Songti SC"/>
              </a:rPr>
              <a:t>大致包括了三部分即</a:t>
            </a:r>
            <a:r>
              <a:rPr lang="zh-CN" altLang="en-US" sz="2400" b="1" dirty="0">
                <a:solidFill>
                  <a:srgbClr val="FF0000"/>
                </a:solidFill>
                <a:latin typeface="Calibri" panose="020F0502020204030204" pitchFamily="34" charset="0"/>
                <a:ea typeface="宋体" panose="02010600030101010101" pitchFamily="2" charset="-122"/>
                <a:cs typeface="Songti SC"/>
              </a:rPr>
              <a:t>田赋</a:t>
            </a:r>
            <a:r>
              <a:rPr lang="zh-CN" altLang="en-US" sz="2400" b="1" dirty="0">
                <a:solidFill>
                  <a:srgbClr val="002060"/>
                </a:solidFill>
                <a:latin typeface="Calibri" panose="020F0502020204030204" pitchFamily="34" charset="0"/>
                <a:ea typeface="宋体" panose="02010600030101010101" pitchFamily="2" charset="-122"/>
                <a:cs typeface="Songti SC"/>
              </a:rPr>
              <a:t>、</a:t>
            </a:r>
            <a:r>
              <a:rPr lang="zh-CN" altLang="en-US" sz="2400" b="1" dirty="0">
                <a:solidFill>
                  <a:srgbClr val="FF0000"/>
                </a:solidFill>
                <a:latin typeface="Calibri" panose="020F0502020204030204" pitchFamily="34" charset="0"/>
                <a:ea typeface="宋体" panose="02010600030101010101" pitchFamily="2" charset="-122"/>
                <a:cs typeface="Songti SC"/>
              </a:rPr>
              <a:t>人头税</a:t>
            </a:r>
            <a:r>
              <a:rPr lang="zh-CN" altLang="en-US" sz="2400" b="1" dirty="0">
                <a:solidFill>
                  <a:srgbClr val="002060"/>
                </a:solidFill>
                <a:latin typeface="Calibri" panose="020F0502020204030204" pitchFamily="34" charset="0"/>
                <a:ea typeface="宋体" panose="02010600030101010101" pitchFamily="2" charset="-122"/>
                <a:cs typeface="Songti SC"/>
              </a:rPr>
              <a:t>（口赋、算赋）和</a:t>
            </a:r>
            <a:r>
              <a:rPr lang="zh-CN" altLang="en-US" sz="2400" b="1" dirty="0">
                <a:solidFill>
                  <a:srgbClr val="FF0000"/>
                </a:solidFill>
                <a:latin typeface="Calibri" panose="020F0502020204030204" pitchFamily="34" charset="0"/>
                <a:ea typeface="宋体" panose="02010600030101010101" pitchFamily="2" charset="-122"/>
                <a:cs typeface="Songti SC"/>
              </a:rPr>
              <a:t>徭役</a:t>
            </a:r>
            <a:r>
              <a:rPr lang="zh-CN" altLang="en-US" sz="2400" b="1" dirty="0">
                <a:solidFill>
                  <a:srgbClr val="002060"/>
                </a:solidFill>
                <a:latin typeface="Calibri" panose="020F0502020204030204" pitchFamily="34" charset="0"/>
                <a:ea typeface="宋体" panose="02010600030101010101" pitchFamily="2" charset="-122"/>
                <a:cs typeface="Songti SC"/>
              </a:rPr>
              <a:t>。   </a:t>
            </a:r>
          </a:p>
        </p:txBody>
      </p:sp>
      <p:sp>
        <p:nvSpPr>
          <p:cNvPr id="11" name="文本框 99"/>
          <p:cNvSpPr txBox="1"/>
          <p:nvPr/>
        </p:nvSpPr>
        <p:spPr>
          <a:xfrm>
            <a:off x="168953" y="3347075"/>
            <a:ext cx="11885671" cy="3323987"/>
          </a:xfrm>
          <a:prstGeom prst="rect">
            <a:avLst/>
          </a:prstGeom>
          <a:noFill/>
          <a:ln w="28575" cmpd="sng">
            <a:solidFill>
              <a:srgbClr val="00B050"/>
            </a:solidFill>
            <a:prstDash val="solid"/>
          </a:ln>
        </p:spPr>
        <p:txBody>
          <a:bodyPr wrap="square">
            <a:spAutoFit/>
          </a:bodyPr>
          <a:lstStyle/>
          <a:p>
            <a:pPr indent="0">
              <a:lnSpc>
                <a:spcPct val="150000"/>
              </a:lnSpc>
            </a:pPr>
            <a:r>
              <a:rPr lang="zh-CN" sz="2000" b="1" dirty="0">
                <a:solidFill>
                  <a:srgbClr val="002060"/>
                </a:solidFill>
                <a:latin typeface="宋体" pitchFamily="2" charset="-122"/>
                <a:ea typeface="宋体" pitchFamily="2" charset="-122"/>
                <a:cs typeface="Helvetica" charset="0"/>
              </a:rPr>
              <a:t>材料一</a:t>
            </a:r>
            <a:r>
              <a:rPr lang="en-US" sz="2000" b="1" dirty="0">
                <a:solidFill>
                  <a:srgbClr val="002060"/>
                </a:solidFill>
                <a:latin typeface="宋体" pitchFamily="2" charset="-122"/>
                <a:ea typeface="宋体" pitchFamily="2" charset="-122"/>
                <a:cs typeface="Helvetica" charset="0"/>
              </a:rPr>
              <a:t> </a:t>
            </a:r>
            <a:r>
              <a:rPr lang="zh-CN" sz="2000" b="1" dirty="0">
                <a:solidFill>
                  <a:srgbClr val="002060"/>
                </a:solidFill>
                <a:latin typeface="宋体" pitchFamily="2" charset="-122"/>
                <a:ea typeface="宋体" pitchFamily="2" charset="-122"/>
                <a:cs typeface="Helvetica" charset="0"/>
              </a:rPr>
              <a:t>　至于始皇，遂并天下，内兴功作，外攘夷狄，收泰半之赋（泰半：三分之二），发闾左之戍。男子力耕不足粮饷，女子纺绩不足衣服。竭天下之资财以奉其政，犹未足以赡其欲也。海内愁怨，遂用溃畔（叛）。</a:t>
            </a:r>
            <a:r>
              <a:rPr lang="en-US" altLang="zh-CN" sz="2000" b="1" dirty="0">
                <a:solidFill>
                  <a:srgbClr val="002060"/>
                </a:solidFill>
                <a:latin typeface="宋体" pitchFamily="2" charset="-122"/>
                <a:ea typeface="宋体" pitchFamily="2" charset="-122"/>
                <a:cs typeface="Helvetica" charset="0"/>
              </a:rPr>
              <a:t>                                       </a:t>
            </a:r>
            <a:r>
              <a:rPr lang="en-US" sz="2000" b="1" dirty="0">
                <a:solidFill>
                  <a:srgbClr val="002060"/>
                </a:solidFill>
                <a:latin typeface="宋体" pitchFamily="2" charset="-122"/>
                <a:ea typeface="宋体" pitchFamily="2" charset="-122"/>
                <a:cs typeface="Helvetica" charset="0"/>
              </a:rPr>
              <a:t>——</a:t>
            </a:r>
            <a:r>
              <a:rPr lang="zh-CN" sz="2000" b="1" dirty="0">
                <a:solidFill>
                  <a:srgbClr val="002060"/>
                </a:solidFill>
                <a:latin typeface="宋体" pitchFamily="2" charset="-122"/>
                <a:ea typeface="宋体" pitchFamily="2" charset="-122"/>
                <a:cs typeface="Helvetica" charset="0"/>
              </a:rPr>
              <a:t>《汉书</a:t>
            </a:r>
            <a:r>
              <a:rPr lang="en-US" sz="2000" b="1" dirty="0">
                <a:solidFill>
                  <a:srgbClr val="002060"/>
                </a:solidFill>
                <a:latin typeface="宋体" pitchFamily="2" charset="-122"/>
                <a:ea typeface="宋体" pitchFamily="2" charset="-122"/>
                <a:cs typeface="Helvetica" charset="0"/>
              </a:rPr>
              <a:t>·</a:t>
            </a:r>
            <a:r>
              <a:rPr lang="zh-CN" sz="2000" b="1" dirty="0">
                <a:solidFill>
                  <a:srgbClr val="002060"/>
                </a:solidFill>
                <a:latin typeface="宋体" pitchFamily="2" charset="-122"/>
                <a:ea typeface="宋体" pitchFamily="2" charset="-122"/>
                <a:cs typeface="Helvetica" charset="0"/>
              </a:rPr>
              <a:t>食货志》</a:t>
            </a:r>
            <a:r>
              <a:rPr lang="en-US" sz="2000" b="1" dirty="0">
                <a:solidFill>
                  <a:srgbClr val="002060"/>
                </a:solidFill>
                <a:latin typeface="宋体" pitchFamily="2" charset="-122"/>
                <a:ea typeface="宋体" pitchFamily="2" charset="-122"/>
                <a:cs typeface="Helvetica" charset="0"/>
              </a:rPr>
              <a:t> </a:t>
            </a:r>
          </a:p>
          <a:p>
            <a:pPr indent="0">
              <a:lnSpc>
                <a:spcPct val="150000"/>
              </a:lnSpc>
            </a:pPr>
            <a:r>
              <a:rPr lang="zh-CN" sz="2000" b="1" dirty="0">
                <a:solidFill>
                  <a:srgbClr val="002060"/>
                </a:solidFill>
                <a:latin typeface="宋体" pitchFamily="2" charset="-122"/>
                <a:ea typeface="宋体" pitchFamily="2" charset="-122"/>
                <a:cs typeface="Helvetica" charset="0"/>
              </a:rPr>
              <a:t>材料二　汉兴</a:t>
            </a:r>
            <a:r>
              <a:rPr lang="en-US" sz="2000" b="1" dirty="0">
                <a:solidFill>
                  <a:srgbClr val="002060"/>
                </a:solidFill>
                <a:latin typeface="宋体" pitchFamily="2" charset="-122"/>
                <a:ea typeface="宋体" pitchFamily="2" charset="-122"/>
                <a:cs typeface="Helvetica" charset="0"/>
              </a:rPr>
              <a:t>, …</a:t>
            </a:r>
            <a:r>
              <a:rPr lang="en-US" sz="2000" b="1" dirty="0">
                <a:solidFill>
                  <a:srgbClr val="002060"/>
                </a:solidFill>
                <a:latin typeface="宋体"/>
                <a:ea typeface="宋体"/>
                <a:cs typeface="Helvetica" charset="0"/>
              </a:rPr>
              <a:t>…</a:t>
            </a:r>
            <a:r>
              <a:rPr lang="zh-CN" sz="2000" b="1" dirty="0">
                <a:solidFill>
                  <a:srgbClr val="002060"/>
                </a:solidFill>
                <a:latin typeface="宋体" pitchFamily="2" charset="-122"/>
                <a:ea typeface="宋体" pitchFamily="2" charset="-122"/>
                <a:cs typeface="Helvetica" charset="0"/>
              </a:rPr>
              <a:t>上（指汉高祖）于是约法省禁，轻田租，</a:t>
            </a:r>
            <a:r>
              <a:rPr lang="zh-CN" sz="2000" b="1" dirty="0">
                <a:solidFill>
                  <a:srgbClr val="FF0000"/>
                </a:solidFill>
                <a:latin typeface="宋体" pitchFamily="2" charset="-122"/>
                <a:ea typeface="宋体" pitchFamily="2" charset="-122"/>
                <a:cs typeface="Helvetica" charset="0"/>
              </a:rPr>
              <a:t>什五而税一</a:t>
            </a:r>
            <a:r>
              <a:rPr lang="en-US" sz="2000" b="1" dirty="0">
                <a:solidFill>
                  <a:srgbClr val="002060"/>
                </a:solidFill>
                <a:latin typeface="宋体" pitchFamily="2" charset="-122"/>
                <a:ea typeface="宋体" pitchFamily="2" charset="-122"/>
                <a:cs typeface="Helvetica" charset="0"/>
              </a:rPr>
              <a:t>……</a:t>
            </a:r>
            <a:r>
              <a:rPr lang="zh-CN" sz="2000" b="1" dirty="0">
                <a:solidFill>
                  <a:srgbClr val="002060"/>
                </a:solidFill>
                <a:latin typeface="宋体" pitchFamily="2" charset="-122"/>
                <a:ea typeface="宋体" pitchFamily="2" charset="-122"/>
                <a:cs typeface="Helvetica" charset="0"/>
              </a:rPr>
              <a:t>文帝即位，躬修俭节，思安百姓</a:t>
            </a:r>
            <a:r>
              <a:rPr lang="en-US" sz="2000" b="1" dirty="0">
                <a:solidFill>
                  <a:srgbClr val="002060"/>
                </a:solidFill>
                <a:latin typeface="宋体" pitchFamily="2" charset="-122"/>
                <a:ea typeface="宋体" pitchFamily="2" charset="-122"/>
                <a:cs typeface="Helvetica" charset="0"/>
              </a:rPr>
              <a:t>……</a:t>
            </a:r>
            <a:r>
              <a:rPr lang="zh-CN" sz="2000" b="1" dirty="0">
                <a:solidFill>
                  <a:srgbClr val="002060"/>
                </a:solidFill>
                <a:latin typeface="宋体" pitchFamily="2" charset="-122"/>
                <a:ea typeface="宋体" pitchFamily="2" charset="-122"/>
                <a:cs typeface="Helvetica" charset="0"/>
              </a:rPr>
              <a:t>。乃下诏赐民十二年（指文帝十二年）租税之半。明年，遂除民田之租税。后十三岁，孝景二年</a:t>
            </a:r>
            <a:r>
              <a:rPr lang="en-US" sz="2000" b="1" dirty="0">
                <a:solidFill>
                  <a:srgbClr val="002060"/>
                </a:solidFill>
                <a:latin typeface="宋体" pitchFamily="2" charset="-122"/>
                <a:ea typeface="宋体" pitchFamily="2" charset="-122"/>
                <a:cs typeface="Helvetica" charset="0"/>
              </a:rPr>
              <a:t>, </a:t>
            </a:r>
            <a:r>
              <a:rPr lang="zh-CN" sz="2000" b="1" dirty="0">
                <a:solidFill>
                  <a:srgbClr val="002060"/>
                </a:solidFill>
                <a:latin typeface="宋体" pitchFamily="2" charset="-122"/>
                <a:ea typeface="宋体" pitchFamily="2" charset="-122"/>
                <a:cs typeface="Helvetica" charset="0"/>
              </a:rPr>
              <a:t>令民半出田租，</a:t>
            </a:r>
            <a:r>
              <a:rPr lang="zh-CN" sz="2000" b="1" dirty="0">
                <a:solidFill>
                  <a:srgbClr val="FF0000"/>
                </a:solidFill>
                <a:latin typeface="宋体" pitchFamily="2" charset="-122"/>
                <a:ea typeface="宋体" pitchFamily="2" charset="-122"/>
                <a:cs typeface="Helvetica" charset="0"/>
              </a:rPr>
              <a:t>三十而税一</a:t>
            </a:r>
            <a:r>
              <a:rPr lang="zh-CN" sz="2000" b="1" dirty="0">
                <a:solidFill>
                  <a:srgbClr val="002060"/>
                </a:solidFill>
                <a:latin typeface="宋体" pitchFamily="2" charset="-122"/>
                <a:ea typeface="宋体" pitchFamily="2" charset="-122"/>
                <a:cs typeface="Helvetica" charset="0"/>
              </a:rPr>
              <a:t>也。</a:t>
            </a:r>
            <a:r>
              <a:rPr lang="en-US" sz="2000" b="1" dirty="0">
                <a:solidFill>
                  <a:srgbClr val="002060"/>
                </a:solidFill>
                <a:latin typeface="宋体" pitchFamily="2" charset="-122"/>
                <a:ea typeface="宋体" pitchFamily="2" charset="-122"/>
                <a:cs typeface="Helvetica" charset="0"/>
              </a:rPr>
              <a:t>…</a:t>
            </a:r>
            <a:r>
              <a:rPr lang="zh-CN" sz="2000" b="1" dirty="0">
                <a:solidFill>
                  <a:srgbClr val="002060"/>
                </a:solidFill>
                <a:latin typeface="宋体" pitchFamily="2" charset="-122"/>
                <a:ea typeface="宋体" pitchFamily="2" charset="-122"/>
                <a:cs typeface="Helvetica" charset="0"/>
              </a:rPr>
              <a:t>至武帝之初七十年间，国家亡（无）事，非遇水旱，则民人给家足， 都鄙廪庾尽满，而府库余财。</a:t>
            </a:r>
            <a:r>
              <a:rPr lang="en-US" sz="2000" b="1" dirty="0">
                <a:solidFill>
                  <a:srgbClr val="002060"/>
                </a:solidFill>
                <a:latin typeface="宋体" pitchFamily="2" charset="-122"/>
                <a:ea typeface="宋体" pitchFamily="2" charset="-122"/>
                <a:cs typeface="Helvetica" charset="0"/>
              </a:rPr>
              <a:t>                    ——</a:t>
            </a:r>
            <a:r>
              <a:rPr lang="zh-CN" sz="2000" b="1" dirty="0">
                <a:solidFill>
                  <a:srgbClr val="002060"/>
                </a:solidFill>
                <a:latin typeface="宋体" pitchFamily="2" charset="-122"/>
                <a:ea typeface="宋体" pitchFamily="2" charset="-122"/>
                <a:cs typeface="Helvetica" charset="0"/>
              </a:rPr>
              <a:t>《汉书</a:t>
            </a:r>
            <a:r>
              <a:rPr lang="en-US" sz="2000" b="1" dirty="0">
                <a:solidFill>
                  <a:srgbClr val="002060"/>
                </a:solidFill>
                <a:latin typeface="宋体" pitchFamily="2" charset="-122"/>
                <a:ea typeface="宋体" pitchFamily="2" charset="-122"/>
                <a:cs typeface="Helvetica" charset="0"/>
              </a:rPr>
              <a:t>·</a:t>
            </a:r>
            <a:r>
              <a:rPr lang="zh-CN" sz="2000" b="1" dirty="0">
                <a:solidFill>
                  <a:srgbClr val="002060"/>
                </a:solidFill>
                <a:latin typeface="宋体" pitchFamily="2" charset="-122"/>
                <a:ea typeface="宋体" pitchFamily="2" charset="-122"/>
                <a:cs typeface="Helvetica" charset="0"/>
              </a:rPr>
              <a:t>食货志》</a:t>
            </a:r>
            <a:r>
              <a:rPr lang="en-US" sz="2000" b="1" dirty="0">
                <a:solidFill>
                  <a:srgbClr val="002060"/>
                </a:solidFill>
                <a:latin typeface="宋体" pitchFamily="2" charset="-122"/>
                <a:ea typeface="宋体" pitchFamily="2" charset="-122"/>
                <a:cs typeface="Helvetica" charset="0"/>
              </a:rPr>
              <a:t> </a:t>
            </a:r>
            <a:endParaRPr lang="en-US" altLang="en-US" sz="2000" b="1" dirty="0">
              <a:solidFill>
                <a:srgbClr val="002060"/>
              </a:solidFill>
              <a:latin typeface="宋体" pitchFamily="2" charset="-122"/>
              <a:ea typeface="宋体" pitchFamily="2" charset="-122"/>
              <a:cs typeface="Helvetic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文本框 4"/>
          <p:cNvSpPr txBox="1"/>
          <p:nvPr/>
        </p:nvSpPr>
        <p:spPr>
          <a:xfrm>
            <a:off x="661586" y="2041010"/>
            <a:ext cx="1019175" cy="521970"/>
          </a:xfrm>
          <a:prstGeom prst="rect">
            <a:avLst/>
          </a:prstGeom>
          <a:solidFill>
            <a:srgbClr val="FFFF00"/>
          </a:solidFill>
          <a:ln w="12700">
            <a:solidFill>
              <a:srgbClr val="FF0000"/>
            </a:solidFill>
          </a:ln>
        </p:spPr>
        <p:txBody>
          <a:bodyPr wrap="square" rtlCol="0">
            <a:spAutoFit/>
          </a:bodyPr>
          <a:lstStyle/>
          <a:p>
            <a:r>
              <a:rPr lang="zh-CN" altLang="en-US" sz="2800" b="1" dirty="0">
                <a:solidFill>
                  <a:srgbClr val="002060"/>
                </a:solidFill>
                <a:latin typeface="宋体" pitchFamily="2" charset="-122"/>
                <a:ea typeface="宋体" pitchFamily="2" charset="-122"/>
              </a:rPr>
              <a:t>田赋</a:t>
            </a:r>
          </a:p>
        </p:txBody>
      </p:sp>
      <p:grpSp>
        <p:nvGrpSpPr>
          <p:cNvPr id="4" name="组合 3"/>
          <p:cNvGrpSpPr/>
          <p:nvPr/>
        </p:nvGrpSpPr>
        <p:grpSpPr>
          <a:xfrm>
            <a:off x="1714288" y="2023258"/>
            <a:ext cx="655320" cy="519430"/>
            <a:chOff x="976630" y="2080260"/>
            <a:chExt cx="655320" cy="519430"/>
          </a:xfrm>
          <a:solidFill>
            <a:srgbClr val="FFFF00"/>
          </a:solidFill>
        </p:grpSpPr>
        <p:sp>
          <p:nvSpPr>
            <p:cNvPr id="7" name="右箭头 6"/>
            <p:cNvSpPr/>
            <p:nvPr/>
          </p:nvSpPr>
          <p:spPr>
            <a:xfrm rot="20040000">
              <a:off x="984250" y="2080260"/>
              <a:ext cx="647700" cy="144145"/>
            </a:xfrm>
            <a:prstGeom prst="rightArrow">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右箭头 8"/>
            <p:cNvSpPr/>
            <p:nvPr/>
          </p:nvSpPr>
          <p:spPr>
            <a:xfrm rot="1080000">
              <a:off x="976630" y="2455545"/>
              <a:ext cx="647700" cy="144145"/>
            </a:xfrm>
            <a:prstGeom prst="rightArrow">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2392468" y="1473086"/>
            <a:ext cx="8992456" cy="830997"/>
          </a:xfrm>
          <a:prstGeom prst="rect">
            <a:avLst/>
          </a:prstGeom>
          <a:noFill/>
        </p:spPr>
        <p:txBody>
          <a:bodyPr wrap="square" rtlCol="0">
            <a:spAutoFit/>
          </a:bodyPr>
          <a:lstStyle/>
          <a:p>
            <a:r>
              <a:rPr lang="zh-CN" altLang="zh-CN" sz="2400" b="1" dirty="0">
                <a:solidFill>
                  <a:srgbClr val="FF0000"/>
                </a:solidFill>
                <a:latin typeface="宋体" pitchFamily="2" charset="-122"/>
                <a:ea typeface="宋体" pitchFamily="2" charset="-122"/>
              </a:rPr>
              <a:t>秦朝：</a:t>
            </a:r>
            <a:r>
              <a:rPr lang="zh-CN" altLang="en-US" sz="2400" b="1" dirty="0">
                <a:solidFill>
                  <a:srgbClr val="002060"/>
                </a:solidFill>
                <a:latin typeface="宋体" pitchFamily="2" charset="-122"/>
                <a:ea typeface="宋体" pitchFamily="2" charset="-122"/>
              </a:rPr>
              <a:t>田赋</a:t>
            </a:r>
            <a:r>
              <a:rPr lang="zh-CN" altLang="zh-CN" sz="2400" b="1" dirty="0">
                <a:solidFill>
                  <a:srgbClr val="002060"/>
                </a:solidFill>
                <a:latin typeface="宋体" pitchFamily="2" charset="-122"/>
                <a:ea typeface="宋体" pitchFamily="2" charset="-122"/>
              </a:rPr>
              <a:t>税率极高，</a:t>
            </a:r>
            <a:r>
              <a:rPr lang="zh-CN" altLang="en-US" sz="2400" b="1" dirty="0">
                <a:solidFill>
                  <a:srgbClr val="002060"/>
                </a:solidFill>
                <a:latin typeface="宋体" pitchFamily="2" charset="-122"/>
                <a:ea typeface="宋体" pitchFamily="2" charset="-122"/>
              </a:rPr>
              <a:t>史称</a:t>
            </a:r>
            <a:r>
              <a:rPr lang="zh-CN" altLang="en-US" sz="2400" b="1" dirty="0">
                <a:solidFill>
                  <a:srgbClr val="FF0000"/>
                </a:solidFill>
                <a:latin typeface="宋体" pitchFamily="2" charset="-122"/>
                <a:ea typeface="宋体" pitchFamily="2" charset="-122"/>
              </a:rPr>
              <a:t>“</a:t>
            </a:r>
            <a:r>
              <a:rPr lang="zh-CN" altLang="zh-CN" sz="2400" b="1" dirty="0">
                <a:solidFill>
                  <a:srgbClr val="FF0000"/>
                </a:solidFill>
                <a:latin typeface="宋体" pitchFamily="2" charset="-122"/>
                <a:ea typeface="宋体" pitchFamily="2" charset="-122"/>
              </a:rPr>
              <a:t>收泰</a:t>
            </a:r>
            <a:r>
              <a:rPr lang="zh-CN" altLang="en-US" sz="2400" b="1" dirty="0">
                <a:solidFill>
                  <a:srgbClr val="FF0000"/>
                </a:solidFill>
                <a:latin typeface="宋体" pitchFamily="2" charset="-122"/>
                <a:ea typeface="宋体" pitchFamily="2" charset="-122"/>
              </a:rPr>
              <a:t>半</a:t>
            </a:r>
            <a:r>
              <a:rPr lang="zh-CN" altLang="zh-CN" sz="2400" b="1" dirty="0">
                <a:solidFill>
                  <a:srgbClr val="FF0000"/>
                </a:solidFill>
                <a:latin typeface="宋体" pitchFamily="2" charset="-122"/>
                <a:ea typeface="宋体" pitchFamily="2" charset="-122"/>
              </a:rPr>
              <a:t>之赋</a:t>
            </a:r>
            <a:r>
              <a:rPr lang="zh-CN" altLang="en-US" sz="2400" b="1" dirty="0">
                <a:solidFill>
                  <a:srgbClr val="FF0000"/>
                </a:solidFill>
                <a:latin typeface="宋体" pitchFamily="2" charset="-122"/>
                <a:ea typeface="宋体" pitchFamily="2" charset="-122"/>
              </a:rPr>
              <a:t>”</a:t>
            </a:r>
            <a:r>
              <a:rPr lang="zh-CN" altLang="zh-CN" sz="2400" b="1" dirty="0">
                <a:solidFill>
                  <a:srgbClr val="002060"/>
                </a:solidFill>
                <a:latin typeface="宋体" pitchFamily="2" charset="-122"/>
                <a:ea typeface="宋体" pitchFamily="2" charset="-122"/>
              </a:rPr>
              <a:t>，</a:t>
            </a:r>
            <a:r>
              <a:rPr lang="zh-CN" altLang="en-US" sz="2400" b="1" dirty="0">
                <a:solidFill>
                  <a:srgbClr val="002060"/>
                </a:solidFill>
                <a:latin typeface="宋体" pitchFamily="2" charset="-122"/>
                <a:ea typeface="宋体" pitchFamily="2" charset="-122"/>
              </a:rPr>
              <a:t>即缴纳田</a:t>
            </a:r>
            <a:r>
              <a:rPr lang="zh-CN" altLang="zh-CN" sz="2400" b="1" dirty="0">
                <a:solidFill>
                  <a:srgbClr val="002060"/>
                </a:solidFill>
                <a:latin typeface="宋体" pitchFamily="2" charset="-122"/>
                <a:ea typeface="宋体" pitchFamily="2" charset="-122"/>
              </a:rPr>
              <a:t>地产</a:t>
            </a:r>
            <a:r>
              <a:rPr lang="zh-CN" altLang="en-US" sz="2400" b="1" dirty="0">
                <a:solidFill>
                  <a:srgbClr val="002060"/>
                </a:solidFill>
                <a:latin typeface="宋体" pitchFamily="2" charset="-122"/>
                <a:ea typeface="宋体" pitchFamily="2" charset="-122"/>
              </a:rPr>
              <a:t>量的</a:t>
            </a:r>
            <a:r>
              <a:rPr lang="zh-CN" altLang="zh-CN" sz="2400" b="1" dirty="0">
                <a:solidFill>
                  <a:srgbClr val="002060"/>
                </a:solidFill>
                <a:latin typeface="宋体" pitchFamily="2" charset="-122"/>
                <a:ea typeface="宋体" pitchFamily="2" charset="-122"/>
              </a:rPr>
              <a:t>三分之二</a:t>
            </a:r>
            <a:r>
              <a:rPr lang="zh-CN" altLang="en-US" sz="2400" b="1" dirty="0">
                <a:solidFill>
                  <a:srgbClr val="002060"/>
                </a:solidFill>
                <a:latin typeface="宋体" pitchFamily="2" charset="-122"/>
                <a:ea typeface="宋体" pitchFamily="2" charset="-122"/>
              </a:rPr>
              <a:t>作为田赋。</a:t>
            </a:r>
            <a:endParaRPr lang="zh-CN" altLang="zh-CN" sz="2400" b="1" dirty="0">
              <a:solidFill>
                <a:srgbClr val="002060"/>
              </a:solidFill>
              <a:latin typeface="宋体" pitchFamily="2" charset="-122"/>
              <a:ea typeface="宋体" pitchFamily="2" charset="-122"/>
            </a:endParaRPr>
          </a:p>
        </p:txBody>
      </p:sp>
      <p:sp>
        <p:nvSpPr>
          <p:cNvPr id="11" name="文本框 10"/>
          <p:cNvSpPr txBox="1"/>
          <p:nvPr/>
        </p:nvSpPr>
        <p:spPr>
          <a:xfrm>
            <a:off x="2392467" y="2445039"/>
            <a:ext cx="8773515" cy="830997"/>
          </a:xfrm>
          <a:prstGeom prst="rect">
            <a:avLst/>
          </a:prstGeom>
          <a:noFill/>
        </p:spPr>
        <p:txBody>
          <a:bodyPr wrap="square" rtlCol="0">
            <a:spAutoFit/>
          </a:bodyPr>
          <a:lstStyle/>
          <a:p>
            <a:r>
              <a:rPr lang="zh-CN" altLang="zh-CN" sz="2400" b="1" dirty="0">
                <a:solidFill>
                  <a:srgbClr val="FF0000"/>
                </a:solidFill>
                <a:latin typeface="宋体" pitchFamily="2" charset="-122"/>
                <a:ea typeface="宋体" pitchFamily="2" charset="-122"/>
              </a:rPr>
              <a:t>汉朝：</a:t>
            </a:r>
            <a:r>
              <a:rPr lang="zh-CN" altLang="en-US" sz="2400" b="1" dirty="0">
                <a:solidFill>
                  <a:srgbClr val="002060"/>
                </a:solidFill>
                <a:latin typeface="宋体" pitchFamily="2" charset="-122"/>
                <a:ea typeface="宋体" pitchFamily="2" charset="-122"/>
              </a:rPr>
              <a:t>汉初</a:t>
            </a:r>
            <a:r>
              <a:rPr lang="zh-CN" altLang="zh-CN" sz="2400" b="1" dirty="0">
                <a:solidFill>
                  <a:srgbClr val="002060"/>
                </a:solidFill>
                <a:latin typeface="宋体" pitchFamily="2" charset="-122"/>
                <a:ea typeface="宋体" pitchFamily="2" charset="-122"/>
              </a:rPr>
              <a:t>休养生息</a:t>
            </a:r>
            <a:r>
              <a:rPr lang="zh-CN" altLang="en-US" sz="2400" b="1" dirty="0">
                <a:solidFill>
                  <a:srgbClr val="002060"/>
                </a:solidFill>
                <a:latin typeface="宋体" pitchFamily="2" charset="-122"/>
                <a:ea typeface="宋体" pitchFamily="2" charset="-122"/>
              </a:rPr>
              <a:t>，田赋</a:t>
            </a:r>
            <a:r>
              <a:rPr lang="zh-CN" altLang="zh-CN" sz="2400" b="1" dirty="0">
                <a:solidFill>
                  <a:srgbClr val="002060"/>
                </a:solidFill>
                <a:latin typeface="宋体" pitchFamily="2" charset="-122"/>
                <a:ea typeface="宋体" pitchFamily="2" charset="-122"/>
              </a:rPr>
              <a:t>税率</a:t>
            </a:r>
            <a:r>
              <a:rPr lang="zh-CN" altLang="en-US" sz="2400" b="1" dirty="0">
                <a:solidFill>
                  <a:srgbClr val="002060"/>
                </a:solidFill>
                <a:latin typeface="宋体" pitchFamily="2" charset="-122"/>
                <a:ea typeface="宋体" pitchFamily="2" charset="-122"/>
              </a:rPr>
              <a:t>大大</a:t>
            </a:r>
            <a:r>
              <a:rPr lang="zh-CN" altLang="zh-CN" sz="2400" b="1" dirty="0">
                <a:solidFill>
                  <a:srgbClr val="002060"/>
                </a:solidFill>
                <a:latin typeface="宋体" pitchFamily="2" charset="-122"/>
                <a:ea typeface="宋体" pitchFamily="2" charset="-122"/>
              </a:rPr>
              <a:t>降低</a:t>
            </a:r>
            <a:r>
              <a:rPr lang="zh-CN" altLang="en-US" sz="2400" b="1" dirty="0">
                <a:solidFill>
                  <a:srgbClr val="002060"/>
                </a:solidFill>
                <a:latin typeface="宋体" pitchFamily="2" charset="-122"/>
                <a:ea typeface="宋体" pitchFamily="2" charset="-122"/>
              </a:rPr>
              <a:t>。</a:t>
            </a:r>
            <a:r>
              <a:rPr lang="zh-CN" altLang="zh-CN" sz="2400" b="1" dirty="0">
                <a:solidFill>
                  <a:srgbClr val="002060"/>
                </a:solidFill>
                <a:latin typeface="宋体" pitchFamily="2" charset="-122"/>
                <a:ea typeface="宋体" pitchFamily="2" charset="-122"/>
              </a:rPr>
              <a:t>（</a:t>
            </a:r>
            <a:r>
              <a:rPr lang="zh-CN" altLang="en-US" sz="2400" b="1" dirty="0">
                <a:solidFill>
                  <a:srgbClr val="002060"/>
                </a:solidFill>
                <a:latin typeface="宋体" pitchFamily="2" charset="-122"/>
                <a:ea typeface="宋体" pitchFamily="2" charset="-122"/>
              </a:rPr>
              <a:t>汉高祖时期实行</a:t>
            </a:r>
            <a:r>
              <a:rPr lang="zh-CN" altLang="zh-CN" sz="2400" b="1" dirty="0">
                <a:solidFill>
                  <a:srgbClr val="002060"/>
                </a:solidFill>
                <a:latin typeface="宋体" pitchFamily="2" charset="-122"/>
                <a:ea typeface="宋体" pitchFamily="2" charset="-122"/>
              </a:rPr>
              <a:t>十五税一</a:t>
            </a:r>
            <a:r>
              <a:rPr lang="zh-CN" altLang="en-US" sz="2400" b="1" dirty="0">
                <a:solidFill>
                  <a:srgbClr val="002060"/>
                </a:solidFill>
                <a:latin typeface="宋体" pitchFamily="2" charset="-122"/>
                <a:ea typeface="宋体" pitchFamily="2" charset="-122"/>
              </a:rPr>
              <a:t>，汉景帝时期实行</a:t>
            </a:r>
            <a:r>
              <a:rPr lang="zh-CN" altLang="zh-CN" sz="2400" b="1" dirty="0">
                <a:solidFill>
                  <a:srgbClr val="002060"/>
                </a:solidFill>
                <a:latin typeface="宋体" pitchFamily="2" charset="-122"/>
                <a:ea typeface="宋体" pitchFamily="2" charset="-122"/>
              </a:rPr>
              <a:t>三十税一）</a:t>
            </a:r>
          </a:p>
        </p:txBody>
      </p:sp>
      <p:sp>
        <p:nvSpPr>
          <p:cNvPr id="12" name="文本框 11"/>
          <p:cNvSpPr txBox="1"/>
          <p:nvPr/>
        </p:nvSpPr>
        <p:spPr>
          <a:xfrm>
            <a:off x="661586" y="3665167"/>
            <a:ext cx="1280534" cy="492443"/>
          </a:xfrm>
          <a:prstGeom prst="rect">
            <a:avLst/>
          </a:prstGeom>
          <a:solidFill>
            <a:srgbClr val="FFFF00"/>
          </a:solidFill>
          <a:ln>
            <a:solidFill>
              <a:srgbClr val="FF0000"/>
            </a:solidFill>
          </a:ln>
        </p:spPr>
        <p:txBody>
          <a:bodyPr wrap="square" rtlCol="0">
            <a:spAutoFit/>
          </a:bodyPr>
          <a:lstStyle/>
          <a:p>
            <a:r>
              <a:rPr lang="zh-CN" altLang="en-US" sz="2600" b="1" dirty="0">
                <a:solidFill>
                  <a:srgbClr val="002060"/>
                </a:solidFill>
                <a:uFillTx/>
                <a:latin typeface="宋体" pitchFamily="2" charset="-122"/>
                <a:ea typeface="宋体" pitchFamily="2" charset="-122"/>
              </a:rPr>
              <a:t>人头税</a:t>
            </a:r>
          </a:p>
        </p:txBody>
      </p:sp>
      <p:grpSp>
        <p:nvGrpSpPr>
          <p:cNvPr id="13" name="组合 12"/>
          <p:cNvGrpSpPr/>
          <p:nvPr/>
        </p:nvGrpSpPr>
        <p:grpSpPr>
          <a:xfrm>
            <a:off x="1992622" y="3681845"/>
            <a:ext cx="655320" cy="519430"/>
            <a:chOff x="976630" y="2080260"/>
            <a:chExt cx="655320" cy="519430"/>
          </a:xfrm>
          <a:solidFill>
            <a:srgbClr val="FFFF00"/>
          </a:solidFill>
        </p:grpSpPr>
        <p:sp>
          <p:nvSpPr>
            <p:cNvPr id="14" name="右箭头 13"/>
            <p:cNvSpPr/>
            <p:nvPr/>
          </p:nvSpPr>
          <p:spPr>
            <a:xfrm rot="20040000">
              <a:off x="984250" y="2080260"/>
              <a:ext cx="647700" cy="144145"/>
            </a:xfrm>
            <a:prstGeom prst="rightArrow">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右箭头 14"/>
            <p:cNvSpPr/>
            <p:nvPr/>
          </p:nvSpPr>
          <p:spPr>
            <a:xfrm rot="1080000">
              <a:off x="976630" y="2455545"/>
              <a:ext cx="647700" cy="144145"/>
            </a:xfrm>
            <a:prstGeom prst="rightArrow">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2651412" y="3423440"/>
            <a:ext cx="6926640" cy="461665"/>
          </a:xfrm>
          <a:prstGeom prst="rect">
            <a:avLst/>
          </a:prstGeom>
          <a:noFill/>
        </p:spPr>
        <p:txBody>
          <a:bodyPr wrap="square" rtlCol="0">
            <a:spAutoFit/>
          </a:bodyPr>
          <a:lstStyle/>
          <a:p>
            <a:r>
              <a:rPr lang="zh-CN" altLang="zh-CN" sz="2400" b="1" dirty="0">
                <a:solidFill>
                  <a:srgbClr val="FF0000"/>
                </a:solidFill>
                <a:latin typeface="宋体" pitchFamily="2" charset="-122"/>
                <a:ea typeface="宋体" pitchFamily="2" charset="-122"/>
              </a:rPr>
              <a:t>秦朝：</a:t>
            </a:r>
            <a:r>
              <a:rPr lang="zh-CN" altLang="en-US" sz="2400" b="1" dirty="0">
                <a:solidFill>
                  <a:srgbClr val="002060"/>
                </a:solidFill>
                <a:latin typeface="宋体" pitchFamily="2" charset="-122"/>
                <a:ea typeface="宋体" pitchFamily="2" charset="-122"/>
              </a:rPr>
              <a:t>秦朝向人民征收</a:t>
            </a:r>
            <a:r>
              <a:rPr lang="zh-CN" altLang="zh-CN" sz="2400" b="1" dirty="0">
                <a:solidFill>
                  <a:srgbClr val="FF0000"/>
                </a:solidFill>
                <a:latin typeface="宋体" pitchFamily="2" charset="-122"/>
                <a:ea typeface="宋体" pitchFamily="2" charset="-122"/>
              </a:rPr>
              <a:t>极重</a:t>
            </a:r>
            <a:r>
              <a:rPr lang="zh-CN" altLang="en-US" sz="2400" b="1" dirty="0">
                <a:solidFill>
                  <a:srgbClr val="FF0000"/>
                </a:solidFill>
                <a:latin typeface="宋体" pitchFamily="2" charset="-122"/>
                <a:ea typeface="宋体" pitchFamily="2" charset="-122"/>
              </a:rPr>
              <a:t>的口赋</a:t>
            </a:r>
            <a:r>
              <a:rPr lang="zh-CN" altLang="en-US" sz="2400" b="1" dirty="0">
                <a:solidFill>
                  <a:srgbClr val="002060"/>
                </a:solidFill>
                <a:latin typeface="宋体" pitchFamily="2" charset="-122"/>
                <a:ea typeface="宋体" pitchFamily="2" charset="-122"/>
              </a:rPr>
              <a:t>，即人头税。</a:t>
            </a:r>
            <a:endParaRPr lang="zh-CN" altLang="zh-CN" sz="2400" b="1" dirty="0">
              <a:solidFill>
                <a:srgbClr val="002060"/>
              </a:solidFill>
              <a:latin typeface="宋体" pitchFamily="2" charset="-122"/>
              <a:ea typeface="宋体" pitchFamily="2" charset="-122"/>
            </a:endParaRPr>
          </a:p>
        </p:txBody>
      </p:sp>
      <p:sp>
        <p:nvSpPr>
          <p:cNvPr id="17" name="文本框 16"/>
          <p:cNvSpPr txBox="1"/>
          <p:nvPr/>
        </p:nvSpPr>
        <p:spPr>
          <a:xfrm>
            <a:off x="2680927" y="3911388"/>
            <a:ext cx="9013090" cy="830997"/>
          </a:xfrm>
          <a:prstGeom prst="rect">
            <a:avLst/>
          </a:prstGeom>
          <a:noFill/>
        </p:spPr>
        <p:txBody>
          <a:bodyPr wrap="square" rtlCol="0">
            <a:spAutoFit/>
          </a:bodyPr>
          <a:lstStyle/>
          <a:p>
            <a:r>
              <a:rPr lang="zh-CN" altLang="zh-CN" sz="2400" b="1" dirty="0">
                <a:solidFill>
                  <a:srgbClr val="FF0000"/>
                </a:solidFill>
                <a:latin typeface="宋体" pitchFamily="2" charset="-122"/>
                <a:ea typeface="宋体" pitchFamily="2" charset="-122"/>
              </a:rPr>
              <a:t>汉朝：</a:t>
            </a:r>
            <a:r>
              <a:rPr lang="zh-CN" altLang="en-US" sz="2400" b="1" dirty="0">
                <a:solidFill>
                  <a:srgbClr val="002060"/>
                </a:solidFill>
                <a:latin typeface="宋体" pitchFamily="2" charset="-122"/>
                <a:ea typeface="宋体" pitchFamily="2" charset="-122"/>
              </a:rPr>
              <a:t>汉朝人头税分</a:t>
            </a:r>
            <a:r>
              <a:rPr lang="zh-CN" altLang="zh-CN" sz="2400" b="1" dirty="0">
                <a:solidFill>
                  <a:srgbClr val="002060"/>
                </a:solidFill>
                <a:latin typeface="宋体" pitchFamily="2" charset="-122"/>
                <a:ea typeface="宋体" pitchFamily="2" charset="-122"/>
              </a:rPr>
              <a:t>口赋、算赋</a:t>
            </a:r>
            <a:r>
              <a:rPr lang="zh-CN" altLang="en-US" sz="2400" b="1" dirty="0">
                <a:solidFill>
                  <a:srgbClr val="002060"/>
                </a:solidFill>
                <a:latin typeface="宋体" pitchFamily="2" charset="-122"/>
                <a:ea typeface="宋体" pitchFamily="2" charset="-122"/>
              </a:rPr>
              <a:t>，规定不分男女。</a:t>
            </a:r>
            <a:endParaRPr lang="en-US" altLang="zh-CN" sz="2400" b="1" dirty="0">
              <a:solidFill>
                <a:srgbClr val="002060"/>
              </a:solidFill>
              <a:latin typeface="宋体" pitchFamily="2" charset="-122"/>
              <a:ea typeface="宋体" pitchFamily="2" charset="-122"/>
            </a:endParaRPr>
          </a:p>
          <a:p>
            <a:r>
              <a:rPr lang="zh-CN" altLang="en-US" sz="2400" b="1" dirty="0">
                <a:solidFill>
                  <a:srgbClr val="002060"/>
                </a:solidFill>
                <a:latin typeface="宋体" pitchFamily="2" charset="-122"/>
                <a:ea typeface="宋体" pitchFamily="2" charset="-122"/>
                <a:sym typeface="+mn-ea"/>
              </a:rPr>
              <a:t>（</a:t>
            </a:r>
            <a:r>
              <a:rPr lang="zh-CN" altLang="en-US" sz="2400" b="1" dirty="0">
                <a:solidFill>
                  <a:srgbClr val="FF0000"/>
                </a:solidFill>
                <a:latin typeface="宋体" pitchFamily="2" charset="-122"/>
                <a:ea typeface="宋体" pitchFamily="2" charset="-122"/>
                <a:sym typeface="+mn-ea"/>
              </a:rPr>
              <a:t>汉朝还征收</a:t>
            </a:r>
            <a:r>
              <a:rPr lang="zh-CN" altLang="zh-CN" sz="2400" b="1" dirty="0">
                <a:solidFill>
                  <a:srgbClr val="FF0000"/>
                </a:solidFill>
                <a:latin typeface="宋体" pitchFamily="2" charset="-122"/>
                <a:ea typeface="宋体" pitchFamily="2" charset="-122"/>
                <a:sym typeface="+mn-ea"/>
              </a:rPr>
              <a:t>财产税</a:t>
            </a:r>
            <a:r>
              <a:rPr lang="zh-CN" altLang="en-US" sz="2400" b="1" dirty="0">
                <a:solidFill>
                  <a:srgbClr val="FF0000"/>
                </a:solidFill>
                <a:latin typeface="宋体" pitchFamily="2" charset="-122"/>
                <a:ea typeface="宋体" pitchFamily="2" charset="-122"/>
                <a:sym typeface="+mn-ea"/>
              </a:rPr>
              <a:t>：</a:t>
            </a:r>
            <a:r>
              <a:rPr lang="zh-CN" altLang="en-US" sz="2400" b="1" dirty="0">
                <a:solidFill>
                  <a:srgbClr val="002060"/>
                </a:solidFill>
                <a:latin typeface="宋体" pitchFamily="2" charset="-122"/>
                <a:ea typeface="宋体" pitchFamily="2" charset="-122"/>
                <a:sym typeface="+mn-ea"/>
              </a:rPr>
              <a:t>如</a:t>
            </a:r>
            <a:r>
              <a:rPr lang="zh-CN" altLang="zh-CN" sz="2400" b="1" dirty="0">
                <a:solidFill>
                  <a:srgbClr val="002060"/>
                </a:solidFill>
                <a:latin typeface="宋体" pitchFamily="2" charset="-122"/>
                <a:ea typeface="宋体" pitchFamily="2" charset="-122"/>
                <a:sym typeface="+mn-ea"/>
              </a:rPr>
              <a:t>车船税、算缗</a:t>
            </a:r>
            <a:r>
              <a:rPr lang="zh-CN" altLang="en-US" sz="2400" b="1" dirty="0">
                <a:solidFill>
                  <a:srgbClr val="002060"/>
                </a:solidFill>
                <a:latin typeface="宋体" pitchFamily="2" charset="-122"/>
                <a:ea typeface="宋体" pitchFamily="2" charset="-122"/>
                <a:sym typeface="+mn-ea"/>
              </a:rPr>
              <a:t>钱</a:t>
            </a:r>
            <a:r>
              <a:rPr lang="zh-CN" altLang="zh-CN" sz="2400" b="1" dirty="0">
                <a:solidFill>
                  <a:srgbClr val="002060"/>
                </a:solidFill>
                <a:latin typeface="宋体" pitchFamily="2" charset="-122"/>
                <a:ea typeface="宋体" pitchFamily="2" charset="-122"/>
                <a:sym typeface="+mn-ea"/>
              </a:rPr>
              <a:t>、税民资等）</a:t>
            </a:r>
            <a:endParaRPr lang="zh-CN" altLang="en-US" sz="2400" b="1" dirty="0">
              <a:solidFill>
                <a:srgbClr val="002060"/>
              </a:solidFill>
              <a:latin typeface="宋体" pitchFamily="2" charset="-122"/>
              <a:ea typeface="宋体" pitchFamily="2" charset="-122"/>
            </a:endParaRPr>
          </a:p>
        </p:txBody>
      </p:sp>
      <p:sp>
        <p:nvSpPr>
          <p:cNvPr id="18" name="文本框 17"/>
          <p:cNvSpPr txBox="1"/>
          <p:nvPr/>
        </p:nvSpPr>
        <p:spPr>
          <a:xfrm>
            <a:off x="661585" y="5615940"/>
            <a:ext cx="1019175" cy="521970"/>
          </a:xfrm>
          <a:prstGeom prst="rect">
            <a:avLst/>
          </a:prstGeom>
          <a:solidFill>
            <a:srgbClr val="FFFF00"/>
          </a:solidFill>
          <a:ln w="15875">
            <a:solidFill>
              <a:srgbClr val="FF0000"/>
            </a:solidFill>
          </a:ln>
        </p:spPr>
        <p:txBody>
          <a:bodyPr wrap="square" rtlCol="0">
            <a:spAutoFit/>
          </a:bodyPr>
          <a:lstStyle/>
          <a:p>
            <a:r>
              <a:rPr lang="zh-CN" altLang="en-US" sz="2800" b="1" dirty="0">
                <a:solidFill>
                  <a:srgbClr val="002060"/>
                </a:solidFill>
                <a:latin typeface="宋体" pitchFamily="2" charset="-122"/>
                <a:ea typeface="宋体" pitchFamily="2" charset="-122"/>
              </a:rPr>
              <a:t>徭役</a:t>
            </a:r>
          </a:p>
        </p:txBody>
      </p:sp>
      <p:sp>
        <p:nvSpPr>
          <p:cNvPr id="22" name="文本框 21"/>
          <p:cNvSpPr txBox="1"/>
          <p:nvPr/>
        </p:nvSpPr>
        <p:spPr>
          <a:xfrm>
            <a:off x="2917792" y="4818792"/>
            <a:ext cx="8933320" cy="830997"/>
          </a:xfrm>
          <a:prstGeom prst="rect">
            <a:avLst/>
          </a:prstGeom>
          <a:noFill/>
          <a:ln>
            <a:solidFill>
              <a:srgbClr val="FF0000"/>
            </a:solidFill>
          </a:ln>
        </p:spPr>
        <p:txBody>
          <a:bodyPr wrap="square" rtlCol="0">
            <a:spAutoFit/>
          </a:bodyPr>
          <a:lstStyle/>
          <a:p>
            <a:r>
              <a:rPr lang="zh-CN" altLang="en-US" sz="2400" b="1" dirty="0">
                <a:solidFill>
                  <a:srgbClr val="002060"/>
                </a:solidFill>
                <a:latin typeface="宋体" pitchFamily="2" charset="-122"/>
                <a:ea typeface="宋体" pitchFamily="2" charset="-122"/>
                <a:cs typeface="黑体" panose="02010609060101010101" charset="-122"/>
                <a:sym typeface="+mn-ea"/>
              </a:rPr>
              <a:t>更卒：法定服务期限是一个月，服务地点是在本郡或本县</a:t>
            </a:r>
            <a:r>
              <a:rPr lang="en-US" altLang="zh-CN" sz="2400" b="1" dirty="0">
                <a:solidFill>
                  <a:srgbClr val="002060"/>
                </a:solidFill>
                <a:latin typeface="宋体" pitchFamily="2" charset="-122"/>
                <a:ea typeface="宋体" pitchFamily="2" charset="-122"/>
                <a:cs typeface="黑体" panose="02010609060101010101" charset="-122"/>
                <a:sym typeface="+mn-ea"/>
              </a:rPr>
              <a:t>,</a:t>
            </a:r>
            <a:r>
              <a:rPr lang="zh-CN" altLang="en-US" sz="2400" b="1" dirty="0">
                <a:solidFill>
                  <a:srgbClr val="002060"/>
                </a:solidFill>
                <a:latin typeface="宋体" pitchFamily="2" charset="-122"/>
                <a:ea typeface="宋体" pitchFamily="2" charset="-122"/>
                <a:cs typeface="黑体" panose="02010609060101010101" charset="-122"/>
                <a:sym typeface="+mn-ea"/>
              </a:rPr>
              <a:t>承担修筑城垣、道路、河渠、宫室、陵寝以及运输粮食等繁重劳动；</a:t>
            </a:r>
          </a:p>
        </p:txBody>
      </p:sp>
      <p:sp>
        <p:nvSpPr>
          <p:cNvPr id="30" name="文本框 29"/>
          <p:cNvSpPr txBox="1"/>
          <p:nvPr/>
        </p:nvSpPr>
        <p:spPr>
          <a:xfrm>
            <a:off x="2941391" y="5756659"/>
            <a:ext cx="8909721" cy="461665"/>
          </a:xfrm>
          <a:prstGeom prst="rect">
            <a:avLst/>
          </a:prstGeom>
          <a:noFill/>
          <a:ln>
            <a:solidFill>
              <a:srgbClr val="FF0000"/>
            </a:solidFill>
          </a:ln>
        </p:spPr>
        <p:txBody>
          <a:bodyPr wrap="square" rtlCol="0">
            <a:spAutoFit/>
          </a:bodyPr>
          <a:lstStyle/>
          <a:p>
            <a:r>
              <a:rPr lang="zh-CN" altLang="en-US" sz="2400" b="1" dirty="0">
                <a:solidFill>
                  <a:srgbClr val="002060"/>
                </a:solidFill>
                <a:latin typeface="宋体" pitchFamily="2" charset="-122"/>
                <a:ea typeface="宋体" pitchFamily="2" charset="-122"/>
                <a:sym typeface="+mn-ea"/>
              </a:rPr>
              <a:t>正卒：指到郡国和京城服兵役，役期一般是两年。</a:t>
            </a:r>
          </a:p>
        </p:txBody>
      </p:sp>
      <p:grpSp>
        <p:nvGrpSpPr>
          <p:cNvPr id="32" name="组合 31"/>
          <p:cNvGrpSpPr/>
          <p:nvPr/>
        </p:nvGrpSpPr>
        <p:grpSpPr>
          <a:xfrm>
            <a:off x="1846368" y="5518150"/>
            <a:ext cx="1092200" cy="937260"/>
            <a:chOff x="1897" y="7978"/>
            <a:chExt cx="1720" cy="1476"/>
          </a:xfrm>
        </p:grpSpPr>
        <p:grpSp>
          <p:nvGrpSpPr>
            <p:cNvPr id="27" name="组合 26"/>
            <p:cNvGrpSpPr/>
            <p:nvPr/>
          </p:nvGrpSpPr>
          <p:grpSpPr>
            <a:xfrm>
              <a:off x="1897" y="7978"/>
              <a:ext cx="1720" cy="1476"/>
              <a:chOff x="722348" y="2099930"/>
              <a:chExt cx="970844" cy="382002"/>
            </a:xfrm>
            <a:solidFill>
              <a:srgbClr val="FFFF00"/>
            </a:solidFill>
          </p:grpSpPr>
          <p:sp>
            <p:nvSpPr>
              <p:cNvPr id="28" name="右箭头 27"/>
              <p:cNvSpPr/>
              <p:nvPr/>
            </p:nvSpPr>
            <p:spPr>
              <a:xfrm rot="20040000">
                <a:off x="734766" y="2099930"/>
                <a:ext cx="864164" cy="79713"/>
              </a:xfrm>
              <a:prstGeom prst="rightArrow">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右箭头 28"/>
              <p:cNvSpPr/>
              <p:nvPr/>
            </p:nvSpPr>
            <p:spPr>
              <a:xfrm rot="1800000">
                <a:off x="722348" y="2396525"/>
                <a:ext cx="970844" cy="85407"/>
              </a:xfrm>
              <a:prstGeom prst="rightArrow">
                <a:avLst>
                  <a:gd name="adj1" fmla="val 45556"/>
                  <a:gd name="adj2"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右箭头 30"/>
            <p:cNvSpPr/>
            <p:nvPr/>
          </p:nvSpPr>
          <p:spPr>
            <a:xfrm>
              <a:off x="2097" y="8617"/>
              <a:ext cx="1248" cy="19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文本框 32"/>
          <p:cNvSpPr txBox="1"/>
          <p:nvPr/>
        </p:nvSpPr>
        <p:spPr>
          <a:xfrm>
            <a:off x="2941391" y="6370857"/>
            <a:ext cx="6582410" cy="460375"/>
          </a:xfrm>
          <a:prstGeom prst="rect">
            <a:avLst/>
          </a:prstGeom>
          <a:noFill/>
          <a:ln>
            <a:solidFill>
              <a:srgbClr val="FF0000"/>
            </a:solidFill>
          </a:ln>
        </p:spPr>
        <p:txBody>
          <a:bodyPr wrap="square" rtlCol="0">
            <a:spAutoFit/>
          </a:bodyPr>
          <a:lstStyle/>
          <a:p>
            <a:r>
              <a:rPr lang="zh-CN" altLang="en-US" sz="2400" b="1" dirty="0">
                <a:solidFill>
                  <a:srgbClr val="002060"/>
                </a:solidFill>
                <a:latin typeface="宋体" pitchFamily="2" charset="-122"/>
                <a:ea typeface="宋体" pitchFamily="2" charset="-122"/>
                <a:sym typeface="+mn-ea"/>
              </a:rPr>
              <a:t>戍卒：指到边塞屯戍，役期一般是一年。</a:t>
            </a:r>
          </a:p>
        </p:txBody>
      </p:sp>
      <p:cxnSp>
        <p:nvCxnSpPr>
          <p:cNvPr id="25" name="直接连接符 24"/>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26" name="矩形 25"/>
          <p:cNvSpPr/>
          <p:nvPr/>
        </p:nvSpPr>
        <p:spPr>
          <a:xfrm>
            <a:off x="34290" y="204920"/>
            <a:ext cx="4716356" cy="584775"/>
          </a:xfrm>
          <a:prstGeom prst="rect">
            <a:avLst/>
          </a:prstGeom>
        </p:spPr>
        <p:txBody>
          <a:bodyPr wrap="none">
            <a:spAutoFit/>
          </a:bodyPr>
          <a:lstStyle/>
          <a:p>
            <a:r>
              <a:rPr lang="zh-CN" altLang="en-US" sz="3200" b="1" dirty="0">
                <a:solidFill>
                  <a:srgbClr val="FF0000"/>
                </a:solidFill>
                <a:latin typeface="方正姚体" pitchFamily="2" charset="-122"/>
                <a:ea typeface="方正姚体" pitchFamily="2" charset="-122"/>
                <a:sym typeface="+mn-ea"/>
              </a:rPr>
              <a:t>一、中国古代的赋役制度</a:t>
            </a:r>
            <a:endParaRPr lang="zh-CN" altLang="en-US" sz="3200" b="1" dirty="0">
              <a:solidFill>
                <a:srgbClr val="FF0000"/>
              </a:solidFill>
              <a:latin typeface="方正姚体" pitchFamily="2" charset="-122"/>
              <a:ea typeface="方正姚体" pitchFamily="2" charset="-122"/>
            </a:endParaRPr>
          </a:p>
        </p:txBody>
      </p:sp>
      <p:sp>
        <p:nvSpPr>
          <p:cNvPr id="35" name="文本框 9"/>
          <p:cNvSpPr txBox="1"/>
          <p:nvPr/>
        </p:nvSpPr>
        <p:spPr>
          <a:xfrm>
            <a:off x="168953" y="948532"/>
            <a:ext cx="4063933" cy="523220"/>
          </a:xfrm>
          <a:prstGeom prst="rect">
            <a:avLst/>
          </a:prstGeom>
          <a:noFill/>
          <a:ln>
            <a:noFill/>
          </a:ln>
        </p:spPr>
        <p:txBody>
          <a:bodyPr wrap="none" rtlCol="0" anchor="t">
            <a:spAutoFit/>
          </a:bodyPr>
          <a:lstStyle/>
          <a:p>
            <a:r>
              <a:rPr lang="en-US" altLang="zh-CN" sz="2800" b="1" dirty="0">
                <a:solidFill>
                  <a:srgbClr val="FF0000"/>
                </a:solidFill>
                <a:latin typeface="方正姚体" pitchFamily="2" charset="-122"/>
                <a:ea typeface="方正姚体" pitchFamily="2" charset="-122"/>
                <a:sym typeface="+mn-ea"/>
              </a:rPr>
              <a:t>2</a:t>
            </a:r>
            <a:r>
              <a:rPr lang="zh-CN" altLang="en-US" sz="2800" b="1" dirty="0">
                <a:solidFill>
                  <a:srgbClr val="FF0000"/>
                </a:solidFill>
                <a:uFillTx/>
                <a:latin typeface="方正姚体" pitchFamily="2" charset="-122"/>
                <a:ea typeface="方正姚体" pitchFamily="2" charset="-122"/>
                <a:sym typeface="+mn-ea"/>
              </a:rPr>
              <a:t>、秦汉时期的赋役制度</a:t>
            </a:r>
            <a:r>
              <a:rPr lang="en-US" altLang="zh-CN" sz="2800" b="1" dirty="0">
                <a:solidFill>
                  <a:srgbClr val="FF0000"/>
                </a:solidFill>
                <a:uFillTx/>
                <a:latin typeface="方正姚体" pitchFamily="2" charset="-122"/>
                <a:ea typeface="方正姚体" pitchFamily="2" charset="-122"/>
                <a:sym typeface="+mn-ea"/>
              </a:rPr>
              <a:t> </a:t>
            </a:r>
          </a:p>
        </p:txBody>
      </p:sp>
    </p:spTree>
    <p:extLst>
      <p:ext uri="{BB962C8B-B14F-4D97-AF65-F5344CB8AC3E}">
        <p14:creationId xmlns:p14="http://schemas.microsoft.com/office/powerpoint/2010/main" val="12563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down)">
                                      <p:cBhvr>
                                        <p:cTn id="35" dur="580">
                                          <p:stCondLst>
                                            <p:cond delay="0"/>
                                          </p:stCondLst>
                                        </p:cTn>
                                        <p:tgtEl>
                                          <p:spTgt spid="22"/>
                                        </p:tgtEl>
                                      </p:cBhvr>
                                    </p:animEffect>
                                    <p:anim calcmode="lin" valueType="num">
                                      <p:cBhvr>
                                        <p:cTn id="36"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1" dur="26">
                                          <p:stCondLst>
                                            <p:cond delay="650"/>
                                          </p:stCondLst>
                                        </p:cTn>
                                        <p:tgtEl>
                                          <p:spTgt spid="22"/>
                                        </p:tgtEl>
                                      </p:cBhvr>
                                      <p:to x="100000" y="60000"/>
                                    </p:animScale>
                                    <p:animScale>
                                      <p:cBhvr>
                                        <p:cTn id="42" dur="166" decel="50000">
                                          <p:stCondLst>
                                            <p:cond delay="676"/>
                                          </p:stCondLst>
                                        </p:cTn>
                                        <p:tgtEl>
                                          <p:spTgt spid="22"/>
                                        </p:tgtEl>
                                      </p:cBhvr>
                                      <p:to x="100000" y="100000"/>
                                    </p:animScale>
                                    <p:animScale>
                                      <p:cBhvr>
                                        <p:cTn id="43" dur="26">
                                          <p:stCondLst>
                                            <p:cond delay="1312"/>
                                          </p:stCondLst>
                                        </p:cTn>
                                        <p:tgtEl>
                                          <p:spTgt spid="22"/>
                                        </p:tgtEl>
                                      </p:cBhvr>
                                      <p:to x="100000" y="80000"/>
                                    </p:animScale>
                                    <p:animScale>
                                      <p:cBhvr>
                                        <p:cTn id="44" dur="166" decel="50000">
                                          <p:stCondLst>
                                            <p:cond delay="1338"/>
                                          </p:stCondLst>
                                        </p:cTn>
                                        <p:tgtEl>
                                          <p:spTgt spid="22"/>
                                        </p:tgtEl>
                                      </p:cBhvr>
                                      <p:to x="100000" y="100000"/>
                                    </p:animScale>
                                    <p:animScale>
                                      <p:cBhvr>
                                        <p:cTn id="45" dur="26">
                                          <p:stCondLst>
                                            <p:cond delay="1642"/>
                                          </p:stCondLst>
                                        </p:cTn>
                                        <p:tgtEl>
                                          <p:spTgt spid="22"/>
                                        </p:tgtEl>
                                      </p:cBhvr>
                                      <p:to x="100000" y="90000"/>
                                    </p:animScale>
                                    <p:animScale>
                                      <p:cBhvr>
                                        <p:cTn id="46" dur="166" decel="50000">
                                          <p:stCondLst>
                                            <p:cond delay="1668"/>
                                          </p:stCondLst>
                                        </p:cTn>
                                        <p:tgtEl>
                                          <p:spTgt spid="22"/>
                                        </p:tgtEl>
                                      </p:cBhvr>
                                      <p:to x="100000" y="100000"/>
                                    </p:animScale>
                                    <p:animScale>
                                      <p:cBhvr>
                                        <p:cTn id="47" dur="26">
                                          <p:stCondLst>
                                            <p:cond delay="1808"/>
                                          </p:stCondLst>
                                        </p:cTn>
                                        <p:tgtEl>
                                          <p:spTgt spid="22"/>
                                        </p:tgtEl>
                                      </p:cBhvr>
                                      <p:to x="100000" y="95000"/>
                                    </p:animScale>
                                    <p:animScale>
                                      <p:cBhvr>
                                        <p:cTn id="48" dur="166" decel="50000">
                                          <p:stCondLst>
                                            <p:cond delay="1834"/>
                                          </p:stCondLst>
                                        </p:cTn>
                                        <p:tgtEl>
                                          <p:spTgt spid="22"/>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grpId="0"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down)">
                                      <p:cBhvr>
                                        <p:cTn id="60" dur="580">
                                          <p:stCondLst>
                                            <p:cond delay="0"/>
                                          </p:stCondLst>
                                        </p:cTn>
                                        <p:tgtEl>
                                          <p:spTgt spid="33"/>
                                        </p:tgtEl>
                                      </p:cBhvr>
                                    </p:animEffect>
                                    <p:anim calcmode="lin" valueType="num">
                                      <p:cBhvr>
                                        <p:cTn id="61"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66" dur="26">
                                          <p:stCondLst>
                                            <p:cond delay="650"/>
                                          </p:stCondLst>
                                        </p:cTn>
                                        <p:tgtEl>
                                          <p:spTgt spid="33"/>
                                        </p:tgtEl>
                                      </p:cBhvr>
                                      <p:to x="100000" y="60000"/>
                                    </p:animScale>
                                    <p:animScale>
                                      <p:cBhvr>
                                        <p:cTn id="67" dur="166" decel="50000">
                                          <p:stCondLst>
                                            <p:cond delay="676"/>
                                          </p:stCondLst>
                                        </p:cTn>
                                        <p:tgtEl>
                                          <p:spTgt spid="33"/>
                                        </p:tgtEl>
                                      </p:cBhvr>
                                      <p:to x="100000" y="100000"/>
                                    </p:animScale>
                                    <p:animScale>
                                      <p:cBhvr>
                                        <p:cTn id="68" dur="26">
                                          <p:stCondLst>
                                            <p:cond delay="1312"/>
                                          </p:stCondLst>
                                        </p:cTn>
                                        <p:tgtEl>
                                          <p:spTgt spid="33"/>
                                        </p:tgtEl>
                                      </p:cBhvr>
                                      <p:to x="100000" y="80000"/>
                                    </p:animScale>
                                    <p:animScale>
                                      <p:cBhvr>
                                        <p:cTn id="69" dur="166" decel="50000">
                                          <p:stCondLst>
                                            <p:cond delay="1338"/>
                                          </p:stCondLst>
                                        </p:cTn>
                                        <p:tgtEl>
                                          <p:spTgt spid="33"/>
                                        </p:tgtEl>
                                      </p:cBhvr>
                                      <p:to x="100000" y="100000"/>
                                    </p:animScale>
                                    <p:animScale>
                                      <p:cBhvr>
                                        <p:cTn id="70" dur="26">
                                          <p:stCondLst>
                                            <p:cond delay="1642"/>
                                          </p:stCondLst>
                                        </p:cTn>
                                        <p:tgtEl>
                                          <p:spTgt spid="33"/>
                                        </p:tgtEl>
                                      </p:cBhvr>
                                      <p:to x="100000" y="90000"/>
                                    </p:animScale>
                                    <p:animScale>
                                      <p:cBhvr>
                                        <p:cTn id="71" dur="166" decel="50000">
                                          <p:stCondLst>
                                            <p:cond delay="1668"/>
                                          </p:stCondLst>
                                        </p:cTn>
                                        <p:tgtEl>
                                          <p:spTgt spid="33"/>
                                        </p:tgtEl>
                                      </p:cBhvr>
                                      <p:to x="100000" y="100000"/>
                                    </p:animScale>
                                    <p:animScale>
                                      <p:cBhvr>
                                        <p:cTn id="72" dur="26">
                                          <p:stCondLst>
                                            <p:cond delay="1808"/>
                                          </p:stCondLst>
                                        </p:cTn>
                                        <p:tgtEl>
                                          <p:spTgt spid="33"/>
                                        </p:tgtEl>
                                      </p:cBhvr>
                                      <p:to x="100000" y="95000"/>
                                    </p:animScale>
                                    <p:animScale>
                                      <p:cBhvr>
                                        <p:cTn id="73" dur="166" decel="50000">
                                          <p:stCondLst>
                                            <p:cond delay="1834"/>
                                          </p:stCondLst>
                                        </p:cTn>
                                        <p:tgtEl>
                                          <p:spTgt spid="3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6" grpId="0"/>
      <p:bldP spid="17" grpId="0"/>
      <p:bldP spid="22" grpId="0" animBg="1"/>
      <p:bldP spid="30" grpId="0" animBg="1"/>
      <p:bldP spid="3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PLACING_PICTURE_INFO" val="{&quot;code&quot;:&quot;[1]&quot;,&quot;full_picture&quot;:false,&quot;last_crop_picture&quot;:&quot;[1]&quot;,&quot;scheme&quot;:&quot;1-1&quot;,&quot;spacing&quot;:5}"/>
  <p:tag name="KSO_WM_UNIT_PLACING_PICTURE" val="215157.654"/>
  <p:tag name="KSO_WM_BEAUTIFY_FLAG" val="#wm#"/>
  <p:tag name="KSO_WM_UNIT_ID" val="_3**"/>
  <p:tag name="KSO_WM_UNIT_PLACING_PICTURE_USER_VIEWPORT" val="{&quot;height&quot;:8859,&quot;width&quot;:17144}"/>
  <p:tag name="KSO_WM_UNIT_HIGHLIGHT" val="0"/>
  <p:tag name="KSO_WM_UNIT_COMPATIBLE" val="0"/>
  <p:tag name="KSO_WM_UNIT_DIAGRAM_ISNUMVISUAL" val="0"/>
  <p:tag name="KSO_WM_UNIT_DIAGRAM_ISREFERUNIT" val="0"/>
  <p:tag name="KSO_WM_UNIT_LAYERLEVEL" val="1"/>
  <p:tag name="KSO_WM_TAG_VERSION" val="1.0"/>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UNIT_PLACING_PICTURE_INFO" val="{&quot;code&quot;:&quot;[1]&quot;,&quot;full_picture&quot;:false,&quot;last_crop_picture&quot;:&quot;[1]&quot;,&quot;scheme&quot;:&quot;1-1&quot;,&quot;spacing&quot;:5}"/>
  <p:tag name="KSO_WM_UNIT_PLACING_PICTURE" val="215800.860"/>
  <p:tag name="KSO_WM_BEAUTIFY_FLAG" val="#wm#"/>
  <p:tag name="KSO_WM_UNIT_ID" val="_6**"/>
  <p:tag name="KSO_WM_UNIT_PLACING_PICTURE_USER_VIEWPORT" val="{&quot;height&quot;:5586,&quot;width&quot;:19200}"/>
  <p:tag name="KSO_WM_UNIT_HIGHLIGHT" val="0"/>
  <p:tag name="KSO_WM_UNIT_COMPATIBLE" val="0"/>
  <p:tag name="KSO_WM_UNIT_DIAGRAM_ISNUMVISUAL" val="0"/>
  <p:tag name="KSO_WM_UNIT_DIAGRAM_ISREFERUNIT" val="0"/>
  <p:tag name="KSO_WM_UNIT_LAYERLEVEL" val="1"/>
  <p:tag name="KSO_WM_TAG_VERSION" val="1.0"/>
</p:tagLst>
</file>

<file path=ppt/tags/tag1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7.xml><?xml version="1.0" encoding="utf-8"?>
<p:tagLst xmlns:a="http://schemas.openxmlformats.org/drawingml/2006/main" xmlns:r="http://schemas.openxmlformats.org/officeDocument/2006/relationships" xmlns:p="http://schemas.openxmlformats.org/presentationml/2006/main">
  <p:tag name="KSO_WM_UNIT_PLACING_PICTURE_INFO" val="{&quot;code&quot;:&quot;[1]&quot;,&quot;full_picture&quot;:false,&quot;last_crop_picture&quot;:&quot;[1]&quot;,&quot;scheme&quot;:&quot;1-1&quot;,&quot;spacing&quot;:5}"/>
  <p:tag name="KSO_WM_UNIT_PLACING_PICTURE" val="215645.712"/>
  <p:tag name="KSO_WM_BEAUTIFY_FLAG" val="#wm#"/>
  <p:tag name="KSO_WM_UNIT_ID" val="_11**"/>
  <p:tag name="KSO_WM_UNIT_HIGHLIGHT" val="0"/>
  <p:tag name="KSO_WM_UNIT_COMPATIBLE" val="0"/>
  <p:tag name="KSO_WM_UNIT_DIAGRAM_ISNUMVISUAL" val="0"/>
  <p:tag name="KSO_WM_UNIT_DIAGRAM_ISREFERUNIT" val="0"/>
  <p:tag name="KSO_WM_UNIT_LAYERLEVEL" val="1"/>
  <p:tag name="KSO_WM_TAG_VERSION" val="1.0"/>
</p:tagLst>
</file>

<file path=ppt/tags/tag1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176.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177.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1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18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1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19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19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1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20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2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0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20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2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221.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2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2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228.xml><?xml version="1.0" encoding="utf-8"?>
<p:tagLst xmlns:a="http://schemas.openxmlformats.org/drawingml/2006/main" xmlns:r="http://schemas.openxmlformats.org/officeDocument/2006/relationships" xmlns:p="http://schemas.openxmlformats.org/presentationml/2006/main">
  <p:tag name="PA" val="v4.2.0"/>
</p:tagLst>
</file>

<file path=ppt/tags/tag22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432"/>
  <p:tag name="KSO_WM_SLIDE_ID" val="custom20205432_6"/>
  <p:tag name="KSO_WM_TEMPLATE_SUBCATEGORY" val="0"/>
  <p:tag name="KSO_WM_TEMPLATE_MASTER_TYPE" val="1"/>
  <p:tag name="KSO_WM_TEMPLATE_COLOR_TYPE" val="1"/>
  <p:tag name="KSO_WM_SLIDE_ITEM_CNT" val="0"/>
  <p:tag name="KSO_WM_SLIDE_INDEX" val="6"/>
  <p:tag name="KSO_WM_TAG_VERSION" val="1.0"/>
  <p:tag name="KSO_WM_SLIDE_TYPE" val="sectionTitle"/>
  <p:tag name="KSO_WM_SLIDE_SUBTYPE" val="pureTxt"/>
  <p:tag name="KSO_WM_SLIDE_LAYOUT" val="a_e"/>
  <p:tag name="KSO_WM_SLIDE_LAYOUT_CNT" val="1_1"/>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432"/>
  <p:tag name="KSO_WM_SLIDE_ID" val="custom20205432_3"/>
  <p:tag name="KSO_WM_TEMPLATE_SUBCATEGORY" val="0"/>
  <p:tag name="KSO_WM_TEMPLATE_MASTER_TYPE" val="1"/>
  <p:tag name="KSO_WM_TEMPLATE_COLOR_TYPE" val="1"/>
  <p:tag name="KSO_WM_SLIDE_TYPE" val="contents"/>
  <p:tag name="KSO_WM_SLIDE_SUBTYPE" val="diag"/>
  <p:tag name="KSO_WM_SLIDE_ITEM_CNT" val="3"/>
  <p:tag name="KSO_WM_SLIDE_INDEX" val="3"/>
  <p:tag name="KSO_WM_DIAGRAM_GROUP_CODE" val="l1-1"/>
  <p:tag name="KSO_WM_SLIDE_DIAGTYPE" val="l"/>
  <p:tag name="KSO_WM_TAG_VERSION" val="1.0"/>
  <p:tag name="KSO_WM_SLIDE_LAYOUT" val="a_l"/>
  <p:tag name="KSO_WM_SLIDE_LAYOUT_CNT" val="1_1"/>
</p:tagLst>
</file>

<file path=ppt/tags/tag23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40"/>
</p:tagLst>
</file>

<file path=ppt/tags/tag232.xml><?xml version="1.0" encoding="utf-8"?>
<p:tagLst xmlns:a="http://schemas.openxmlformats.org/drawingml/2006/main" xmlns:r="http://schemas.openxmlformats.org/officeDocument/2006/relationships" xmlns:p="http://schemas.openxmlformats.org/presentationml/2006/main">
  <p:tag name="AS_UNIQUEID" val="850"/>
</p:tagLst>
</file>

<file path=ppt/tags/tag233.xml><?xml version="1.0" encoding="utf-8"?>
<p:tagLst xmlns:a="http://schemas.openxmlformats.org/drawingml/2006/main" xmlns:r="http://schemas.openxmlformats.org/officeDocument/2006/relationships" xmlns:p="http://schemas.openxmlformats.org/presentationml/2006/main">
  <p:tag name="AS_UNIQUEID" val="851"/>
</p:tagLst>
</file>

<file path=ppt/tags/tag234.xml><?xml version="1.0" encoding="utf-8"?>
<p:tagLst xmlns:a="http://schemas.openxmlformats.org/drawingml/2006/main" xmlns:r="http://schemas.openxmlformats.org/officeDocument/2006/relationships" xmlns:p="http://schemas.openxmlformats.org/presentationml/2006/main">
  <p:tag name="AS_UNIQUEID" val="852"/>
</p:tagLst>
</file>

<file path=ppt/tags/tag235.xml><?xml version="1.0" encoding="utf-8"?>
<p:tagLst xmlns:a="http://schemas.openxmlformats.org/drawingml/2006/main" xmlns:r="http://schemas.openxmlformats.org/officeDocument/2006/relationships" xmlns:p="http://schemas.openxmlformats.org/presentationml/2006/main">
  <p:tag name="AS_UNIQUEID" val="874"/>
</p:tagLst>
</file>

<file path=ppt/tags/tag23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432"/>
</p:tagLst>
</file>

<file path=ppt/tags/tag237.xml><?xml version="1.0" encoding="utf-8"?>
<p:tagLst xmlns:a="http://schemas.openxmlformats.org/drawingml/2006/main" xmlns:r="http://schemas.openxmlformats.org/officeDocument/2006/relationships" xmlns:p="http://schemas.openxmlformats.org/presentationml/2006/main">
  <p:tag name="KSO_WM_UNIT_TABLE_BEAUTIFY" val="smartTable{39690245-0d4e-4b1c-9163-e14f098954c3}"/>
</p:tagLst>
</file>

<file path=ppt/tags/tag23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2808"/>
</p:tagLst>
</file>

<file path=ppt/tags/tag239.xml><?xml version="1.0" encoding="utf-8"?>
<p:tagLst xmlns:a="http://schemas.openxmlformats.org/drawingml/2006/main" xmlns:r="http://schemas.openxmlformats.org/officeDocument/2006/relationships" xmlns:p="http://schemas.openxmlformats.org/presentationml/2006/main">
  <p:tag name="AS_UNIQUEID" val="888"/>
  <p:tag name="KSO_WM_UNIT_TABLE_BEAUTIFY" val="smartTable{c7032c1b-46c8-4874-bd58-7e0bd33992ce}"/>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a="http://schemas.openxmlformats.org/drawingml/2006/main" xmlns:r="http://schemas.openxmlformats.org/officeDocument/2006/relationships" xmlns:p="http://schemas.openxmlformats.org/presentationml/2006/main">
  <p:tag name="AS_UNIQUEID" val="889"/>
</p:tagLst>
</file>

<file path=ppt/tags/tag241.xml><?xml version="1.0" encoding="utf-8"?>
<p:tagLst xmlns:a="http://schemas.openxmlformats.org/drawingml/2006/main" xmlns:r="http://schemas.openxmlformats.org/officeDocument/2006/relationships" xmlns:p="http://schemas.openxmlformats.org/presentationml/2006/main">
  <p:tag name="AS_UNIQUEID" val="890"/>
</p:tagLst>
</file>

<file path=ppt/tags/tag242.xml><?xml version="1.0" encoding="utf-8"?>
<p:tagLst xmlns:a="http://schemas.openxmlformats.org/drawingml/2006/main" xmlns:r="http://schemas.openxmlformats.org/officeDocument/2006/relationships" xmlns:p="http://schemas.openxmlformats.org/presentationml/2006/main">
  <p:tag name="AS_UNIQUEID" val="891"/>
</p:tagLst>
</file>

<file path=ppt/tags/tag243.xml><?xml version="1.0" encoding="utf-8"?>
<p:tagLst xmlns:a="http://schemas.openxmlformats.org/drawingml/2006/main" xmlns:r="http://schemas.openxmlformats.org/officeDocument/2006/relationships" xmlns:p="http://schemas.openxmlformats.org/presentationml/2006/main">
  <p:tag name="AS_UNIQUEID" val="892"/>
</p:tagLst>
</file>

<file path=ppt/tags/tag244.xml><?xml version="1.0" encoding="utf-8"?>
<p:tagLst xmlns:a="http://schemas.openxmlformats.org/drawingml/2006/main" xmlns:r="http://schemas.openxmlformats.org/officeDocument/2006/relationships" xmlns:p="http://schemas.openxmlformats.org/presentationml/2006/main">
  <p:tag name="AS_UNIQUEID" val="893"/>
</p:tagLst>
</file>

<file path=ppt/tags/tag245.xml><?xml version="1.0" encoding="utf-8"?>
<p:tagLst xmlns:a="http://schemas.openxmlformats.org/drawingml/2006/main" xmlns:r="http://schemas.openxmlformats.org/officeDocument/2006/relationships" xmlns:p="http://schemas.openxmlformats.org/presentationml/2006/main">
  <p:tag name="AS_UNIQUEID" val="894"/>
</p:tagLst>
</file>

<file path=ppt/tags/tag246.xml><?xml version="1.0" encoding="utf-8"?>
<p:tagLst xmlns:a="http://schemas.openxmlformats.org/drawingml/2006/main" xmlns:r="http://schemas.openxmlformats.org/officeDocument/2006/relationships" xmlns:p="http://schemas.openxmlformats.org/presentationml/2006/main">
  <p:tag name="AS_UNIQUEID" val="895"/>
</p:tagLst>
</file>

<file path=ppt/tags/tag247.xml><?xml version="1.0" encoding="utf-8"?>
<p:tagLst xmlns:a="http://schemas.openxmlformats.org/drawingml/2006/main" xmlns:r="http://schemas.openxmlformats.org/officeDocument/2006/relationships" xmlns:p="http://schemas.openxmlformats.org/presentationml/2006/main">
  <p:tag name="AS_UNIQUEID" val="896"/>
</p:tagLst>
</file>

<file path=ppt/tags/tag248.xml><?xml version="1.0" encoding="utf-8"?>
<p:tagLst xmlns:a="http://schemas.openxmlformats.org/drawingml/2006/main" xmlns:r="http://schemas.openxmlformats.org/officeDocument/2006/relationships" xmlns:p="http://schemas.openxmlformats.org/presentationml/2006/main">
  <p:tag name="AS_UNIQUEID" val="935"/>
</p:tagLst>
</file>

<file path=ppt/tags/tag249.xml><?xml version="1.0" encoding="utf-8"?>
<p:tagLst xmlns:a="http://schemas.openxmlformats.org/drawingml/2006/main" xmlns:r="http://schemas.openxmlformats.org/officeDocument/2006/relationships" xmlns:p="http://schemas.openxmlformats.org/presentationml/2006/main">
  <p:tag name="KSO_WM_SLIDE_ID" val="custom20205432_14"/>
  <p:tag name="KSO_WM_TEMPLATE_SUBCATEGORY" val="0"/>
  <p:tag name="KSO_WM_TEMPLATE_MASTER_TYPE" val="1"/>
  <p:tag name="KSO_WM_TEMPLATE_COLOR_TYPE" val="1"/>
  <p:tag name="KSO_WM_SLIDE_ITEM_CNT" val="0"/>
  <p:tag name="KSO_WM_SLIDE_INDEX" val="14"/>
  <p:tag name="KSO_WM_TAG_VERSION" val="1.0"/>
  <p:tag name="KSO_WM_BEAUTIFY_FLAG" val="#wm#"/>
  <p:tag name="KSO_WM_TEMPLATE_CATEGORY" val="custom"/>
  <p:tag name="KSO_WM_TEMPLATE_INDEX" val="20205432"/>
  <p:tag name="KSO_WM_SLIDE_LAYOUT" val="a_d_f"/>
  <p:tag name="KSO_WM_SLIDE_LAYOUT_CNT" val="1_1_1"/>
  <p:tag name="KSO_WM_SLIDE_TYPE" val="text"/>
  <p:tag name="KSO_WM_SLIDE_SUBTYPE" val="picTxt"/>
  <p:tag name="KSO_WM_SLIDE_SIZE" val="864*457"/>
  <p:tag name="KSO_WM_SLIDE_POSITION" val="47*34"/>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a="http://schemas.openxmlformats.org/drawingml/2006/main" xmlns:r="http://schemas.openxmlformats.org/officeDocument/2006/relationships" xmlns:p="http://schemas.openxmlformats.org/presentationml/2006/main">
  <p:tag name="KSO_WM_SLIDE_ID" val="custom20205432_16"/>
  <p:tag name="KSO_WM_TEMPLATE_SUBCATEGORY" val="0"/>
  <p:tag name="KSO_WM_TEMPLATE_MASTER_TYPE" val="1"/>
  <p:tag name="KSO_WM_TEMPLATE_COLOR_TYPE" val="1"/>
  <p:tag name="KSO_WM_SLIDE_ITEM_CNT" val="0"/>
  <p:tag name="KSO_WM_SLIDE_INDEX" val="16"/>
  <p:tag name="KSO_WM_TAG_VERSION" val="1.0"/>
  <p:tag name="KSO_WM_BEAUTIFY_FLAG" val="#wm#"/>
  <p:tag name="KSO_WM_TEMPLATE_CATEGORY" val="custom"/>
  <p:tag name="KSO_WM_TEMPLATE_INDEX" val="20205432"/>
  <p:tag name="KSO_WM_SLIDE_TYPE" val="text"/>
  <p:tag name="KSO_WM_SLIDE_SUBTYPE" val="picTxt"/>
  <p:tag name="KSO_WM_SLIDE_SIZE" val="866*400"/>
  <p:tag name="KSO_WM_SLIDE_POSITION" val="45*60"/>
  <p:tag name="KSO_WM_SLIDE_LAYOUT" val="a_d_f"/>
  <p:tag name="KSO_WM_SLIDE_LAYOUT_CNT" val="1_1_1"/>
</p:tagLst>
</file>

<file path=ppt/tags/tag2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5432_16*d*1"/>
  <p:tag name="KSO_WM_TEMPLATE_CATEGORY" val="custom"/>
  <p:tag name="KSO_WM_TEMPLATE_INDEX" val="20205432"/>
  <p:tag name="KSO_WM_UNIT_LAYERLEVEL" val="1"/>
  <p:tag name="KSO_WM_TAG_VERSION" val="1.0"/>
  <p:tag name="KSO_WM_BEAUTIFY_FLAG" val="#wm#"/>
  <p:tag name="KSO_WM_UNIT_VALUE" val="1410*1794"/>
  <p:tag name="KSO_WM_UNIT_TYPE" val="d"/>
  <p:tag name="KSO_WM_UNIT_INDEX" val="1"/>
  <p:tag name="KSO_WM_UNIT_SUPPORT_UNIT_TYPE" val="[&quot;all&quot;]"/>
</p:tagLst>
</file>

<file path=ppt/tags/tag2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08"/>
</p:tagLst>
</file>

<file path=ppt/tags/tag2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01470_2*m_h_i*1_1_1"/>
  <p:tag name="KSO_WM_TEMPLATE_CATEGORY" val="diagram"/>
  <p:tag name="KSO_WM_TEMPLATE_INDEX" val="20201470"/>
  <p:tag name="KSO_WM_UNIT_LAYERLEVEL" val="1_1_1"/>
  <p:tag name="KSO_WM_TAG_VERSION" val="1.0"/>
  <p:tag name="KSO_WM_BEAUTIFY_FLAG" val="#wm#"/>
  <p:tag name="KSO_WM_UNIT_FILL_FORE_SCHEMECOLOR_INDEX" val="5"/>
  <p:tag name="KSO_WM_UNIT_FILL_TYPE" val="1"/>
</p:tagLst>
</file>

<file path=ppt/tags/tag2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201470_2*m_h_i*1_1_2"/>
  <p:tag name="KSO_WM_TEMPLATE_CATEGORY" val="diagram"/>
  <p:tag name="KSO_WM_TEMPLATE_INDEX" val="20201470"/>
  <p:tag name="KSO_WM_UNIT_LAYERLEVEL" val="1_1_1"/>
  <p:tag name="KSO_WM_TAG_VERSION" val="1.0"/>
  <p:tag name="KSO_WM_BEAUTIFY_FLAG" val="#wm#"/>
  <p:tag name="KSO_WM_UNIT_FILL_FORE_SCHEMECOLOR_INDEX" val="5"/>
  <p:tag name="KSO_WM_UNIT_FILL_TYPE" val="1"/>
</p:tagLst>
</file>

<file path=ppt/tags/tag2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201470_2*m_h_i*1_1_3"/>
  <p:tag name="KSO_WM_TEMPLATE_CATEGORY" val="diagram"/>
  <p:tag name="KSO_WM_TEMPLATE_INDEX" val="20201470"/>
  <p:tag name="KSO_WM_UNIT_LAYERLEVEL" val="1_1_1"/>
  <p:tag name="KSO_WM_TAG_VERSION" val="1.0"/>
  <p:tag name="KSO_WM_BEAUTIFY_FLAG" val="#wm#"/>
  <p:tag name="KSO_WM_UNIT_FILL_FORE_SCHEMECOLOR_INDEX" val="5"/>
  <p:tag name="KSO_WM_UNIT_FILL_TYPE" val="1"/>
</p:tagLst>
</file>

<file path=ppt/tags/tag2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4"/>
  <p:tag name="KSO_WM_UNIT_ID" val="diagram20201470_2*m_h_i*1_1_4"/>
  <p:tag name="KSO_WM_TEMPLATE_CATEGORY" val="diagram"/>
  <p:tag name="KSO_WM_TEMPLATE_INDEX" val="20201470"/>
  <p:tag name="KSO_WM_UNIT_LAYERLEVEL" val="1_1_1"/>
  <p:tag name="KSO_WM_TAG_VERSION" val="1.0"/>
  <p:tag name="KSO_WM_BEAUTIFY_FLAG" val="#wm#"/>
  <p:tag name="KSO_WM_UNIT_FILL_FORE_SCHEMECOLOR_INDEX" val="5"/>
  <p:tag name="KSO_WM_UNIT_FILL_TYPE" val="1"/>
</p:tagLst>
</file>

<file path=ppt/tags/tag2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5"/>
  <p:tag name="KSO_WM_UNIT_ID" val="diagram20201470_2*m_h_i*1_1_5"/>
  <p:tag name="KSO_WM_TEMPLATE_CATEGORY" val="diagram"/>
  <p:tag name="KSO_WM_TEMPLATE_INDEX" val="20201470"/>
  <p:tag name="KSO_WM_UNIT_LAYERLEVEL" val="1_1_1"/>
  <p:tag name="KSO_WM_TAG_VERSION" val="1.0"/>
  <p:tag name="KSO_WM_BEAUTIFY_FLAG" val="#wm#"/>
  <p:tag name="KSO_WM_UNIT_FILL_FORE_SCHEMECOLOR_INDEX" val="13"/>
  <p:tag name="KSO_WM_UNIT_FILL_TYPE" val="1"/>
</p:tagLst>
</file>

<file path=ppt/tags/tag2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6"/>
  <p:tag name="KSO_WM_UNIT_ID" val="diagram20201470_2*m_h_i*1_1_6"/>
  <p:tag name="KSO_WM_TEMPLATE_CATEGORY" val="diagram"/>
  <p:tag name="KSO_WM_TEMPLATE_INDEX" val="20201470"/>
  <p:tag name="KSO_WM_UNIT_LAYERLEVEL" val="1_1_1"/>
  <p:tag name="KSO_WM_TAG_VERSION" val="1.0"/>
  <p:tag name="KSO_WM_BEAUTIFY_FLAG" val="#wm#"/>
  <p:tag name="KSO_WM_UNIT_FILL_FORE_SCHEMECOLOR_INDEX" val="5"/>
  <p:tag name="KSO_WM_UNIT_FILL_TYPE" val="1"/>
</p:tagLst>
</file>

<file path=ppt/tags/tag25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7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201470_2*m_h_f*1_1_1"/>
  <p:tag name="KSO_WM_TEMPLATE_CATEGORY" val="diagram"/>
  <p:tag name="KSO_WM_TEMPLATE_INDEX" val="20201470"/>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
  <p:tag name="KSO_WM_UNIT_TEXT_FILL_FORE_SCHEMECOLOR_INDEX" val="13"/>
  <p:tag name="KSO_WM_UNIT_TEXT_FILL_TYPE" val="1"/>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201470_2*m_h_a*1_1_1"/>
  <p:tag name="KSO_WM_TEMPLATE_CATEGORY" val="diagram"/>
  <p:tag name="KSO_WM_TEMPLATE_INDEX" val="20201470"/>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2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01470_2*m_h_i*1_2_1"/>
  <p:tag name="KSO_WM_TEMPLATE_CATEGORY" val="diagram"/>
  <p:tag name="KSO_WM_TEMPLATE_INDEX" val="20201470"/>
  <p:tag name="KSO_WM_UNIT_LAYERLEVEL" val="1_1_1"/>
  <p:tag name="KSO_WM_TAG_VERSION" val="1.0"/>
  <p:tag name="KSO_WM_BEAUTIFY_FLAG" val="#wm#"/>
  <p:tag name="KSO_WM_UNIT_FILL_FORE_SCHEMECOLOR_INDEX" val="6"/>
  <p:tag name="KSO_WM_UNIT_FILL_TYPE" val="1"/>
</p:tagLst>
</file>

<file path=ppt/tags/tag2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201470_2*m_h_i*1_2_2"/>
  <p:tag name="KSO_WM_TEMPLATE_CATEGORY" val="diagram"/>
  <p:tag name="KSO_WM_TEMPLATE_INDEX" val="20201470"/>
  <p:tag name="KSO_WM_UNIT_LAYERLEVEL" val="1_1_1"/>
  <p:tag name="KSO_WM_TAG_VERSION" val="1.0"/>
  <p:tag name="KSO_WM_BEAUTIFY_FLAG" val="#wm#"/>
  <p:tag name="KSO_WM_UNIT_FILL_FORE_SCHEMECOLOR_INDEX" val="6"/>
  <p:tag name="KSO_WM_UNIT_FILL_TYPE" val="1"/>
</p:tagLst>
</file>

<file path=ppt/tags/tag2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6"/>
  <p:tag name="KSO_WM_UNIT_ID" val="diagram20201470_2*m_h_i*1_2_6"/>
  <p:tag name="KSO_WM_TEMPLATE_CATEGORY" val="diagram"/>
  <p:tag name="KSO_WM_TEMPLATE_INDEX" val="20201470"/>
  <p:tag name="KSO_WM_UNIT_LAYERLEVEL" val="1_1_1"/>
  <p:tag name="KSO_WM_TAG_VERSION" val="1.0"/>
  <p:tag name="KSO_WM_BEAUTIFY_FLAG" val="#wm#"/>
  <p:tag name="KSO_WM_UNIT_FILL_FORE_SCHEMECOLOR_INDEX" val="6"/>
  <p:tag name="KSO_WM_UNIT_FILL_TYPE" val="1"/>
</p:tagLst>
</file>

<file path=ppt/tags/tag2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201470_2*m_h_i*1_2_3"/>
  <p:tag name="KSO_WM_TEMPLATE_CATEGORY" val="diagram"/>
  <p:tag name="KSO_WM_TEMPLATE_INDEX" val="20201470"/>
  <p:tag name="KSO_WM_UNIT_LAYERLEVEL" val="1_1_1"/>
  <p:tag name="KSO_WM_TAG_VERSION" val="1.0"/>
  <p:tag name="KSO_WM_BEAUTIFY_FLAG" val="#wm#"/>
  <p:tag name="KSO_WM_UNIT_FILL_FORE_SCHEMECOLOR_INDEX" val="6"/>
  <p:tag name="KSO_WM_UNIT_FILL_TYPE" val="1"/>
</p:tagLst>
</file>

<file path=ppt/tags/tag2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diagram20201470_2*m_h_i*1_2_4"/>
  <p:tag name="KSO_WM_TEMPLATE_CATEGORY" val="diagram"/>
  <p:tag name="KSO_WM_TEMPLATE_INDEX" val="20201470"/>
  <p:tag name="KSO_WM_UNIT_LAYERLEVEL" val="1_1_1"/>
  <p:tag name="KSO_WM_TAG_VERSION" val="1.0"/>
  <p:tag name="KSO_WM_BEAUTIFY_FLAG" val="#wm#"/>
  <p:tag name="KSO_WM_UNIT_FILL_FORE_SCHEMECOLOR_INDEX" val="13"/>
  <p:tag name="KSO_WM_UNIT_FILL_TYPE" val="1"/>
</p:tagLst>
</file>

<file path=ppt/tags/tag2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5"/>
  <p:tag name="KSO_WM_UNIT_ID" val="diagram20201470_2*m_h_i*1_2_5"/>
  <p:tag name="KSO_WM_TEMPLATE_CATEGORY" val="diagram"/>
  <p:tag name="KSO_WM_TEMPLATE_INDEX" val="20201470"/>
  <p:tag name="KSO_WM_UNIT_LAYERLEVEL" val="1_1_1"/>
  <p:tag name="KSO_WM_TAG_VERSION" val="1.0"/>
  <p:tag name="KSO_WM_BEAUTIFY_FLAG" val="#wm#"/>
  <p:tag name="KSO_WM_UNIT_FILL_FORE_SCHEMECOLOR_INDEX" val="6"/>
  <p:tag name="KSO_WM_UNIT_FILL_TYPE" val="1"/>
</p:tagLst>
</file>

<file path=ppt/tags/tag26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70"/>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201470_2*m_h_f*1_2_1"/>
  <p:tag name="KSO_WM_TEMPLATE_CATEGORY" val="diagram"/>
  <p:tag name="KSO_WM_TEMPLATE_INDEX" val="20201470"/>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
  <p:tag name="KSO_WM_UNIT_TEXT_FILL_FORE_SCHEMECOLOR_INDEX" val="13"/>
  <p:tag name="KSO_WM_UNIT_TEXT_FILL_TYPE" val="1"/>
</p:tagLst>
</file>

<file path=ppt/tags/tag26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20201470_2*m_h_a*1_2_1"/>
  <p:tag name="KSO_WM_TEMPLATE_CATEGORY" val="diagram"/>
  <p:tag name="KSO_WM_TEMPLATE_INDEX" val="20201470"/>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2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201470_2*m_h_i*1_3_1"/>
  <p:tag name="KSO_WM_TEMPLATE_CATEGORY" val="diagram"/>
  <p:tag name="KSO_WM_TEMPLATE_INDEX" val="20201470"/>
  <p:tag name="KSO_WM_UNIT_LAYERLEVEL" val="1_1_1"/>
  <p:tag name="KSO_WM_TAG_VERSION" val="1.0"/>
  <p:tag name="KSO_WM_BEAUTIFY_FLAG" val="#wm#"/>
  <p:tag name="KSO_WM_UNIT_FILL_FORE_SCHEMECOLOR_INDEX" val="7"/>
  <p:tag name="KSO_WM_UNIT_FILL_TYPE" val="1"/>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201470_2*m_h_i*1_3_2"/>
  <p:tag name="KSO_WM_TEMPLATE_CATEGORY" val="diagram"/>
  <p:tag name="KSO_WM_TEMPLATE_INDEX" val="20201470"/>
  <p:tag name="KSO_WM_UNIT_LAYERLEVEL" val="1_1_1"/>
  <p:tag name="KSO_WM_TAG_VERSION" val="1.0"/>
  <p:tag name="KSO_WM_BEAUTIFY_FLAG" val="#wm#"/>
  <p:tag name="KSO_WM_UNIT_FILL_FORE_SCHEMECOLOR_INDEX" val="7"/>
  <p:tag name="KSO_WM_UNIT_FILL_TYPE" val="1"/>
</p:tagLst>
</file>

<file path=ppt/tags/tag2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201470_2*m_h_i*1_3_3"/>
  <p:tag name="KSO_WM_TEMPLATE_CATEGORY" val="diagram"/>
  <p:tag name="KSO_WM_TEMPLATE_INDEX" val="20201470"/>
  <p:tag name="KSO_WM_UNIT_LAYERLEVEL" val="1_1_1"/>
  <p:tag name="KSO_WM_TAG_VERSION" val="1.0"/>
  <p:tag name="KSO_WM_BEAUTIFY_FLAG" val="#wm#"/>
  <p:tag name="KSO_WM_UNIT_FILL_FORE_SCHEMECOLOR_INDEX" val="7"/>
  <p:tag name="KSO_WM_UNIT_FILL_TYPE" val="1"/>
</p:tagLst>
</file>

<file path=ppt/tags/tag2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4"/>
  <p:tag name="KSO_WM_UNIT_ID" val="diagram20201470_2*m_h_i*1_3_4"/>
  <p:tag name="KSO_WM_TEMPLATE_CATEGORY" val="diagram"/>
  <p:tag name="KSO_WM_TEMPLATE_INDEX" val="20201470"/>
  <p:tag name="KSO_WM_UNIT_LAYERLEVEL" val="1_1_1"/>
  <p:tag name="KSO_WM_TAG_VERSION" val="1.0"/>
  <p:tag name="KSO_WM_BEAUTIFY_FLAG" val="#wm#"/>
  <p:tag name="KSO_WM_UNIT_FILL_FORE_SCHEMECOLOR_INDEX" val="7"/>
  <p:tag name="KSO_WM_UNIT_FILL_TYPE" val="1"/>
</p:tagLst>
</file>

<file path=ppt/tags/tag2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5"/>
  <p:tag name="KSO_WM_UNIT_ID" val="diagram20201470_2*m_h_i*1_3_5"/>
  <p:tag name="KSO_WM_TEMPLATE_CATEGORY" val="diagram"/>
  <p:tag name="KSO_WM_TEMPLATE_INDEX" val="20201470"/>
  <p:tag name="KSO_WM_UNIT_LAYERLEVEL" val="1_1_1"/>
  <p:tag name="KSO_WM_TAG_VERSION" val="1.0"/>
  <p:tag name="KSO_WM_BEAUTIFY_FLAG" val="#wm#"/>
  <p:tag name="KSO_WM_UNIT_FILL_FORE_SCHEMECOLOR_INDEX" val="13"/>
  <p:tag name="KSO_WM_UNIT_FILL_TYPE" val="1"/>
</p:tagLst>
</file>

<file path=ppt/tags/tag2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6"/>
  <p:tag name="KSO_WM_UNIT_ID" val="diagram20201470_2*m_h_i*1_3_6"/>
  <p:tag name="KSO_WM_TEMPLATE_CATEGORY" val="diagram"/>
  <p:tag name="KSO_WM_TEMPLATE_INDEX" val="20201470"/>
  <p:tag name="KSO_WM_UNIT_LAYERLEVEL" val="1_1_1"/>
  <p:tag name="KSO_WM_TAG_VERSION" val="1.0"/>
  <p:tag name="KSO_WM_BEAUTIFY_FLAG" val="#wm#"/>
  <p:tag name="KSO_WM_UNIT_FILL_FORE_SCHEMECOLOR_INDEX" val="7"/>
  <p:tag name="KSO_WM_UNIT_FILL_TYPE" val="1"/>
</p:tagLst>
</file>

<file path=ppt/tags/tag27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70"/>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201470_2*m_h_f*1_3_1"/>
  <p:tag name="KSO_WM_TEMPLATE_CATEGORY" val="diagram"/>
  <p:tag name="KSO_WM_TEMPLATE_INDEX" val="20201470"/>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
  <p:tag name="KSO_WM_UNIT_TEXT_FILL_FORE_SCHEMECOLOR_INDEX" val="13"/>
  <p:tag name="KSO_WM_UNIT_TEXT_FILL_TYPE" val="1"/>
</p:tagLst>
</file>

<file path=ppt/tags/tag27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3_1"/>
  <p:tag name="KSO_WM_UNIT_ID" val="diagram20201470_2*m_h_a*1_3_1"/>
  <p:tag name="KSO_WM_TEMPLATE_CATEGORY" val="diagram"/>
  <p:tag name="KSO_WM_TEMPLATE_INDEX" val="20201470"/>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2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5432_18*a*1"/>
  <p:tag name="KSO_WM_TEMPLATE_CATEGORY" val="custom"/>
  <p:tag name="KSO_WM_TEMPLATE_INDEX" val="20205432"/>
  <p:tag name="KSO_WM_UNIT_LAYERLEVEL" val="1"/>
  <p:tag name="KSO_WM_TAG_VERSION" val="1.0"/>
  <p:tag name="KSO_WM_BEAUTIFY_FLAG" val="#wm#"/>
  <p:tag name="KSO_WM_UNIT_ISCONTENTSTITLE" val="0"/>
  <p:tag name="KSO_WM_UNIT_ISNUMDGMTITLE" val="0"/>
  <p:tag name="KSO_WM_UNIT_NOCLEAR" val="0"/>
  <p:tag name="KSO_WM_UNIT_VALUE" val="30"/>
  <p:tag name="KSO_WM_UNIT_TYPE" val="a"/>
  <p:tag name="KSO_WM_UNIT_INDEX" val="1"/>
  <p:tag name="KSO_WM_UNIT_PRESET_TEXT" val="单击此处添加标题"/>
</p:tagLst>
</file>

<file path=ppt/tags/tag278.xml><?xml version="1.0" encoding="utf-8"?>
<p:tagLst xmlns:a="http://schemas.openxmlformats.org/drawingml/2006/main" xmlns:r="http://schemas.openxmlformats.org/officeDocument/2006/relationships" xmlns:p="http://schemas.openxmlformats.org/presentationml/2006/main">
  <p:tag name="KSO_WM_SLIDE_ID" val="custom20205432_18"/>
  <p:tag name="KSO_WM_TEMPLATE_SUBCATEGORY" val="0"/>
  <p:tag name="KSO_WM_TEMPLATE_MASTER_TYPE" val="1"/>
  <p:tag name="KSO_WM_TEMPLATE_COLOR_TYPE" val="1"/>
  <p:tag name="KSO_WM_SLIDE_ITEM_CNT" val="0"/>
  <p:tag name="KSO_WM_SLIDE_INDEX" val="18"/>
  <p:tag name="KSO_WM_TAG_VERSION" val="1.0"/>
  <p:tag name="KSO_WM_BEAUTIFY_FLAG" val="#wm#"/>
  <p:tag name="KSO_WM_TEMPLATE_CATEGORY" val="custom"/>
  <p:tag name="KSO_WM_TEMPLATE_INDEX" val="20205432"/>
  <p:tag name="KSO_WM_SLIDE_TYPE" val="text"/>
  <p:tag name="KSO_WM_SLIDE_SUBTYPE" val="picTxt"/>
  <p:tag name="KSO_WM_SLIDE_SIZE" val="866*434"/>
  <p:tag name="KSO_WM_SLIDE_POSITION" val="46*52"/>
  <p:tag name="KSO_WM_SLIDE_LAYOUT" val="a_d_f"/>
  <p:tag name="KSO_WM_SLIDE_LAYOUT_CNT" val="1_1_1"/>
</p:tagLst>
</file>

<file path=ppt/tags/tag2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5432_18*d*1"/>
  <p:tag name="KSO_WM_TEMPLATE_CATEGORY" val="custom"/>
  <p:tag name="KSO_WM_TEMPLATE_INDEX" val="20205432"/>
  <p:tag name="KSO_WM_UNIT_LAYERLEVEL" val="1"/>
  <p:tag name="KSO_WM_TAG_VERSION" val="1.0"/>
  <p:tag name="KSO_WM_BEAUTIFY_FLAG" val="#wm#"/>
  <p:tag name="KSO_WM_UNIT_VALUE" val="891*3051"/>
  <p:tag name="KSO_WM_UNIT_TYPE" val="d"/>
  <p:tag name="KSO_WM_UNIT_INDEX" val="1"/>
  <p:tag name="KSO_WM_UNIT_SUPPORT_UNIT_TYPE" val="[&quot;all&quot;]"/>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5432_18*a*1"/>
  <p:tag name="KSO_WM_TEMPLATE_CATEGORY" val="custom"/>
  <p:tag name="KSO_WM_TEMPLATE_INDEX" val="20205432"/>
  <p:tag name="KSO_WM_UNIT_LAYERLEVEL" val="1"/>
  <p:tag name="KSO_WM_TAG_VERSION" val="1.0"/>
  <p:tag name="KSO_WM_BEAUTIFY_FLAG" val="#wm#"/>
  <p:tag name="KSO_WM_UNIT_ISCONTENTSTITLE" val="0"/>
  <p:tag name="KSO_WM_UNIT_ISNUMDGMTITLE" val="0"/>
  <p:tag name="KSO_WM_UNIT_NOCLEAR" val="0"/>
  <p:tag name="KSO_WM_UNIT_VALUE" val="30"/>
  <p:tag name="KSO_WM_UNIT_TYPE" val="a"/>
  <p:tag name="KSO_WM_UNIT_INDEX" val="1"/>
  <p:tag name="KSO_WM_UNIT_PRESET_TEXT" val="单击此处添加标题"/>
</p:tagLst>
</file>

<file path=ppt/tags/tag2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432"/>
</p:tagLst>
</file>

<file path=ppt/tags/tag28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08"/>
</p:tagLst>
</file>

<file path=ppt/tags/tag2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284.xml><?xml version="1.0" encoding="utf-8"?>
<p:tagLst xmlns:a="http://schemas.openxmlformats.org/drawingml/2006/main" xmlns:r="http://schemas.openxmlformats.org/officeDocument/2006/relationships" xmlns:p="http://schemas.openxmlformats.org/presentationml/2006/main">
  <p:tag name="AS_UNIQUEID" val="80"/>
</p:tagLst>
</file>

<file path=ppt/tags/tag285.xml><?xml version="1.0" encoding="utf-8"?>
<p:tagLst xmlns:a="http://schemas.openxmlformats.org/drawingml/2006/main" xmlns:r="http://schemas.openxmlformats.org/officeDocument/2006/relationships" xmlns:p="http://schemas.openxmlformats.org/presentationml/2006/main">
  <p:tag name="AS_UNIQUEID" val="80"/>
</p:tagLst>
</file>

<file path=ppt/tags/tag286.xml><?xml version="1.0" encoding="utf-8"?>
<p:tagLst xmlns:a="http://schemas.openxmlformats.org/drawingml/2006/main" xmlns:r="http://schemas.openxmlformats.org/officeDocument/2006/relationships" xmlns:p="http://schemas.openxmlformats.org/presentationml/2006/main">
  <p:tag name="AS_UNIQUEID" val="80"/>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66.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67.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73.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7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8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8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83.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8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8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86.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8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8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89.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432"/>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432"/>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432"/>
  <p:tag name="KSO_WM_TEMPLATE_SUBCATEGORY" val="0"/>
  <p:tag name="KSO_WM_TEMPLATE_MASTER_TYPE" val="1"/>
  <p:tag name="KSO_WM_TEMPLATE_COLOR_TYPE" val="1"/>
  <p:tag name="KSO_WM_TAG_VERSION" val="1.0"/>
  <p:tag name="KSO_WM_TEMPLATE_MASTER_THUMB_INDEX" val="12"/>
  <p:tag name="KSO_WM_TEMPLATE_THUMBS_INDEX" val="1、4、6、7、10、13、14、15、16、17、18、19、20、21"/>
</p:tagLst>
</file>

<file path=ppt/tags/tag96.xml><?xml version="1.0" encoding="utf-8"?>
<p:tagLst xmlns:a="http://schemas.openxmlformats.org/drawingml/2006/main" xmlns:r="http://schemas.openxmlformats.org/officeDocument/2006/relationships" xmlns:p="http://schemas.openxmlformats.org/presentationml/2006/main">
  <p:tag name="KSO_WM_UNIT_PLACING_PICTURE_INFO" val="{&quot;code&quot;:&quot;[1]&quot;,&quot;full_picture&quot;:false,&quot;last_crop_picture&quot;:&quot;[1]&quot;,&quot;scheme&quot;:&quot;1-1&quot;,&quot;spacing&quot;:5}"/>
  <p:tag name="KSO_WM_UNIT_PLACING_PICTURE" val="215645.712"/>
  <p:tag name="KSO_WM_BEAUTIFY_FLAG" val="#wm#"/>
  <p:tag name="KSO_WM_UNIT_ID" val="_1**"/>
  <p:tag name="KSO_WM_UNIT_PLACING_PICTURE_USER_VIEWPORT" val="{&quot;height&quot;:10800,&quot;width&quot;:7838}"/>
  <p:tag name="KSO_WM_UNIT_HIGHLIGHT" val="0"/>
  <p:tag name="KSO_WM_UNIT_COMPATIBLE" val="0"/>
  <p:tag name="KSO_WM_UNIT_DIAGRAM_ISNUMVISUAL" val="0"/>
  <p:tag name="KSO_WM_UNIT_DIAGRAM_ISREFERUNIT" val="0"/>
  <p:tag name="KSO_WM_UNIT_LAYERLEVEL" val="1"/>
  <p:tag name="KSO_WM_TAG_VERSION" val="1.0"/>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主题">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1_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1_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主题​​">
  <a:themeElements>
    <a:clrScheme name="自定义 4">
      <a:dk1>
        <a:sysClr val="windowText" lastClr="000000"/>
      </a:dk1>
      <a:lt1>
        <a:sysClr val="window" lastClr="FFFFFF"/>
      </a:lt1>
      <a:dk2>
        <a:srgbClr val="F0F5FB"/>
      </a:dk2>
      <a:lt2>
        <a:srgbClr val="FFFFFF"/>
      </a:lt2>
      <a:accent1>
        <a:srgbClr val="387CBB"/>
      </a:accent1>
      <a:accent2>
        <a:srgbClr val="5970A5"/>
      </a:accent2>
      <a:accent3>
        <a:srgbClr val="7A638F"/>
      </a:accent3>
      <a:accent4>
        <a:srgbClr val="9C577A"/>
      </a:accent4>
      <a:accent5>
        <a:srgbClr val="BD4A64"/>
      </a:accent5>
      <a:accent6>
        <a:srgbClr val="DE3E4E"/>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1074</TotalTime>
  <Words>5551</Words>
  <Application>Microsoft Office PowerPoint</Application>
  <PresentationFormat>宽屏</PresentationFormat>
  <Paragraphs>349</Paragraphs>
  <Slides>40</Slides>
  <Notes>11</Notes>
  <HiddenSlides>0</HiddenSlides>
  <MMClips>0</MMClips>
  <ScaleCrop>false</ScaleCrop>
  <HeadingPairs>
    <vt:vector size="6" baseType="variant">
      <vt:variant>
        <vt:lpstr>已用的字体</vt:lpstr>
      </vt:variant>
      <vt:variant>
        <vt:i4>13</vt:i4>
      </vt:variant>
      <vt:variant>
        <vt:lpstr>主题</vt:lpstr>
      </vt:variant>
      <vt:variant>
        <vt:i4>7</vt:i4>
      </vt:variant>
      <vt:variant>
        <vt:lpstr>幻灯片标题</vt:lpstr>
      </vt:variant>
      <vt:variant>
        <vt:i4>40</vt:i4>
      </vt:variant>
    </vt:vector>
  </HeadingPairs>
  <TitlesOfParts>
    <vt:vector size="60" baseType="lpstr">
      <vt:lpstr>Helvetica Neue</vt:lpstr>
      <vt:lpstr>方正姚体</vt:lpstr>
      <vt:lpstr>仿宋</vt:lpstr>
      <vt:lpstr>汉仪旗黑-85S</vt:lpstr>
      <vt:lpstr>黑体</vt:lpstr>
      <vt:lpstr>华文彩云</vt:lpstr>
      <vt:lpstr>华文中宋</vt:lpstr>
      <vt:lpstr>楷体</vt:lpstr>
      <vt:lpstr>宋体</vt:lpstr>
      <vt:lpstr>微软雅黑</vt:lpstr>
      <vt:lpstr>Arial</vt:lpstr>
      <vt:lpstr>Calibri</vt:lpstr>
      <vt:lpstr>Times New Roman</vt:lpstr>
      <vt:lpstr>Office 主题​​</vt:lpstr>
      <vt:lpstr>Office 主题</vt:lpstr>
      <vt:lpstr>1_Office 主题</vt:lpstr>
      <vt:lpstr>2_Office 主题</vt:lpstr>
      <vt:lpstr>3_Office 主题</vt:lpstr>
      <vt:lpstr>1_默认设计模板</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6、新中国关税制度的建设</vt:lpstr>
      <vt:lpstr>PowerPoint 演示文稿</vt:lpstr>
      <vt:lpstr>1、个人所得税的含义及作用</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984144237@qq.com</cp:lastModifiedBy>
  <cp:revision>3</cp:revision>
  <dcterms:created xsi:type="dcterms:W3CDTF">2020-02-08T05:56:00Z</dcterms:created>
  <dcterms:modified xsi:type="dcterms:W3CDTF">2021-09-14T01:20:35Z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2052-11.1.0.10000</vt:lpwstr>
  </property>
</Properties>
</file>