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350" r:id="rId2"/>
    <p:sldId id="352" r:id="rId3"/>
    <p:sldId id="456" r:id="rId4"/>
    <p:sldId id="458" r:id="rId5"/>
    <p:sldId id="459" r:id="rId6"/>
    <p:sldId id="460" r:id="rId7"/>
    <p:sldId id="461" r:id="rId8"/>
    <p:sldId id="466" r:id="rId9"/>
    <p:sldId id="462" r:id="rId10"/>
    <p:sldId id="463" r:id="rId11"/>
    <p:sldId id="464" r:id="rId12"/>
    <p:sldId id="467" r:id="rId13"/>
    <p:sldId id="468" r:id="rId14"/>
    <p:sldId id="469" r:id="rId15"/>
    <p:sldId id="470" r:id="rId16"/>
    <p:sldId id="471" r:id="rId17"/>
    <p:sldId id="405" r:id="rId18"/>
  </p:sldIdLst>
  <p:sldSz cx="9144000" cy="6858000" type="screen4x3"/>
  <p:notesSz cx="6858000" cy="9144000"/>
  <p:embeddedFontLst>
    <p:embeddedFont>
      <p:font typeface="Meiryo" charset="-128"/>
      <p:regular r:id="rId20"/>
    </p:embeddedFont>
    <p:embeddedFont>
      <p:font typeface="Andalus" charset="-78"/>
      <p:regular r:id="rId21"/>
    </p:embeddedFont>
    <p:embeddedFont>
      <p:font typeface="Comic Sans MS" pitchFamily="66" charset="0"/>
      <p:regular r:id="rId22"/>
      <p:bold r:id="rId23"/>
      <p:italic r:id="rId24"/>
      <p:boldItalic r:id="rId25"/>
    </p:embeddedFont>
    <p:embeddedFont>
      <p:font typeface="Franklin Gothic Medium" pitchFamily="34" charset="0"/>
      <p:regular r:id="rId26"/>
      <p:italic r:id="rId27"/>
    </p:embeddedFont>
    <p:embeddedFont>
      <p:font typeface="Malgun Gothic" pitchFamily="34" charset="-127"/>
      <p:regular r:id="rId28"/>
      <p:bold r:id="rId29"/>
    </p:embeddedFont>
    <p:embeddedFont>
      <p:font typeface="华文楷体" pitchFamily="2" charset="-122"/>
      <p:regular r:id="rId30"/>
    </p:embeddedFont>
    <p:embeddedFont>
      <p:font typeface="楷体" pitchFamily="49" charset="-122"/>
      <p:regular r:id="rId31"/>
    </p:embeddedFont>
  </p:embeddedFontLst>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E699"/>
    <a:srgbClr val="E0F2FC"/>
    <a:srgbClr val="ABDCF7"/>
    <a:srgbClr val="2D91B9"/>
    <a:srgbClr val="6600FF"/>
    <a:srgbClr val="6666FF"/>
    <a:srgbClr val="9933FF"/>
    <a:srgbClr val="3366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244" autoAdjust="0"/>
  </p:normalViewPr>
  <p:slideViewPr>
    <p:cSldViewPr showGuides="1">
      <p:cViewPr>
        <p:scale>
          <a:sx n="110" d="100"/>
          <a:sy n="110" d="100"/>
        </p:scale>
        <p:origin x="-1644" y="-132"/>
      </p:cViewPr>
      <p:guideLst>
        <p:guide orient="horz" pos="2173"/>
        <p:guide pos="287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0213" cy="457200"/>
          </a:xfrm>
          <a:prstGeom prst="rect">
            <a:avLst/>
          </a:prstGeom>
          <a:noFill/>
          <a:ln w="9525">
            <a:noFill/>
            <a:miter lim="800000"/>
          </a:ln>
        </p:spPr>
        <p:txBody>
          <a:bodyPr vert="horz" wrap="square" lIns="91440" tIns="45720" rIns="91440" bIns="45720" numCol="1" anchor="t"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Rectangle 3"/>
          <p:cNvSpPr>
            <a:spLocks noGrp="1" noChangeArrowheads="1"/>
          </p:cNvSpPr>
          <p:nvPr>
            <p:ph type="dt" idx="1"/>
          </p:nvPr>
        </p:nvSpPr>
        <p:spPr bwMode="auto">
          <a:xfrm>
            <a:off x="3883025" y="0"/>
            <a:ext cx="2973388" cy="457200"/>
          </a:xfrm>
          <a:prstGeom prst="rect">
            <a:avLst/>
          </a:prstGeom>
          <a:noFill/>
          <a:ln w="9525">
            <a:noFill/>
            <a:miter lim="800000"/>
          </a:ln>
        </p:spPr>
        <p:txBody>
          <a:bodyPr vert="horz" wrap="square" lIns="91440" tIns="45720" rIns="91440" bIns="45720" numCol="1" anchor="t" anchorCtr="0" compatLnSpc="1"/>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4580" name="Rectangle 4"/>
          <p:cNvSpPr>
            <a:spLocks noGrp="1" noRot="1" noChangeAspect="1"/>
          </p:cNvSpPr>
          <p:nvPr>
            <p:ph type="sldImg" idx="2"/>
          </p:nvPr>
        </p:nvSpPr>
        <p:spPr>
          <a:xfrm>
            <a:off x="1143000" y="685800"/>
            <a:ext cx="4572000" cy="3429000"/>
          </a:xfrm>
          <a:prstGeom prst="rect">
            <a:avLst/>
          </a:prstGeom>
          <a:noFill/>
          <a:ln w="9525">
            <a:noFill/>
          </a:ln>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ln>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p>
        </p:txBody>
      </p:sp>
      <p:sp>
        <p:nvSpPr>
          <p:cNvPr id="2054" name="Rectangle 6"/>
          <p:cNvSpPr>
            <a:spLocks noGrp="1" noChangeArrowheads="1"/>
          </p:cNvSpPr>
          <p:nvPr>
            <p:ph type="ftr" sz="quarter" idx="4"/>
          </p:nvPr>
        </p:nvSpPr>
        <p:spPr bwMode="auto">
          <a:xfrm>
            <a:off x="0" y="8685213"/>
            <a:ext cx="2970213" cy="457200"/>
          </a:xfrm>
          <a:prstGeom prst="rect">
            <a:avLst/>
          </a:prstGeom>
          <a:noFill/>
          <a:ln w="9525">
            <a:noFill/>
            <a:miter lim="800000"/>
          </a:ln>
        </p:spPr>
        <p:txBody>
          <a:bodyPr vert="horz" wrap="square" lIns="91440" tIns="45720" rIns="91440" bIns="45720" numCol="1" anchor="b"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Rectangle 7"/>
          <p:cNvSpPr>
            <a:spLocks noGrp="1" noChangeArrowheads="1"/>
          </p:cNvSpPr>
          <p:nvPr>
            <p:ph type="sldNum" sz="quarter" idx="5"/>
          </p:nvPr>
        </p:nvSpPr>
        <p:spPr bwMode="auto">
          <a:xfrm>
            <a:off x="3883025" y="8685213"/>
            <a:ext cx="2973388" cy="457200"/>
          </a:xfrm>
          <a:prstGeom prst="rect">
            <a:avLst/>
          </a:prstGeom>
          <a:noFill/>
          <a:ln w="9525">
            <a:noFill/>
            <a:miter lim="800000"/>
          </a:ln>
        </p:spPr>
        <p:txBody>
          <a:bodyPr vert="horz" wrap="square" lIns="91440" tIns="45720" rIns="91440" bIns="45720" numCol="1" anchor="b" anchorCtr="0" compatLnSpc="1"/>
          <a:lstStyle/>
          <a:p>
            <a:pPr lvl="0" algn="r" eaLnBrk="1" hangingPunct="1">
              <a:buNone/>
            </a:pPr>
            <a:fld id="{9A0DB2DC-4C9A-4742-B13C-FB6460FD3503}" type="slidenum">
              <a:rPr lang="en-US" altLang="zh-CN" sz="1200" dirty="0"/>
              <a:t>‹#›</a:t>
            </a:fld>
            <a:endParaRPr lang="en-US" altLang="zh-CN" sz="1200" dirty="0"/>
          </a:p>
        </p:txBody>
      </p:sp>
    </p:spTree>
    <p:extLst>
      <p:ext uri="{BB962C8B-B14F-4D97-AF65-F5344CB8AC3E}">
        <p14:creationId xmlns:p14="http://schemas.microsoft.com/office/powerpoint/2010/main" val="37376134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t>‹#›</a:t>
            </a:fld>
            <a:endParaRPr lang="en-US" altLang="zh-CN" dirty="0">
              <a:latin typeface="Arial" panose="020B0604020202020204" pitchFamily="34" charset="0"/>
            </a:endParaRPr>
          </a:p>
        </p:txBody>
      </p:sp>
      <p:pic>
        <p:nvPicPr>
          <p:cNvPr id="10" name="Picture 2" descr="C:\Users\hp\Desktop\PPT-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8260"/>
            <a:ext cx="9144000" cy="69062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t>‹#›</a:t>
            </a:fld>
            <a:endParaRPr lang="en-US" altLang="zh-CN" dirty="0">
              <a:latin typeface="Arial" panose="020B0604020202020204" pitchFamily="34" charset="0"/>
            </a:endParaRPr>
          </a:p>
        </p:txBody>
      </p:sp>
      <p:pic>
        <p:nvPicPr>
          <p:cNvPr id="10" name="Picture 2" descr="C:\Users\hp\Desktop\PPT-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960"/>
            <a:ext cx="9144000" cy="6918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t>‹#›</a:t>
            </a:fld>
            <a:endParaRPr lang="en-US" altLang="zh-CN" dirty="0">
              <a:latin typeface="Arial" panose="020B0604020202020204" pitchFamily="34" charset="0"/>
            </a:endParaRPr>
          </a:p>
        </p:txBody>
      </p:sp>
      <p:pic>
        <p:nvPicPr>
          <p:cNvPr id="10" name="Picture 2" descr="C:\Users\hp\Desktop\PPT-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960"/>
            <a:ext cx="9144000" cy="6918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t>‹#›</a:t>
            </a:fld>
            <a:endParaRPr lang="en-US" altLang="zh-CN" dirty="0">
              <a:latin typeface="Arial" panose="020B0604020202020204" pitchFamily="34" charset="0"/>
            </a:endParaRPr>
          </a:p>
        </p:txBody>
      </p:sp>
      <p:pic>
        <p:nvPicPr>
          <p:cNvPr id="10" name="Picture 2" descr="C:\Users\hp\Desktop\PPT-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960"/>
            <a:ext cx="9144000" cy="6918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t>‹#›</a:t>
            </a:fld>
            <a:endParaRPr lang="en-US" altLang="zh-CN" dirty="0">
              <a:latin typeface="Arial" panose="020B0604020202020204" pitchFamily="34" charset="0"/>
            </a:endParaRPr>
          </a:p>
        </p:txBody>
      </p:sp>
      <p:pic>
        <p:nvPicPr>
          <p:cNvPr id="10" name="Picture 2" descr="C:\Users\hp\Desktop\PPT-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960"/>
            <a:ext cx="9144000" cy="6918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t>‹#›</a:t>
            </a:fld>
            <a:endParaRPr lang="en-US" altLang="zh-CN" dirty="0">
              <a:latin typeface="Arial" panose="020B0604020202020204" pitchFamily="34" charset="0"/>
            </a:endParaRPr>
          </a:p>
        </p:txBody>
      </p:sp>
      <p:pic>
        <p:nvPicPr>
          <p:cNvPr id="10" name="Picture 2" descr="C:\Users\hp\Desktop\PPT-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960"/>
            <a:ext cx="9144000" cy="6918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t>‹#›</a:t>
            </a:fld>
            <a:endParaRPr lang="en-US" altLang="zh-CN" dirty="0">
              <a:latin typeface="Arial" panose="020B0604020202020204" pitchFamily="34" charset="0"/>
            </a:endParaRPr>
          </a:p>
        </p:txBody>
      </p:sp>
      <p:pic>
        <p:nvPicPr>
          <p:cNvPr id="10" name="Picture 2" descr="C:\Users\hp\Desktop\PPT-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960"/>
            <a:ext cx="9144000" cy="6918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t>‹#›</a:t>
            </a:fld>
            <a:endParaRPr lang="en-US" altLang="zh-CN" dirty="0">
              <a:latin typeface="Arial" panose="020B0604020202020204" pitchFamily="34" charset="0"/>
            </a:endParaRPr>
          </a:p>
        </p:txBody>
      </p:sp>
      <p:pic>
        <p:nvPicPr>
          <p:cNvPr id="10" name="Picture 2" descr="C:\Users\hp\Desktop\PPT-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960"/>
            <a:ext cx="9144000" cy="6918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t>‹#›</a:t>
            </a:fld>
            <a:endParaRPr lang="en-US" altLang="zh-CN" dirty="0">
              <a:latin typeface="Arial" panose="020B0604020202020204" pitchFamily="34" charset="0"/>
            </a:endParaRPr>
          </a:p>
        </p:txBody>
      </p:sp>
      <p:pic>
        <p:nvPicPr>
          <p:cNvPr id="10" name="Picture 2" descr="C:\Users\hp\Desktop\PPT-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960"/>
            <a:ext cx="9144000" cy="6918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t>‹#›</a:t>
            </a:fld>
            <a:endParaRPr lang="en-US" altLang="zh-CN" dirty="0">
              <a:latin typeface="Arial" panose="020B0604020202020204" pitchFamily="34" charset="0"/>
            </a:endParaRPr>
          </a:p>
        </p:txBody>
      </p:sp>
      <p:pic>
        <p:nvPicPr>
          <p:cNvPr id="10" name="Picture 2" descr="C:\Users\hp\Desktop\PPT-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960"/>
            <a:ext cx="9144000" cy="6918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t>‹#›</a:t>
            </a:fld>
            <a:endParaRPr lang="en-US" altLang="zh-CN" dirty="0">
              <a:latin typeface="Arial" panose="020B0604020202020204" pitchFamily="34" charset="0"/>
            </a:endParaRPr>
          </a:p>
        </p:txBody>
      </p:sp>
      <p:pic>
        <p:nvPicPr>
          <p:cNvPr id="10" name="Picture 2" descr="C:\Users\hp\Desktop\PPT-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960"/>
            <a:ext cx="9144000" cy="6918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lstStyle/>
          <a:p>
            <a:pPr lvl="0"/>
            <a:r>
              <a:rPr lang="zh-CN" altLang="en-US" dirty="0"/>
              <a:t>单击此处编辑母版标题样式</a:t>
            </a:r>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en-US" altLang="zh-CN" dirty="0">
                <a:latin typeface="Arial" panose="020B0604020202020204" pitchFamily="34" charset="0"/>
              </a:rPr>
              <a:t>‹#›</a:t>
            </a:fld>
            <a:endParaRPr lang="en-US" altLang="zh-CN" dirty="0">
              <a:latin typeface="Arial" panose="020B0604020202020204" pitchFamily="34" charset="0"/>
            </a:endParaRPr>
          </a:p>
        </p:txBody>
      </p:sp>
      <p:pic>
        <p:nvPicPr>
          <p:cNvPr id="10" name="Picture 2" descr="C:\Users\hp\Desktop\PPT-2.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5"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hp\Desktop\PPT-2.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51435"/>
            <a:ext cx="9144000" cy="69088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ll/>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82550"/>
            <a:ext cx="9144000" cy="6943725"/>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flipV="1">
            <a:off x="5868144" y="6140880"/>
            <a:ext cx="3275856" cy="387425"/>
          </a:xfrm>
          <a:prstGeom prst="rect">
            <a:avLst/>
          </a:prstGeom>
          <a:solidFill>
            <a:srgbClr val="FFC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p>
        </p:txBody>
      </p:sp>
      <p:sp>
        <p:nvSpPr>
          <p:cNvPr id="6" name="任意多边形: 形状 11"/>
          <p:cNvSpPr/>
          <p:nvPr/>
        </p:nvSpPr>
        <p:spPr>
          <a:xfrm flipV="1">
            <a:off x="5354505" y="6140880"/>
            <a:ext cx="873679" cy="387425"/>
          </a:xfrm>
          <a:custGeom>
            <a:avLst/>
            <a:gdLst>
              <a:gd name="connsiteX0" fmla="*/ 0 w 10965543"/>
              <a:gd name="connsiteY0" fmla="*/ 0 h 3542400"/>
              <a:gd name="connsiteX1" fmla="*/ 508000 w 10965543"/>
              <a:gd name="connsiteY1" fmla="*/ 0 h 3542400"/>
              <a:gd name="connsiteX2" fmla="*/ 508000 w 10965543"/>
              <a:gd name="connsiteY2" fmla="*/ 592 h 3542400"/>
              <a:gd name="connsiteX3" fmla="*/ 1764391 w 10965543"/>
              <a:gd name="connsiteY3" fmla="*/ 592 h 3542400"/>
              <a:gd name="connsiteX4" fmla="*/ 1764391 w 10965543"/>
              <a:gd name="connsiteY4" fmla="*/ 4518 h 3542400"/>
              <a:gd name="connsiteX5" fmla="*/ 8215747 w 10965543"/>
              <a:gd name="connsiteY5" fmla="*/ 4518 h 3542400"/>
              <a:gd name="connsiteX6" fmla="*/ 8215747 w 10965543"/>
              <a:gd name="connsiteY6" fmla="*/ 4517 h 3542400"/>
              <a:gd name="connsiteX7" fmla="*/ 10965543 w 10965543"/>
              <a:gd name="connsiteY7" fmla="*/ 3541808 h 3542400"/>
              <a:gd name="connsiteX8" fmla="*/ 8215747 w 10965543"/>
              <a:gd name="connsiteY8" fmla="*/ 3541808 h 3542400"/>
              <a:gd name="connsiteX9" fmla="*/ 1535793 w 10965543"/>
              <a:gd name="connsiteY9" fmla="*/ 3541808 h 3542400"/>
              <a:gd name="connsiteX10" fmla="*/ 1535793 w 10965543"/>
              <a:gd name="connsiteY10" fmla="*/ 3539392 h 3542400"/>
              <a:gd name="connsiteX11" fmla="*/ 508000 w 10965543"/>
              <a:gd name="connsiteY11" fmla="*/ 3539392 h 3542400"/>
              <a:gd name="connsiteX12" fmla="*/ 508000 w 10965543"/>
              <a:gd name="connsiteY12" fmla="*/ 3542400 h 3542400"/>
              <a:gd name="connsiteX13" fmla="*/ 0 w 10965543"/>
              <a:gd name="connsiteY13" fmla="*/ 3542400 h 354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65543" h="3542400">
                <a:moveTo>
                  <a:pt x="0" y="0"/>
                </a:moveTo>
                <a:lnTo>
                  <a:pt x="508000" y="0"/>
                </a:lnTo>
                <a:lnTo>
                  <a:pt x="508000" y="592"/>
                </a:lnTo>
                <a:lnTo>
                  <a:pt x="1764391" y="592"/>
                </a:lnTo>
                <a:lnTo>
                  <a:pt x="1764391" y="4518"/>
                </a:lnTo>
                <a:lnTo>
                  <a:pt x="8215747" y="4518"/>
                </a:lnTo>
                <a:lnTo>
                  <a:pt x="8215747" y="4517"/>
                </a:lnTo>
                <a:lnTo>
                  <a:pt x="10965543" y="3541808"/>
                </a:lnTo>
                <a:lnTo>
                  <a:pt x="8215747" y="3541808"/>
                </a:lnTo>
                <a:lnTo>
                  <a:pt x="1535793" y="3541808"/>
                </a:lnTo>
                <a:lnTo>
                  <a:pt x="1535793" y="3539392"/>
                </a:lnTo>
                <a:lnTo>
                  <a:pt x="508000" y="3539392"/>
                </a:lnTo>
                <a:lnTo>
                  <a:pt x="508000" y="3542400"/>
                </a:lnTo>
                <a:lnTo>
                  <a:pt x="0" y="35424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1" name="标题 1"/>
          <p:cNvSpPr txBox="1"/>
          <p:nvPr/>
        </p:nvSpPr>
        <p:spPr>
          <a:xfrm>
            <a:off x="0" y="4280535"/>
            <a:ext cx="9144635" cy="1902460"/>
          </a:xfrm>
          <a:prstGeom prst="rect">
            <a:avLst/>
          </a:prstGeom>
          <a:noFill/>
          <a:ln w="9525">
            <a:noFill/>
          </a:ln>
        </p:spPr>
        <p:txBody>
          <a:bodyPr anchor="ctr"/>
          <a:lstStyle/>
          <a:p>
            <a:pPr algn="ctr"/>
            <a:r>
              <a:rPr lang="en-US" altLang="zh-CN" sz="5500" b="1" dirty="0">
                <a:solidFill>
                  <a:srgbClr val="000000"/>
                </a:solidFill>
                <a:latin typeface="Times New Roman" panose="02020603050405020304" pitchFamily="18" charset="0"/>
                <a:cs typeface="Times New Roman" panose="02020603050405020304" pitchFamily="18" charset="0"/>
              </a:rPr>
              <a:t>Unit 1 Food matters</a:t>
            </a:r>
          </a:p>
          <a:p>
            <a:pPr algn="ctr"/>
            <a:r>
              <a:rPr lang="en-US" altLang="zh-CN" sz="4000" dirty="0">
                <a:solidFill>
                  <a:srgbClr val="000000"/>
                </a:solidFill>
                <a:latin typeface="Times New Roman" panose="02020603050405020304" pitchFamily="18" charset="0"/>
                <a:cs typeface="Times New Roman" panose="02020603050405020304" pitchFamily="18" charset="0"/>
              </a:rPr>
              <a:t>Extended reading</a:t>
            </a:r>
            <a:endParaRPr lang="en-US" altLang="zh-CN"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内容占位符 2"/>
          <p:cNvSpPr txBox="1"/>
          <p:nvPr/>
        </p:nvSpPr>
        <p:spPr>
          <a:xfrm>
            <a:off x="5210850" y="6140787"/>
            <a:ext cx="3453159" cy="482600"/>
          </a:xfrm>
          <a:prstGeom prst="rect">
            <a:avLst/>
          </a:prstGeom>
          <a:noFill/>
          <a:ln w="9525">
            <a:noFill/>
          </a:ln>
        </p:spPr>
        <p:txBody>
          <a:bodyPr/>
          <a:lstStyle/>
          <a:p>
            <a:pPr algn="ctr">
              <a:spcBef>
                <a:spcPct val="20000"/>
              </a:spcBef>
            </a:pPr>
            <a:r>
              <a:rPr lang="zh-CN" altLang="en-US" b="1" dirty="0" smtClean="0">
                <a:solidFill>
                  <a:srgbClr val="000000"/>
                </a:solidFill>
                <a:latin typeface="华文楷体" pitchFamily="2" charset="-122"/>
                <a:ea typeface="华文楷体" pitchFamily="2" charset="-122"/>
              </a:rPr>
              <a:t>王爱娟  </a:t>
            </a:r>
            <a:r>
              <a:rPr lang="zh-CN" altLang="en-US" dirty="0" smtClean="0">
                <a:solidFill>
                  <a:srgbClr val="000000"/>
                </a:solidFill>
                <a:latin typeface="华文楷体" pitchFamily="2" charset="-122"/>
                <a:ea typeface="华文楷体" pitchFamily="2" charset="-122"/>
              </a:rPr>
              <a:t>湖南省茶陵县第三中学</a:t>
            </a:r>
            <a:endParaRPr lang="zh-CN" altLang="en-US" dirty="0">
              <a:solidFill>
                <a:srgbClr val="000000"/>
              </a:solidFill>
              <a:latin typeface="华文楷体" pitchFamily="2" charset="-122"/>
              <a:ea typeface="华文楷体" pitchFamily="2"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流程图: 决策 18"/>
          <p:cNvSpPr/>
          <p:nvPr/>
        </p:nvSpPr>
        <p:spPr>
          <a:xfrm>
            <a:off x="362585" y="1382834"/>
            <a:ext cx="838200" cy="519666"/>
          </a:xfrm>
          <a:prstGeom prst="flowChartDecision">
            <a:avLst/>
          </a:prstGeom>
          <a:noFill/>
          <a:ln w="19050">
            <a:solidFill>
              <a:srgbClr val="F5952B"/>
            </a:solidFill>
          </a:ln>
          <a:extLst>
            <a:ext uri="{909E8E84-426E-40DD-AFC4-6F175D3DCCD1}">
              <a14:hiddenFill xmlns:a14="http://schemas.microsoft.com/office/drawing/2010/main">
                <a:solidFill>
                  <a:srgbClr val="FCE1C4"/>
                </a:solidFill>
              </a14:hiddenFill>
            </a:ext>
          </a:extLst>
        </p:spPr>
        <p:txBody>
          <a:bodyPr anchor="ctr"/>
          <a:lstStyle/>
          <a:p>
            <a:pPr algn="ctr" eaLnBrk="1" hangingPunct="1">
              <a:lnSpc>
                <a:spcPct val="100000"/>
              </a:lnSpc>
              <a:spcBef>
                <a:spcPct val="0"/>
              </a:spcBef>
              <a:buFont typeface="Arial" panose="020B0604020202020204" pitchFamily="34" charset="0"/>
              <a:buNone/>
            </a:pPr>
            <a:r>
              <a:rPr lang="en-US" altLang="zh-CN" sz="2400" b="1" dirty="0">
                <a:solidFill>
                  <a:schemeClr val="tx1">
                    <a:lumMod val="95000"/>
                    <a:lumOff val="5000"/>
                  </a:schemeClr>
                </a:solidFill>
                <a:latin typeface="Times New Roman" panose="02020603050405020304" pitchFamily="18" charset="0"/>
                <a:ea typeface="Malgun Gothic" panose="020B0503020000020004" charset="-127"/>
                <a:cs typeface="Times New Roman" panose="02020603050405020304" pitchFamily="18" charset="0"/>
                <a:sym typeface="宋体" panose="02010600030101010101" pitchFamily="2" charset="-122"/>
              </a:rPr>
              <a:t>2</a:t>
            </a:r>
          </a:p>
        </p:txBody>
      </p:sp>
      <p:sp>
        <p:nvSpPr>
          <p:cNvPr id="2" name="流程图: 可选过程 1"/>
          <p:cNvSpPr/>
          <p:nvPr/>
        </p:nvSpPr>
        <p:spPr>
          <a:xfrm>
            <a:off x="1552575" y="267335"/>
            <a:ext cx="7072630" cy="2751455"/>
          </a:xfrm>
          <a:prstGeom prst="flowChartAlternateProcess">
            <a:avLst/>
          </a:prstGeom>
          <a:noFill/>
          <a:ln w="22225">
            <a:solidFill>
              <a:schemeClr val="accent4">
                <a:lumMod val="60000"/>
                <a:lumOff val="40000"/>
              </a:schemeClr>
            </a:solidFill>
          </a:ln>
          <a:extLst>
            <a:ext uri="{909E8E84-426E-40DD-AFC4-6F175D3DCCD1}">
              <a14:hiddenFill xmlns:a14="http://schemas.microsoft.com/office/drawing/2010/main">
                <a:solidFill>
                  <a:srgbClr val="FCE1C4"/>
                </a:solidFill>
              </a14:hiddenFill>
            </a:ext>
          </a:extLst>
        </p:spPr>
        <p:txBody>
          <a:bodyPr anchor="ctr"/>
          <a:lstStyle/>
          <a:p>
            <a:pPr algn="l" eaLnBrk="1" hangingPunct="1">
              <a:lnSpc>
                <a:spcPct val="110000"/>
              </a:lnSpc>
              <a:buClr>
                <a:srgbClr val="FF0000"/>
              </a:buClr>
              <a:buFont typeface="Wingdings" panose="05000000000000000000" pitchFamily="2" charset="2"/>
            </a:pPr>
            <a:r>
              <a:rPr lang="en-US" altLang="zh-CN" sz="2800" b="1" dirty="0">
                <a:latin typeface="Times New Roman" panose="02020603050405020304" pitchFamily="18" charset="0"/>
                <a:cs typeface="Times New Roman" panose="02020603050405020304" pitchFamily="18" charset="0"/>
                <a:sym typeface="+mn-ea"/>
              </a:rPr>
              <a:t> Read the last sentence of the first paragraph: </a:t>
            </a:r>
            <a:r>
              <a:rPr lang="en-US" altLang="zh-CN" sz="2800" b="1" i="1" dirty="0">
                <a:latin typeface="Times New Roman" panose="02020603050405020304" pitchFamily="18" charset="0"/>
                <a:cs typeface="Times New Roman" panose="02020603050405020304" pitchFamily="18" charset="0"/>
                <a:sym typeface="+mn-ea"/>
              </a:rPr>
              <a:t>The hot flavor quickened our laughter and conversation, making the meal the perfect way to relax with friends. </a:t>
            </a:r>
            <a:r>
              <a:rPr lang="en-US" altLang="zh-CN" sz="2800" b="1" dirty="0">
                <a:latin typeface="Times New Roman" panose="02020603050405020304" pitchFamily="18" charset="0"/>
                <a:cs typeface="Times New Roman" panose="02020603050405020304" pitchFamily="18" charset="0"/>
                <a:sym typeface="+mn-ea"/>
              </a:rPr>
              <a:t>How do you understand the word </a:t>
            </a:r>
            <a:r>
              <a:rPr lang="en-US" altLang="zh-CN" sz="2800" b="1" i="1" dirty="0">
                <a:solidFill>
                  <a:srgbClr val="FF0000"/>
                </a:solidFill>
                <a:latin typeface="Times New Roman" panose="02020603050405020304" pitchFamily="18" charset="0"/>
                <a:cs typeface="Times New Roman" panose="02020603050405020304" pitchFamily="18" charset="0"/>
                <a:sym typeface="+mn-ea"/>
              </a:rPr>
              <a:t>quickened</a:t>
            </a:r>
            <a:r>
              <a:rPr lang="en-US" altLang="zh-CN" sz="2800" b="1" dirty="0">
                <a:latin typeface="Times New Roman" panose="02020603050405020304" pitchFamily="18" charset="0"/>
                <a:cs typeface="Times New Roman" panose="02020603050405020304" pitchFamily="18" charset="0"/>
                <a:sym typeface="+mn-ea"/>
              </a:rPr>
              <a:t>?</a:t>
            </a:r>
          </a:p>
        </p:txBody>
      </p:sp>
      <p:sp>
        <p:nvSpPr>
          <p:cNvPr id="100" name="文本框 99"/>
          <p:cNvSpPr txBox="1"/>
          <p:nvPr/>
        </p:nvSpPr>
        <p:spPr>
          <a:xfrm>
            <a:off x="895350" y="3378835"/>
            <a:ext cx="7644765" cy="2675255"/>
          </a:xfrm>
          <a:prstGeom prst="rect">
            <a:avLst/>
          </a:prstGeom>
          <a:noFill/>
          <a:ln w="9525">
            <a:noFill/>
          </a:ln>
        </p:spPr>
        <p:txBody>
          <a:bodyPr wrap="square">
            <a:spAutoFit/>
          </a:bodyPr>
          <a:lstStyle/>
          <a:p>
            <a:pPr indent="133350">
              <a:lnSpc>
                <a:spcPct val="120000"/>
              </a:lnSpc>
            </a:pPr>
            <a:r>
              <a:rPr lang="en-US" sz="2800" dirty="0">
                <a:solidFill>
                  <a:srgbClr val="221E1F"/>
                </a:solidFill>
                <a:latin typeface="Andalus" panose="02020603050405020304" charset="0"/>
                <a:cs typeface="Andalus" panose="02020603050405020304" charset="0"/>
              </a:rPr>
              <a:t>    Quickened means made </a:t>
            </a:r>
            <a:r>
              <a:rPr lang="en-US" sz="2800" dirty="0" smtClean="0">
                <a:solidFill>
                  <a:srgbClr val="221E1F"/>
                </a:solidFill>
                <a:latin typeface="Andalus" panose="02020603050405020304" charset="0"/>
                <a:cs typeface="Andalus" panose="02020603050405020304" charset="0"/>
              </a:rPr>
              <a:t>something </a:t>
            </a:r>
            <a:r>
              <a:rPr lang="en-US" sz="2800" dirty="0">
                <a:solidFill>
                  <a:srgbClr val="221E1F"/>
                </a:solidFill>
                <a:latin typeface="Andalus" panose="02020603050405020304" charset="0"/>
                <a:cs typeface="Andalus" panose="02020603050405020304" charset="0"/>
              </a:rPr>
              <a:t>more active. From this sentence, we can know that people have more laughter and their conversations </a:t>
            </a:r>
            <a:r>
              <a:rPr lang="en-US" sz="2800" dirty="0" smtClean="0">
                <a:solidFill>
                  <a:srgbClr val="221E1F"/>
                </a:solidFill>
                <a:latin typeface="Andalus" panose="02020603050405020304" charset="0"/>
                <a:cs typeface="Andalus" panose="02020603050405020304" charset="0"/>
              </a:rPr>
              <a:t>are </a:t>
            </a:r>
            <a:r>
              <a:rPr lang="en-US" sz="2800" dirty="0">
                <a:solidFill>
                  <a:srgbClr val="221E1F"/>
                </a:solidFill>
                <a:latin typeface="Andalus" panose="02020603050405020304" charset="0"/>
                <a:cs typeface="Andalus" panose="02020603050405020304" charset="0"/>
              </a:rPr>
              <a:t>more active when they enjoy Sichuan hot pot, so the meal really makes people relax themselves.</a:t>
            </a:r>
          </a:p>
        </p:txBody>
      </p:sp>
      <p:sp>
        <p:nvSpPr>
          <p:cNvPr id="9" name="椭圆 8"/>
          <p:cNvSpPr/>
          <p:nvPr/>
        </p:nvSpPr>
        <p:spPr>
          <a:xfrm>
            <a:off x="1200785" y="3656965"/>
            <a:ext cx="171450" cy="159385"/>
          </a:xfrm>
          <a:prstGeom prst="ellipse">
            <a:avLst/>
          </a:prstGeom>
          <a:solidFill>
            <a:schemeClr val="accent4"/>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 calcmode="lin" valueType="num">
                                      <p:cBhvr>
                                        <p:cTn id="10" dur="1000" fill="hold"/>
                                        <p:tgtEl>
                                          <p:spTgt spid="100"/>
                                        </p:tgtEl>
                                        <p:attrNameLst>
                                          <p:attrName>ppt_w</p:attrName>
                                        </p:attrNameLst>
                                      </p:cBhvr>
                                      <p:tavLst>
                                        <p:tav tm="0">
                                          <p:val>
                                            <p:strVal val="#ppt_w*0.70"/>
                                          </p:val>
                                        </p:tav>
                                        <p:tav tm="100000">
                                          <p:val>
                                            <p:strVal val="#ppt_w"/>
                                          </p:val>
                                        </p:tav>
                                      </p:tavLst>
                                    </p:anim>
                                    <p:anim calcmode="lin" valueType="num">
                                      <p:cBhvr>
                                        <p:cTn id="11" dur="1000" fill="hold"/>
                                        <p:tgtEl>
                                          <p:spTgt spid="100"/>
                                        </p:tgtEl>
                                        <p:attrNameLst>
                                          <p:attrName>ppt_h</p:attrName>
                                        </p:attrNameLst>
                                      </p:cBhvr>
                                      <p:tavLst>
                                        <p:tav tm="0">
                                          <p:val>
                                            <p:strVal val="#ppt_h"/>
                                          </p:val>
                                        </p:tav>
                                        <p:tav tm="100000">
                                          <p:val>
                                            <p:strVal val="#ppt_h"/>
                                          </p:val>
                                        </p:tav>
                                      </p:tavLst>
                                    </p:anim>
                                    <p:animEffect transition="in" filter="fade">
                                      <p:cBhvr>
                                        <p:cTn id="12"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流程图: 决策 20"/>
          <p:cNvSpPr/>
          <p:nvPr/>
        </p:nvSpPr>
        <p:spPr>
          <a:xfrm>
            <a:off x="716915" y="1710316"/>
            <a:ext cx="838200" cy="519666"/>
          </a:xfrm>
          <a:prstGeom prst="flowChartDecision">
            <a:avLst/>
          </a:prstGeom>
          <a:noFill/>
          <a:ln w="19050">
            <a:solidFill>
              <a:srgbClr val="F5952B"/>
            </a:solidFill>
          </a:ln>
          <a:extLst>
            <a:ext uri="{909E8E84-426E-40DD-AFC4-6F175D3DCCD1}">
              <a14:hiddenFill xmlns:a14="http://schemas.microsoft.com/office/drawing/2010/main">
                <a:solidFill>
                  <a:srgbClr val="FCE1C4"/>
                </a:solidFill>
              </a14:hiddenFill>
            </a:ext>
          </a:extLst>
        </p:spPr>
        <p:txBody>
          <a:bodyPr anchor="ctr"/>
          <a:lstStyle/>
          <a:p>
            <a:pPr algn="l" eaLnBrk="1" hangingPunct="1">
              <a:lnSpc>
                <a:spcPct val="100000"/>
              </a:lnSpc>
              <a:buClr>
                <a:srgbClr val="FF0000"/>
              </a:buClr>
              <a:buSzTx/>
              <a:buFont typeface="Wingdings" panose="05000000000000000000" pitchFamily="2" charset="2"/>
              <a:buNone/>
            </a:pPr>
            <a:r>
              <a:rPr lang="en-US" altLang="zh-CN" sz="2400" b="1" dirty="0">
                <a:solidFill>
                  <a:schemeClr val="tx1">
                    <a:lumMod val="95000"/>
                    <a:lumOff val="5000"/>
                  </a:schemeClr>
                </a:solidFill>
                <a:latin typeface="Times New Roman" panose="02020603050405020304" pitchFamily="18" charset="0"/>
                <a:ea typeface="Malgun Gothic" panose="020B0503020000020004" charset="-127"/>
                <a:cs typeface="Times New Roman" panose="02020603050405020304" pitchFamily="18" charset="0"/>
                <a:sym typeface="宋体" panose="02010600030101010101" pitchFamily="2" charset="-122"/>
              </a:rPr>
              <a:t>3</a:t>
            </a:r>
          </a:p>
        </p:txBody>
      </p:sp>
      <p:sp>
        <p:nvSpPr>
          <p:cNvPr id="2" name="流程图: 可选过程 1"/>
          <p:cNvSpPr/>
          <p:nvPr/>
        </p:nvSpPr>
        <p:spPr>
          <a:xfrm>
            <a:off x="1882775" y="614680"/>
            <a:ext cx="5958205" cy="2710180"/>
          </a:xfrm>
          <a:prstGeom prst="flowChartAlternateProcess">
            <a:avLst/>
          </a:prstGeom>
          <a:noFill/>
          <a:ln w="22225">
            <a:solidFill>
              <a:schemeClr val="accent4">
                <a:lumMod val="60000"/>
                <a:lumOff val="40000"/>
              </a:schemeClr>
            </a:solidFill>
          </a:ln>
          <a:extLst>
            <a:ext uri="{909E8E84-426E-40DD-AFC4-6F175D3DCCD1}">
              <a14:hiddenFill xmlns:a14="http://schemas.microsoft.com/office/drawing/2010/main">
                <a:solidFill>
                  <a:srgbClr val="FCE1C4"/>
                </a:solidFill>
              </a14:hiddenFill>
            </a:ext>
          </a:extLst>
        </p:spPr>
        <p:txBody>
          <a:bodyPr anchor="ctr"/>
          <a:lstStyle/>
          <a:p>
            <a:pPr algn="l" eaLnBrk="1" hangingPunct="1">
              <a:lnSpc>
                <a:spcPct val="100000"/>
              </a:lnSpc>
              <a:buClr>
                <a:srgbClr val="FF0000"/>
              </a:buClr>
              <a:buFont typeface="Wingdings" panose="05000000000000000000" pitchFamily="2" charset="2"/>
            </a:pPr>
            <a:r>
              <a:rPr lang="en-US" altLang="zh-CN" sz="2800" b="1" dirty="0">
                <a:latin typeface="Times New Roman" panose="02020603050405020304" pitchFamily="18" charset="0"/>
                <a:cs typeface="Times New Roman" panose="02020603050405020304" pitchFamily="18" charset="0"/>
                <a:sym typeface="+mn-ea"/>
              </a:rPr>
              <a:t>Read the sentence in line </a:t>
            </a:r>
            <a:r>
              <a:rPr lang="en-US" altLang="zh-CN" sz="2800" b="1" dirty="0" smtClean="0">
                <a:latin typeface="Times New Roman" panose="02020603050405020304" pitchFamily="18" charset="0"/>
                <a:cs typeface="Times New Roman" panose="02020603050405020304" pitchFamily="18" charset="0"/>
                <a:sym typeface="+mn-ea"/>
              </a:rPr>
              <a:t>30–31</a:t>
            </a:r>
            <a:r>
              <a:rPr lang="en-US" altLang="zh-CN" sz="2800" b="1" dirty="0">
                <a:latin typeface="Times New Roman" panose="02020603050405020304" pitchFamily="18" charset="0"/>
                <a:cs typeface="Times New Roman" panose="02020603050405020304" pitchFamily="18" charset="0"/>
                <a:sym typeface="+mn-ea"/>
              </a:rPr>
              <a:t>: </a:t>
            </a:r>
            <a:r>
              <a:rPr lang="en-US" altLang="zh-CN" sz="2800" b="1" i="1" dirty="0">
                <a:latin typeface="Times New Roman" panose="02020603050405020304" pitchFamily="18" charset="0"/>
                <a:cs typeface="Times New Roman" panose="02020603050405020304" pitchFamily="18" charset="0"/>
                <a:sym typeface="+mn-ea"/>
              </a:rPr>
              <a:t>A local history book from the late Qing Dynasty praised salted duck in particular, saying it </a:t>
            </a:r>
            <a:r>
              <a:rPr lang="en-US" altLang="zh-CN" sz="2800" b="1" i="1" dirty="0" smtClean="0">
                <a:latin typeface="Times New Roman" panose="02020603050405020304" pitchFamily="18" charset="0"/>
                <a:cs typeface="Times New Roman" panose="02020603050405020304" pitchFamily="18" charset="0"/>
                <a:sym typeface="+mn-ea"/>
              </a:rPr>
              <a:t>was without </a:t>
            </a:r>
            <a:r>
              <a:rPr lang="en-US" altLang="zh-CN" sz="2800" b="1" i="1" dirty="0">
                <a:latin typeface="Times New Roman" panose="02020603050405020304" pitchFamily="18" charset="0"/>
                <a:cs typeface="Times New Roman" panose="02020603050405020304" pitchFamily="18" charset="0"/>
                <a:sym typeface="+mn-ea"/>
              </a:rPr>
              <a:t>equal. </a:t>
            </a:r>
            <a:r>
              <a:rPr lang="en-US" altLang="zh-CN" sz="2800" b="1" dirty="0">
                <a:latin typeface="Times New Roman" panose="02020603050405020304" pitchFamily="18" charset="0"/>
                <a:cs typeface="Times New Roman" panose="02020603050405020304" pitchFamily="18" charset="0"/>
                <a:sym typeface="+mn-ea"/>
              </a:rPr>
              <a:t>What can you know from the words </a:t>
            </a:r>
            <a:r>
              <a:rPr lang="en-US" altLang="zh-CN" sz="2800" b="1" i="1" dirty="0">
                <a:solidFill>
                  <a:srgbClr val="FF0000"/>
                </a:solidFill>
                <a:latin typeface="Times New Roman" panose="02020603050405020304" pitchFamily="18" charset="0"/>
                <a:cs typeface="Times New Roman" panose="02020603050405020304" pitchFamily="18" charset="0"/>
                <a:sym typeface="+mn-ea"/>
              </a:rPr>
              <a:t>without equal</a:t>
            </a:r>
            <a:r>
              <a:rPr lang="en-US" altLang="zh-CN" sz="2800" b="1" dirty="0">
                <a:latin typeface="Times New Roman" panose="02020603050405020304" pitchFamily="18" charset="0"/>
                <a:cs typeface="Times New Roman" panose="02020603050405020304" pitchFamily="18" charset="0"/>
                <a:sym typeface="+mn-ea"/>
              </a:rPr>
              <a:t>?</a:t>
            </a:r>
          </a:p>
        </p:txBody>
      </p:sp>
      <p:sp>
        <p:nvSpPr>
          <p:cNvPr id="100" name="文本框 99"/>
          <p:cNvSpPr txBox="1"/>
          <p:nvPr/>
        </p:nvSpPr>
        <p:spPr>
          <a:xfrm>
            <a:off x="988060" y="3643630"/>
            <a:ext cx="7339965" cy="1641475"/>
          </a:xfrm>
          <a:prstGeom prst="rect">
            <a:avLst/>
          </a:prstGeom>
          <a:noFill/>
          <a:ln w="9525">
            <a:noFill/>
          </a:ln>
        </p:spPr>
        <p:txBody>
          <a:bodyPr wrap="square">
            <a:spAutoFit/>
          </a:bodyPr>
          <a:lstStyle/>
          <a:p>
            <a:pPr indent="133350">
              <a:lnSpc>
                <a:spcPct val="120000"/>
              </a:lnSpc>
            </a:pPr>
            <a:r>
              <a:rPr lang="en-US" sz="2800" dirty="0">
                <a:solidFill>
                  <a:srgbClr val="221E1F"/>
                </a:solidFill>
                <a:latin typeface="Andalus" panose="02020603050405020304" charset="0"/>
                <a:cs typeface="Andalus" panose="02020603050405020304" charset="0"/>
              </a:rPr>
              <a:t>   From the words without equal, we can know that in the late Qing Dynasty salted duck got the highest praise and people l</a:t>
            </a:r>
            <a:r>
              <a:rPr lang="en-US" sz="2800" dirty="0">
                <a:solidFill>
                  <a:srgbClr val="221E1F"/>
                </a:solidFill>
                <a:latin typeface="Andalus" panose="02020603050405020304" charset="0"/>
                <a:cs typeface="Andalus" panose="02020603050405020304" charset="0"/>
                <a:sym typeface="+mn-ea"/>
              </a:rPr>
              <a:t>o</a:t>
            </a:r>
            <a:r>
              <a:rPr lang="en-US" sz="2800" dirty="0">
                <a:solidFill>
                  <a:srgbClr val="221E1F"/>
                </a:solidFill>
                <a:latin typeface="Andalus" panose="02020603050405020304" charset="0"/>
                <a:cs typeface="Andalus" panose="02020603050405020304" charset="0"/>
              </a:rPr>
              <a:t>ved it very much.</a:t>
            </a:r>
          </a:p>
        </p:txBody>
      </p:sp>
      <p:sp>
        <p:nvSpPr>
          <p:cNvPr id="9" name="椭圆 8"/>
          <p:cNvSpPr/>
          <p:nvPr/>
        </p:nvSpPr>
        <p:spPr>
          <a:xfrm>
            <a:off x="1200150" y="3883660"/>
            <a:ext cx="171450" cy="159385"/>
          </a:xfrm>
          <a:prstGeom prst="ellipse">
            <a:avLst/>
          </a:prstGeom>
          <a:solidFill>
            <a:schemeClr val="accent4"/>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 calcmode="lin" valueType="num">
                                      <p:cBhvr>
                                        <p:cTn id="10" dur="1000" fill="hold"/>
                                        <p:tgtEl>
                                          <p:spTgt spid="100"/>
                                        </p:tgtEl>
                                        <p:attrNameLst>
                                          <p:attrName>ppt_w</p:attrName>
                                        </p:attrNameLst>
                                      </p:cBhvr>
                                      <p:tavLst>
                                        <p:tav tm="0">
                                          <p:val>
                                            <p:strVal val="#ppt_w*0.70"/>
                                          </p:val>
                                        </p:tav>
                                        <p:tav tm="100000">
                                          <p:val>
                                            <p:strVal val="#ppt_w"/>
                                          </p:val>
                                        </p:tav>
                                      </p:tavLst>
                                    </p:anim>
                                    <p:anim calcmode="lin" valueType="num">
                                      <p:cBhvr>
                                        <p:cTn id="11" dur="1000" fill="hold"/>
                                        <p:tgtEl>
                                          <p:spTgt spid="100"/>
                                        </p:tgtEl>
                                        <p:attrNameLst>
                                          <p:attrName>ppt_h</p:attrName>
                                        </p:attrNameLst>
                                      </p:cBhvr>
                                      <p:tavLst>
                                        <p:tav tm="0">
                                          <p:val>
                                            <p:strVal val="#ppt_h"/>
                                          </p:val>
                                        </p:tav>
                                        <p:tav tm="100000">
                                          <p:val>
                                            <p:strVal val="#ppt_h"/>
                                          </p:val>
                                        </p:tav>
                                      </p:tavLst>
                                    </p:anim>
                                    <p:animEffect transition="in" filter="fade">
                                      <p:cBhvr>
                                        <p:cTn id="12"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流程图: 决策 20"/>
          <p:cNvSpPr/>
          <p:nvPr/>
        </p:nvSpPr>
        <p:spPr>
          <a:xfrm>
            <a:off x="688340" y="1265181"/>
            <a:ext cx="838200" cy="519666"/>
          </a:xfrm>
          <a:prstGeom prst="flowChartDecision">
            <a:avLst/>
          </a:prstGeom>
          <a:noFill/>
          <a:ln w="19050">
            <a:solidFill>
              <a:srgbClr val="F5952B"/>
            </a:solidFill>
          </a:ln>
          <a:extLst>
            <a:ext uri="{909E8E84-426E-40DD-AFC4-6F175D3DCCD1}">
              <a14:hiddenFill xmlns:a14="http://schemas.microsoft.com/office/drawing/2010/main">
                <a:solidFill>
                  <a:srgbClr val="FCE1C4"/>
                </a:solidFill>
              </a14:hiddenFill>
            </a:ext>
          </a:extLst>
        </p:spPr>
        <p:txBody>
          <a:bodyPr anchor="ctr"/>
          <a:lstStyle/>
          <a:p>
            <a:pPr algn="l" eaLnBrk="1" hangingPunct="1">
              <a:lnSpc>
                <a:spcPct val="100000"/>
              </a:lnSpc>
              <a:buClr>
                <a:srgbClr val="FF0000"/>
              </a:buClr>
              <a:buSzTx/>
              <a:buFont typeface="Wingdings" panose="05000000000000000000" pitchFamily="2" charset="2"/>
              <a:buNone/>
            </a:pPr>
            <a:r>
              <a:rPr lang="en-US" altLang="zh-CN" sz="2400" b="1" dirty="0">
                <a:solidFill>
                  <a:schemeClr val="tx1">
                    <a:lumMod val="95000"/>
                    <a:lumOff val="5000"/>
                  </a:schemeClr>
                </a:solidFill>
                <a:latin typeface="Times New Roman" panose="02020603050405020304" pitchFamily="18" charset="0"/>
                <a:ea typeface="Malgun Gothic" panose="020B0503020000020004" charset="-127"/>
                <a:cs typeface="Times New Roman" panose="02020603050405020304" pitchFamily="18" charset="0"/>
                <a:sym typeface="宋体" panose="02010600030101010101" pitchFamily="2" charset="-122"/>
              </a:rPr>
              <a:t>4</a:t>
            </a:r>
          </a:p>
        </p:txBody>
      </p:sp>
      <p:sp>
        <p:nvSpPr>
          <p:cNvPr id="2" name="流程图: 可选过程 1"/>
          <p:cNvSpPr/>
          <p:nvPr/>
        </p:nvSpPr>
        <p:spPr>
          <a:xfrm>
            <a:off x="1691680" y="253514"/>
            <a:ext cx="7128792" cy="3528392"/>
          </a:xfrm>
          <a:prstGeom prst="flowChartAlternateProcess">
            <a:avLst/>
          </a:prstGeom>
          <a:noFill/>
          <a:ln w="22225">
            <a:solidFill>
              <a:schemeClr val="accent4">
                <a:lumMod val="60000"/>
                <a:lumOff val="40000"/>
              </a:schemeClr>
            </a:solidFill>
          </a:ln>
          <a:extLst>
            <a:ext uri="{909E8E84-426E-40DD-AFC4-6F175D3DCCD1}">
              <a14:hiddenFill xmlns:a14="http://schemas.microsoft.com/office/drawing/2010/main">
                <a:solidFill>
                  <a:srgbClr val="FCE1C4"/>
                </a:solidFill>
              </a14:hiddenFill>
            </a:ext>
          </a:extLst>
        </p:spPr>
        <p:txBody>
          <a:bodyPr anchor="ctr"/>
          <a:lstStyle/>
          <a:p>
            <a:pPr>
              <a:lnSpc>
                <a:spcPct val="120000"/>
              </a:lnSpc>
              <a:buClr>
                <a:srgbClr val="FF0000"/>
              </a:buClr>
              <a:buFont typeface="Wingdings" panose="05000000000000000000" pitchFamily="2" charset="2"/>
            </a:pPr>
            <a:r>
              <a:rPr lang="en-US" altLang="zh-CN" sz="2800" b="1" dirty="0">
                <a:latin typeface="Times New Roman" panose="02020603050405020304" pitchFamily="18" charset="0"/>
                <a:cs typeface="Times New Roman" panose="02020603050405020304" pitchFamily="18" charset="0"/>
                <a:sym typeface="+mn-ea"/>
              </a:rPr>
              <a:t>Read this sentence in line 41–44: </a:t>
            </a:r>
            <a:r>
              <a:rPr lang="en-US" altLang="zh-CN" sz="2800" b="1" i="1" dirty="0">
                <a:latin typeface="Times New Roman" panose="02020603050405020304" pitchFamily="18" charset="0"/>
                <a:cs typeface="Times New Roman" panose="02020603050405020304" pitchFamily="18" charset="0"/>
                <a:sym typeface="+mn-ea"/>
              </a:rPr>
              <a:t>The concept </a:t>
            </a:r>
            <a:r>
              <a:rPr lang="en-US" altLang="zh-CN" sz="2800" b="1" i="1" dirty="0" smtClean="0">
                <a:latin typeface="Times New Roman" panose="02020603050405020304" pitchFamily="18" charset="0"/>
                <a:cs typeface="Times New Roman" panose="02020603050405020304" pitchFamily="18" charset="0"/>
                <a:sym typeface="+mn-ea"/>
              </a:rPr>
              <a:t>took </a:t>
            </a:r>
            <a:r>
              <a:rPr lang="en-US" altLang="zh-CN" sz="2800" b="1" i="1" dirty="0">
                <a:latin typeface="Times New Roman" panose="02020603050405020304" pitchFamily="18" charset="0"/>
                <a:cs typeface="Times New Roman" panose="02020603050405020304" pitchFamily="18" charset="0"/>
                <a:sym typeface="+mn-ea"/>
              </a:rPr>
              <a:t>off, and today Guangzhou’s </a:t>
            </a:r>
            <a:r>
              <a:rPr lang="en-US" altLang="zh-CN" sz="2800" b="1" i="1" dirty="0" smtClean="0">
                <a:latin typeface="Times New Roman" panose="02020603050405020304" pitchFamily="18" charset="0"/>
                <a:cs typeface="Times New Roman" panose="02020603050405020304" pitchFamily="18" charset="0"/>
                <a:sym typeface="+mn-ea"/>
              </a:rPr>
              <a:t>restaurants stimulate </a:t>
            </a:r>
            <a:r>
              <a:rPr lang="en-US" altLang="zh-CN" sz="2800" b="1" i="1" dirty="0">
                <a:latin typeface="Times New Roman" panose="02020603050405020304" pitchFamily="18" charset="0"/>
                <a:cs typeface="Times New Roman" panose="02020603050405020304" pitchFamily="18" charset="0"/>
                <a:sym typeface="+mn-ea"/>
              </a:rPr>
              <a:t>customers’ appetite with over a </a:t>
            </a:r>
            <a:r>
              <a:rPr lang="en-US" altLang="zh-CN" sz="2800" b="1" i="1" dirty="0" smtClean="0">
                <a:latin typeface="Times New Roman" panose="02020603050405020304" pitchFamily="18" charset="0"/>
                <a:cs typeface="Times New Roman" panose="02020603050405020304" pitchFamily="18" charset="0"/>
                <a:sym typeface="+mn-ea"/>
              </a:rPr>
              <a:t>thousand offerings</a:t>
            </a:r>
            <a:r>
              <a:rPr lang="en-US" altLang="zh-CN" sz="2800" b="1" i="1" dirty="0">
                <a:latin typeface="Times New Roman" panose="02020603050405020304" pitchFamily="18" charset="0"/>
                <a:cs typeface="Times New Roman" panose="02020603050405020304" pitchFamily="18" charset="0"/>
                <a:sym typeface="+mn-ea"/>
              </a:rPr>
              <a:t>, each more delicate and delicious than the </a:t>
            </a:r>
            <a:r>
              <a:rPr lang="en-US" altLang="zh-CN" sz="2800" b="1" i="1" dirty="0" smtClean="0">
                <a:latin typeface="Times New Roman" panose="02020603050405020304" pitchFamily="18" charset="0"/>
                <a:cs typeface="Times New Roman" panose="02020603050405020304" pitchFamily="18" charset="0"/>
                <a:sym typeface="+mn-ea"/>
              </a:rPr>
              <a:t>last.</a:t>
            </a:r>
            <a:r>
              <a:rPr lang="en-US" altLang="zh-CN" sz="2800" b="1" dirty="0">
                <a:latin typeface="Times New Roman" panose="02020603050405020304" pitchFamily="18" charset="0"/>
                <a:cs typeface="Times New Roman" panose="02020603050405020304" pitchFamily="18" charset="0"/>
                <a:sym typeface="+mn-ea"/>
              </a:rPr>
              <a:t> </a:t>
            </a:r>
            <a:r>
              <a:rPr lang="en-US" altLang="zh-CN" sz="2800" b="1" dirty="0" smtClean="0">
                <a:latin typeface="Times New Roman" panose="02020603050405020304" pitchFamily="18" charset="0"/>
                <a:cs typeface="Times New Roman" panose="02020603050405020304" pitchFamily="18" charset="0"/>
                <a:sym typeface="+mn-ea"/>
              </a:rPr>
              <a:t>How </a:t>
            </a:r>
            <a:r>
              <a:rPr lang="en-US" altLang="zh-CN" sz="2800" b="1" dirty="0">
                <a:latin typeface="Times New Roman" panose="02020603050405020304" pitchFamily="18" charset="0"/>
                <a:cs typeface="Times New Roman" panose="02020603050405020304" pitchFamily="18" charset="0"/>
                <a:sym typeface="+mn-ea"/>
              </a:rPr>
              <a:t>do you understand the phrase </a:t>
            </a:r>
            <a:r>
              <a:rPr lang="en-US" altLang="zh-CN" sz="2800" b="1" i="1" dirty="0">
                <a:solidFill>
                  <a:srgbClr val="FF0000"/>
                </a:solidFill>
                <a:latin typeface="Times New Roman" panose="02020603050405020304" pitchFamily="18" charset="0"/>
                <a:cs typeface="Times New Roman" panose="02020603050405020304" pitchFamily="18" charset="0"/>
                <a:sym typeface="+mn-ea"/>
              </a:rPr>
              <a:t>took off </a:t>
            </a:r>
            <a:r>
              <a:rPr lang="en-US" altLang="zh-CN" sz="2800" b="1" dirty="0">
                <a:latin typeface="Times New Roman" panose="02020603050405020304" pitchFamily="18" charset="0"/>
                <a:cs typeface="Times New Roman" panose="02020603050405020304" pitchFamily="18" charset="0"/>
                <a:sym typeface="+mn-ea"/>
              </a:rPr>
              <a:t>?</a:t>
            </a:r>
          </a:p>
        </p:txBody>
      </p:sp>
      <p:sp>
        <p:nvSpPr>
          <p:cNvPr id="100" name="文本框 99"/>
          <p:cNvSpPr txBox="1"/>
          <p:nvPr/>
        </p:nvSpPr>
        <p:spPr>
          <a:xfrm>
            <a:off x="1259632" y="3861048"/>
            <a:ext cx="6998335" cy="2676525"/>
          </a:xfrm>
          <a:prstGeom prst="rect">
            <a:avLst/>
          </a:prstGeom>
          <a:noFill/>
          <a:ln w="9525">
            <a:noFill/>
          </a:ln>
        </p:spPr>
        <p:txBody>
          <a:bodyPr wrap="square">
            <a:spAutoFit/>
          </a:bodyPr>
          <a:lstStyle/>
          <a:p>
            <a:r>
              <a:rPr lang="en-US" sz="2800" dirty="0">
                <a:solidFill>
                  <a:srgbClr val="221E1F"/>
                </a:solidFill>
                <a:latin typeface="Andalus" panose="02020603050405020304" charset="0"/>
                <a:cs typeface="Andalus" panose="02020603050405020304" charset="0"/>
              </a:rPr>
              <a:t>    The phr</a:t>
            </a:r>
            <a:r>
              <a:rPr lang="en-US" sz="2800" dirty="0">
                <a:solidFill>
                  <a:srgbClr val="221E1F"/>
                </a:solidFill>
                <a:latin typeface="Andalus" panose="02020603050405020304" charset="0"/>
                <a:cs typeface="Andalus" panose="02020603050405020304" charset="0"/>
                <a:sym typeface="+mn-ea"/>
              </a:rPr>
              <a:t>a</a:t>
            </a:r>
            <a:r>
              <a:rPr lang="en-US" sz="2800" dirty="0">
                <a:solidFill>
                  <a:srgbClr val="221E1F"/>
                </a:solidFill>
                <a:latin typeface="Andalus" panose="02020603050405020304" charset="0"/>
                <a:cs typeface="Andalus" panose="02020603050405020304" charset="0"/>
              </a:rPr>
              <a:t>se took off here means the concept, serving tea with a variety of light dishes, or dim sum, became popular very quickly. From this, we can know that Cantonese dim sum was welcome when it first became part of </a:t>
            </a:r>
            <a:r>
              <a:rPr lang="en-US" sz="2800" dirty="0">
                <a:solidFill>
                  <a:srgbClr val="221E1F"/>
                </a:solidFill>
                <a:latin typeface="Andalus" panose="02020603050405020304" charset="0"/>
                <a:cs typeface="Andalus" panose="02020603050405020304" charset="0"/>
                <a:sym typeface="+mn-ea"/>
              </a:rPr>
              <a:t>Cantonese life.</a:t>
            </a:r>
            <a:endParaRPr lang="en-US" sz="2800" dirty="0">
              <a:solidFill>
                <a:srgbClr val="221E1F"/>
              </a:solidFill>
              <a:latin typeface="Andalus" panose="02020603050405020304" charset="0"/>
              <a:cs typeface="Andalus" panose="02020603050405020304" charset="0"/>
            </a:endParaRPr>
          </a:p>
        </p:txBody>
      </p:sp>
      <p:sp>
        <p:nvSpPr>
          <p:cNvPr id="6" name="椭圆 5"/>
          <p:cNvSpPr/>
          <p:nvPr/>
        </p:nvSpPr>
        <p:spPr>
          <a:xfrm>
            <a:off x="1440815" y="4005064"/>
            <a:ext cx="171450" cy="159385"/>
          </a:xfrm>
          <a:prstGeom prst="ellipse">
            <a:avLst/>
          </a:prstGeom>
          <a:solidFill>
            <a:schemeClr val="accent4"/>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0.70"/>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rot="2580000">
            <a:off x="318135" y="288290"/>
            <a:ext cx="716915" cy="715645"/>
          </a:xfrm>
          <a:prstGeom prst="rect">
            <a:avLst/>
          </a:prstGeom>
          <a:solidFill>
            <a:schemeClr val="accent4">
              <a:lumMod val="60000"/>
              <a:lumOff val="40000"/>
            </a:schemeClr>
          </a:solidFill>
          <a:ln>
            <a:noFill/>
          </a:ln>
        </p:spPr>
        <p:txBody>
          <a:bodyPr anchor="ct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14" name="矩形 13"/>
          <p:cNvSpPr/>
          <p:nvPr/>
        </p:nvSpPr>
        <p:spPr>
          <a:xfrm rot="2580000">
            <a:off x="1288415" y="387985"/>
            <a:ext cx="519430" cy="514985"/>
          </a:xfrm>
          <a:prstGeom prst="rect">
            <a:avLst/>
          </a:prstGeom>
          <a:solidFill>
            <a:schemeClr val="accent4">
              <a:lumMod val="40000"/>
              <a:lumOff val="60000"/>
            </a:schemeClr>
          </a:solidFill>
          <a:ln>
            <a:noFill/>
          </a:ln>
        </p:spPr>
        <p:txBody>
          <a:bodyPr anchor="ct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cxnSp>
        <p:nvCxnSpPr>
          <p:cNvPr id="7" name="直接连接符 6"/>
          <p:cNvCxnSpPr/>
          <p:nvPr/>
        </p:nvCxnSpPr>
        <p:spPr bwMode="auto">
          <a:xfrm flipH="1">
            <a:off x="818515" y="980440"/>
            <a:ext cx="6705600" cy="30480"/>
          </a:xfrm>
          <a:prstGeom prst="line">
            <a:avLst/>
          </a:prstGeom>
          <a:solidFill>
            <a:schemeClr val="accent1"/>
          </a:solidFill>
          <a:ln w="50800" cap="flat" cmpd="sng" algn="ctr">
            <a:solidFill>
              <a:srgbClr val="FFC000"/>
            </a:solidFill>
            <a:prstDash val="solid"/>
            <a:round/>
            <a:headEnd type="none" w="med" len="med"/>
            <a:tailEnd type="none" w="med" len="med"/>
          </a:ln>
        </p:spPr>
      </p:cxnSp>
      <p:sp>
        <p:nvSpPr>
          <p:cNvPr id="18" name="文本框 17"/>
          <p:cNvSpPr txBox="1"/>
          <p:nvPr/>
        </p:nvSpPr>
        <p:spPr>
          <a:xfrm>
            <a:off x="309880" y="445770"/>
            <a:ext cx="732790" cy="398780"/>
          </a:xfrm>
          <a:prstGeom prst="rect">
            <a:avLst/>
          </a:prstGeom>
          <a:noFill/>
        </p:spPr>
        <p:txBody>
          <a:bodyPr wrap="none" rtlCol="0">
            <a:spAutoFit/>
          </a:bodyPr>
          <a:lstStyle/>
          <a:p>
            <a:r>
              <a:rPr lang="en-US" altLang="zh-CN" sz="2000" b="1" dirty="0">
                <a:solidFill>
                  <a:srgbClr val="612F02"/>
                </a:solidFill>
              </a:rPr>
              <a:t>Step</a:t>
            </a:r>
            <a:r>
              <a:rPr lang="en-US" altLang="zh-CN" b="1" dirty="0"/>
              <a:t>  </a:t>
            </a:r>
          </a:p>
        </p:txBody>
      </p:sp>
      <p:sp>
        <p:nvSpPr>
          <p:cNvPr id="28" name="文本框 27"/>
          <p:cNvSpPr txBox="1"/>
          <p:nvPr/>
        </p:nvSpPr>
        <p:spPr>
          <a:xfrm>
            <a:off x="1386205" y="445770"/>
            <a:ext cx="323850" cy="398780"/>
          </a:xfrm>
          <a:prstGeom prst="rect">
            <a:avLst/>
          </a:prstGeom>
          <a:noFill/>
        </p:spPr>
        <p:txBody>
          <a:bodyPr wrap="none" rtlCol="0">
            <a:spAutoFit/>
          </a:bodyPr>
          <a:lstStyle/>
          <a:p>
            <a:r>
              <a:rPr lang="en-US" altLang="zh-CN" sz="2000" b="1" dirty="0">
                <a:solidFill>
                  <a:srgbClr val="612F02"/>
                </a:solidFill>
              </a:rPr>
              <a:t>5</a:t>
            </a:r>
            <a:r>
              <a:rPr lang="en-US" altLang="zh-CN" b="1" dirty="0"/>
              <a:t>  </a:t>
            </a:r>
          </a:p>
        </p:txBody>
      </p:sp>
      <p:sp>
        <p:nvSpPr>
          <p:cNvPr id="5" name="文本框 4"/>
          <p:cNvSpPr txBox="1"/>
          <p:nvPr/>
        </p:nvSpPr>
        <p:spPr>
          <a:xfrm>
            <a:off x="2011680" y="353060"/>
            <a:ext cx="6737350" cy="583565"/>
          </a:xfrm>
          <a:prstGeom prst="rect">
            <a:avLst/>
          </a:prstGeom>
          <a:noFill/>
        </p:spPr>
        <p:txBody>
          <a:bodyPr wrap="square" rtlCol="0">
            <a:spAutoFit/>
          </a:bodyPr>
          <a:lstStyle/>
          <a:p>
            <a:r>
              <a:rPr lang="en-US" altLang="zh-CN" sz="3200" b="1" dirty="0"/>
              <a:t>Further reading</a:t>
            </a:r>
          </a:p>
        </p:txBody>
      </p:sp>
      <p:sp>
        <p:nvSpPr>
          <p:cNvPr id="100" name="文本框 99"/>
          <p:cNvSpPr txBox="1"/>
          <p:nvPr/>
        </p:nvSpPr>
        <p:spPr>
          <a:xfrm>
            <a:off x="1856105" y="2698750"/>
            <a:ext cx="5663565" cy="460375"/>
          </a:xfrm>
          <a:prstGeom prst="rect">
            <a:avLst/>
          </a:prstGeom>
          <a:noFill/>
          <a:ln w="9525">
            <a:noFill/>
          </a:ln>
        </p:spPr>
        <p:txBody>
          <a:bodyPr wrap="square">
            <a:spAutoFit/>
          </a:bodyPr>
          <a:lstStyle/>
          <a:p>
            <a:r>
              <a:rPr lang="en-US" sz="2400" b="1" dirty="0">
                <a:solidFill>
                  <a:srgbClr val="FF0000"/>
                </a:solidFill>
                <a:latin typeface="Franklin Gothic Medium" panose="020B0603020102020204" charset="0"/>
                <a:cs typeface="Franklin Gothic Medium" panose="020B0603020102020204" charset="0"/>
              </a:rPr>
              <a:t>The food critic really loves these foods.</a:t>
            </a:r>
            <a:endParaRPr lang="en-US" altLang="en-US" sz="2400" b="1" dirty="0">
              <a:solidFill>
                <a:srgbClr val="FF0000"/>
              </a:solidFill>
              <a:latin typeface="Franklin Gothic Medium" panose="020B0603020102020204" charset="0"/>
              <a:cs typeface="Franklin Gothic Medium" panose="020B0603020102020204" charset="0"/>
            </a:endParaRPr>
          </a:p>
        </p:txBody>
      </p:sp>
      <p:sp>
        <p:nvSpPr>
          <p:cNvPr id="2" name="流程图: 终止 1"/>
          <p:cNvSpPr/>
          <p:nvPr/>
        </p:nvSpPr>
        <p:spPr>
          <a:xfrm>
            <a:off x="309880" y="3159125"/>
            <a:ext cx="8439785" cy="3044190"/>
          </a:xfrm>
          <a:prstGeom prst="flowChartTerminator">
            <a:avLst/>
          </a:prstGeom>
          <a:solidFill>
            <a:schemeClr val="accent4">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smtClean="0">
              <a:solidFill>
                <a:schemeClr val="tx1"/>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855345" y="3626485"/>
            <a:ext cx="7677095" cy="2308324"/>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sym typeface="Wingdings" panose="05000000000000000000" charset="0"/>
              </a:rPr>
              <a:t> </a:t>
            </a:r>
            <a:r>
              <a:rPr lang="en-US" altLang="zh-CN" sz="2400" dirty="0" smtClean="0">
                <a:latin typeface="Times New Roman" panose="02020603050405020304" pitchFamily="18" charset="0"/>
                <a:cs typeface="Times New Roman" panose="02020603050405020304" pitchFamily="18" charset="0"/>
                <a:sym typeface="+mn-ea"/>
              </a:rPr>
              <a:t>I instantly became a big fan of Sichuan hot pots and I’ll soon be back for more! (L19</a:t>
            </a:r>
            <a:r>
              <a:rPr lang="en-US" altLang="zh-CN" sz="2400" b="1" dirty="0">
                <a:latin typeface="Times New Roman" panose="02020603050405020304" pitchFamily="18" charset="0"/>
                <a:cs typeface="Times New Roman" panose="02020603050405020304" pitchFamily="18" charset="0"/>
                <a:sym typeface="+mn-ea"/>
              </a:rPr>
              <a:t>–</a:t>
            </a:r>
            <a:r>
              <a:rPr lang="en-US" altLang="zh-CN" sz="2400" dirty="0" smtClean="0">
                <a:latin typeface="Times New Roman" panose="02020603050405020304" pitchFamily="18" charset="0"/>
                <a:cs typeface="Times New Roman" panose="02020603050405020304" pitchFamily="18" charset="0"/>
                <a:sym typeface="+mn-ea"/>
              </a:rPr>
              <a:t>20)</a:t>
            </a:r>
            <a:endParaRPr lang="en-US" altLang="zh-CN" sz="2400" dirty="0" smtClean="0">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sym typeface="Wingdings" panose="05000000000000000000" charset="0"/>
              </a:rPr>
              <a:t> </a:t>
            </a:r>
            <a:r>
              <a:rPr lang="en-US" altLang="zh-CN" sz="2400" dirty="0" smtClean="0">
                <a:latin typeface="Times New Roman" panose="02020603050405020304" pitchFamily="18" charset="0"/>
                <a:cs typeface="Times New Roman" panose="02020603050405020304" pitchFamily="18" charset="0"/>
                <a:sym typeface="+mn-ea"/>
              </a:rPr>
              <a:t>It definitely hit the spot when I tried it, and it has become one of my personal favorites. (L34</a:t>
            </a:r>
            <a:r>
              <a:rPr lang="en-US" altLang="zh-CN" sz="2400" b="1" dirty="0">
                <a:latin typeface="Times New Roman" panose="02020603050405020304" pitchFamily="18" charset="0"/>
                <a:cs typeface="Times New Roman" panose="02020603050405020304" pitchFamily="18" charset="0"/>
                <a:sym typeface="+mn-ea"/>
              </a:rPr>
              <a:t>–</a:t>
            </a:r>
            <a:r>
              <a:rPr lang="en-US" altLang="zh-CN" sz="2400" dirty="0" smtClean="0">
                <a:latin typeface="Times New Roman" panose="02020603050405020304" pitchFamily="18" charset="0"/>
                <a:cs typeface="Times New Roman" panose="02020603050405020304" pitchFamily="18" charset="0"/>
                <a:sym typeface="+mn-ea"/>
              </a:rPr>
              <a:t>35)</a:t>
            </a:r>
            <a:endParaRPr lang="en-US" altLang="zh-CN" sz="2400" dirty="0" smtClean="0">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sym typeface="Wingdings" panose="05000000000000000000" charset="0"/>
              </a:rPr>
              <a:t> </a:t>
            </a:r>
            <a:r>
              <a:rPr lang="en-US" altLang="zh-CN" sz="2400" dirty="0" smtClean="0">
                <a:latin typeface="Times New Roman" panose="02020603050405020304" pitchFamily="18" charset="0"/>
                <a:cs typeface="Times New Roman" panose="02020603050405020304" pitchFamily="18" charset="0"/>
                <a:sym typeface="+mn-ea"/>
              </a:rPr>
              <a:t>A single visit is not enough to appreciate everything, and I have a long list of dim sum I still need to try. (L50</a:t>
            </a:r>
            <a:r>
              <a:rPr lang="en-US" altLang="zh-CN" sz="2400" b="1" dirty="0">
                <a:latin typeface="Times New Roman" panose="02020603050405020304" pitchFamily="18" charset="0"/>
                <a:cs typeface="Times New Roman" panose="02020603050405020304" pitchFamily="18" charset="0"/>
                <a:sym typeface="+mn-ea"/>
              </a:rPr>
              <a:t>–</a:t>
            </a:r>
            <a:r>
              <a:rPr lang="en-US" altLang="zh-CN" sz="2400" dirty="0" smtClean="0">
                <a:latin typeface="Times New Roman" panose="02020603050405020304" pitchFamily="18" charset="0"/>
                <a:cs typeface="Times New Roman" panose="02020603050405020304" pitchFamily="18" charset="0"/>
                <a:sym typeface="+mn-ea"/>
              </a:rPr>
              <a:t>51)</a:t>
            </a:r>
            <a:endParaRPr lang="zh-CN" altLang="en-US" sz="2400" dirty="0"/>
          </a:p>
        </p:txBody>
      </p:sp>
      <p:sp>
        <p:nvSpPr>
          <p:cNvPr id="6" name="矩形 5"/>
          <p:cNvSpPr/>
          <p:nvPr/>
        </p:nvSpPr>
        <p:spPr>
          <a:xfrm>
            <a:off x="2698984" y="3159125"/>
            <a:ext cx="3530134" cy="584775"/>
          </a:xfrm>
          <a:prstGeom prst="rect">
            <a:avLst/>
          </a:prstGeom>
          <a:noFill/>
          <a:ln>
            <a:noFill/>
          </a:ln>
        </p:spPr>
        <p:txBody>
          <a:bodyPr wrap="none" rtlCol="0" anchor="t">
            <a:spAutoFit/>
          </a:bodyPr>
          <a:lstStyle/>
          <a:p>
            <a:pPr algn="ctr"/>
            <a:r>
              <a:rPr lang="en-US" altLang="zh-CN" sz="3200" b="1" dirty="0" smtClean="0">
                <a:ln w="13462">
                  <a:solidFill>
                    <a:schemeClr val="bg1"/>
                  </a:solidFill>
                  <a:prstDash val="solid"/>
                </a:ln>
                <a:solidFill>
                  <a:srgbClr val="FF0000"/>
                </a:solidFill>
                <a:effectLst>
                  <a:outerShdw dist="38100" dir="2700000" algn="bl" rotWithShape="0">
                    <a:schemeClr val="accent5"/>
                  </a:outerShdw>
                </a:effectLst>
              </a:rPr>
              <a:t>Supporting </a:t>
            </a:r>
            <a:r>
              <a:rPr lang="en-US" altLang="zh-CN" sz="3200" b="1" dirty="0">
                <a:ln w="13462">
                  <a:solidFill>
                    <a:schemeClr val="bg1"/>
                  </a:solidFill>
                  <a:prstDash val="solid"/>
                </a:ln>
                <a:solidFill>
                  <a:srgbClr val="FF0000"/>
                </a:solidFill>
                <a:effectLst>
                  <a:outerShdw dist="38100" dir="2700000" algn="bl" rotWithShape="0">
                    <a:schemeClr val="accent5"/>
                  </a:outerShdw>
                </a:effectLst>
              </a:rPr>
              <a:t>ideas</a:t>
            </a:r>
          </a:p>
        </p:txBody>
      </p:sp>
      <p:sp>
        <p:nvSpPr>
          <p:cNvPr id="9" name="文本框 8"/>
          <p:cNvSpPr txBox="1"/>
          <p:nvPr/>
        </p:nvSpPr>
        <p:spPr>
          <a:xfrm>
            <a:off x="901700" y="1151890"/>
            <a:ext cx="7125335" cy="1383665"/>
          </a:xfrm>
          <a:prstGeom prst="rect">
            <a:avLst/>
          </a:prstGeom>
          <a:noFill/>
          <a:ln w="9525">
            <a:solidFill>
              <a:srgbClr val="FFC000"/>
            </a:solidFill>
            <a:prstDash val="lgDashDot"/>
          </a:ln>
        </p:spPr>
        <p:txBody>
          <a:bodyPr wrap="square">
            <a:spAutoFit/>
          </a:bodyPr>
          <a:lstStyle/>
          <a:p>
            <a:r>
              <a:rPr lang="en-US" sz="2800" b="1" dirty="0">
                <a:latin typeface="Times New Roman" panose="02020603050405020304" pitchFamily="18" charset="0"/>
              </a:rPr>
              <a:t>1. What does the food critic think of the three traditional Chinese foods? Please find out the supporting ideas.</a:t>
            </a:r>
            <a:endParaRPr lang="zh-CN" altLang="en-US" sz="2800" b="1"/>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0.70"/>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bldLvl="0" animBg="1"/>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221105" y="404495"/>
            <a:ext cx="6278880" cy="1038860"/>
          </a:xfrm>
          <a:prstGeom prst="rect">
            <a:avLst/>
          </a:prstGeom>
          <a:noFill/>
          <a:ln w="9525">
            <a:solidFill>
              <a:srgbClr val="FFC000"/>
            </a:solidFill>
            <a:prstDash val="lgDashDot"/>
          </a:ln>
        </p:spPr>
        <p:txBody>
          <a:bodyPr wrap="square">
            <a:spAutoFit/>
          </a:bodyPr>
          <a:lstStyle/>
          <a:p>
            <a:pPr>
              <a:lnSpc>
                <a:spcPct val="110000"/>
              </a:lnSpc>
            </a:pPr>
            <a:r>
              <a:rPr lang="en-US" sz="2800" b="1" dirty="0">
                <a:latin typeface="Times New Roman" panose="02020603050405020304" pitchFamily="18" charset="0"/>
              </a:rPr>
              <a:t>2. How do you like the three traditional Chinese foods in the text? </a:t>
            </a:r>
          </a:p>
        </p:txBody>
      </p:sp>
      <p:pic>
        <p:nvPicPr>
          <p:cNvPr id="4" name="图片 3" descr="VCG211100735557"/>
          <p:cNvPicPr>
            <a:picLocks noChangeAspect="1"/>
          </p:cNvPicPr>
          <p:nvPr/>
        </p:nvPicPr>
        <p:blipFill>
          <a:blip r:embed="rId2"/>
          <a:stretch>
            <a:fillRect/>
          </a:stretch>
        </p:blipFill>
        <p:spPr>
          <a:xfrm>
            <a:off x="534035" y="1719580"/>
            <a:ext cx="3530600" cy="2278380"/>
          </a:xfrm>
          <a:prstGeom prst="ellipse">
            <a:avLst/>
          </a:prstGeom>
        </p:spPr>
      </p:pic>
      <p:pic>
        <p:nvPicPr>
          <p:cNvPr id="6" name="图片 5" descr="VCG211133601438"/>
          <p:cNvPicPr>
            <a:picLocks noChangeAspect="1"/>
          </p:cNvPicPr>
          <p:nvPr/>
        </p:nvPicPr>
        <p:blipFill>
          <a:blip r:embed="rId3"/>
          <a:stretch>
            <a:fillRect/>
          </a:stretch>
        </p:blipFill>
        <p:spPr>
          <a:xfrm>
            <a:off x="4902835" y="1719580"/>
            <a:ext cx="3568700" cy="2546985"/>
          </a:xfrm>
          <a:prstGeom prst="ellipse">
            <a:avLst/>
          </a:prstGeom>
        </p:spPr>
      </p:pic>
      <p:pic>
        <p:nvPicPr>
          <p:cNvPr id="2" name="图片 1" descr="VCG211161900561"/>
          <p:cNvPicPr>
            <a:picLocks noChangeAspect="1"/>
          </p:cNvPicPr>
          <p:nvPr/>
        </p:nvPicPr>
        <p:blipFill>
          <a:blip r:embed="rId4"/>
          <a:stretch>
            <a:fillRect/>
          </a:stretch>
        </p:blipFill>
        <p:spPr>
          <a:xfrm rot="16200000">
            <a:off x="3049270" y="3362325"/>
            <a:ext cx="2622550" cy="3395345"/>
          </a:xfrm>
          <a:prstGeom prst="ellipse">
            <a:avLst/>
          </a:prstGeom>
        </p:spPr>
      </p:pic>
    </p:spTree>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840740" y="404495"/>
            <a:ext cx="7209155" cy="2462213"/>
          </a:xfrm>
          <a:prstGeom prst="rect">
            <a:avLst/>
          </a:prstGeom>
          <a:noFill/>
          <a:ln w="9525">
            <a:solidFill>
              <a:srgbClr val="FFC000"/>
            </a:solidFill>
            <a:prstDash val="lgDashDot"/>
          </a:ln>
        </p:spPr>
        <p:txBody>
          <a:bodyPr wrap="square">
            <a:spAutoFit/>
          </a:bodyPr>
          <a:lstStyle/>
          <a:p>
            <a:pPr>
              <a:lnSpc>
                <a:spcPct val="110000"/>
              </a:lnSpc>
            </a:pPr>
            <a:r>
              <a:rPr lang="en-US" sz="2800" b="1" dirty="0">
                <a:latin typeface="Times New Roman" panose="02020603050405020304" pitchFamily="18" charset="0"/>
              </a:rPr>
              <a:t>3</a:t>
            </a:r>
            <a:r>
              <a:rPr lang="en-US" sz="2800" b="1" dirty="0" smtClean="0">
                <a:latin typeface="Times New Roman" panose="02020603050405020304" pitchFamily="18" charset="0"/>
              </a:rPr>
              <a:t>. The </a:t>
            </a:r>
            <a:r>
              <a:rPr lang="en-US" sz="2800" b="1" dirty="0">
                <a:latin typeface="Times New Roman" panose="02020603050405020304" pitchFamily="18" charset="0"/>
              </a:rPr>
              <a:t>three traditional Chinese foods are very popular, then what dish is popular in your hometown? Introduce it to a foreign traveller. Explain its</a:t>
            </a:r>
            <a:r>
              <a:rPr lang="en-US" sz="2800" b="1" dirty="0">
                <a:solidFill>
                  <a:srgbClr val="FF0000"/>
                </a:solidFill>
                <a:latin typeface="Times New Roman" panose="02020603050405020304" pitchFamily="18" charset="0"/>
              </a:rPr>
              <a:t> popularity, history and features</a:t>
            </a:r>
            <a:r>
              <a:rPr lang="en-US" sz="2800" b="1" dirty="0">
                <a:latin typeface="Times New Roman" panose="02020603050405020304" pitchFamily="18" charset="0"/>
              </a:rPr>
              <a:t>.</a:t>
            </a:r>
          </a:p>
        </p:txBody>
      </p:sp>
      <p:sp>
        <p:nvSpPr>
          <p:cNvPr id="4" name="波形 3"/>
          <p:cNvSpPr/>
          <p:nvPr/>
        </p:nvSpPr>
        <p:spPr>
          <a:xfrm>
            <a:off x="1216659" y="2924944"/>
            <a:ext cx="6457315" cy="3461385"/>
          </a:xfrm>
          <a:prstGeom prst="wave">
            <a:avLst>
              <a:gd name="adj1" fmla="val 12500"/>
              <a:gd name="adj2" fmla="val -1318"/>
            </a:avLst>
          </a:prstGeom>
          <a:solidFill>
            <a:schemeClr val="accent4">
              <a:lumMod val="60000"/>
              <a:lumOff val="40000"/>
            </a:schemeClr>
          </a:solidFill>
          <a:ln>
            <a:noFill/>
          </a:ln>
        </p:spPr>
        <p:txBody>
          <a:bodyPr anchor="ct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5" name="文本框 4"/>
          <p:cNvSpPr txBox="1"/>
          <p:nvPr/>
        </p:nvSpPr>
        <p:spPr>
          <a:xfrm>
            <a:off x="1547664" y="3662496"/>
            <a:ext cx="6225540" cy="1986280"/>
          </a:xfrm>
          <a:prstGeom prst="rect">
            <a:avLst/>
          </a:prstGeom>
          <a:noFill/>
        </p:spPr>
        <p:txBody>
          <a:bodyPr wrap="square" rtlCol="0">
            <a:spAutoFit/>
          </a:bodyPr>
          <a:lstStyle/>
          <a:p>
            <a:pPr>
              <a:lnSpc>
                <a:spcPct val="110000"/>
              </a:lnSpc>
            </a:pPr>
            <a:r>
              <a:rPr lang="zh-CN" altLang="en-US" sz="2800" b="1" dirty="0">
                <a:solidFill>
                  <a:srgbClr val="FF0000"/>
                </a:solidFill>
                <a:latin typeface="Andalus" panose="02020603050405020304" charset="0"/>
                <a:cs typeface="Andalus" panose="02020603050405020304" charset="0"/>
              </a:rPr>
              <a:t>Tip:</a:t>
            </a:r>
            <a:r>
              <a:rPr lang="zh-CN" altLang="en-US" sz="2800" dirty="0">
                <a:solidFill>
                  <a:srgbClr val="FF0000"/>
                </a:solidFill>
                <a:latin typeface="Andalus" panose="02020603050405020304" charset="0"/>
                <a:cs typeface="Andalus" panose="02020603050405020304" charset="0"/>
              </a:rPr>
              <a:t> </a:t>
            </a:r>
            <a:r>
              <a:rPr lang="zh-CN" altLang="en-US" sz="2800" dirty="0">
                <a:latin typeface="Andalus" panose="02020603050405020304" charset="0"/>
                <a:cs typeface="Andalus" panose="02020603050405020304" charset="0"/>
              </a:rPr>
              <a:t>you can </a:t>
            </a:r>
            <a:r>
              <a:rPr lang="en-US" altLang="zh-CN" sz="2800" dirty="0">
                <a:latin typeface="Andalus" panose="02020603050405020304" charset="0"/>
                <a:cs typeface="Andalus" panose="02020603050405020304" charset="0"/>
              </a:rPr>
              <a:t>first </a:t>
            </a:r>
            <a:r>
              <a:rPr lang="zh-CN" altLang="en-US" sz="2800" dirty="0">
                <a:latin typeface="Andalus" panose="02020603050405020304" charset="0"/>
                <a:cs typeface="Andalus" panose="02020603050405020304" charset="0"/>
              </a:rPr>
              <a:t>draw a mind map </a:t>
            </a:r>
            <a:r>
              <a:rPr lang="en-US" altLang="zh-CN" sz="2800" dirty="0">
                <a:latin typeface="Andalus" panose="02020603050405020304" charset="0"/>
                <a:cs typeface="Andalus" panose="02020603050405020304" charset="0"/>
              </a:rPr>
              <a:t>according to the three aspects and then</a:t>
            </a:r>
            <a:r>
              <a:rPr lang="zh-CN" altLang="en-US" sz="2800" dirty="0">
                <a:latin typeface="Andalus" panose="02020603050405020304" charset="0"/>
                <a:cs typeface="Andalus" panose="02020603050405020304" charset="0"/>
              </a:rPr>
              <a:t> introduce the popular dish in your hometown</a:t>
            </a:r>
            <a:r>
              <a:rPr lang="en-US" altLang="zh-CN" sz="2800" dirty="0">
                <a:latin typeface="Andalus" panose="02020603050405020304" charset="0"/>
                <a:cs typeface="Andalus" panose="02020603050405020304" charset="0"/>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rot="19920000">
            <a:off x="107315" y="732155"/>
            <a:ext cx="3182620" cy="8204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753B03"/>
                </a:solidFill>
              </a:rPr>
              <a:t>Homework</a:t>
            </a:r>
          </a:p>
        </p:txBody>
      </p:sp>
      <p:cxnSp>
        <p:nvCxnSpPr>
          <p:cNvPr id="12" name="直接连接符 11"/>
          <p:cNvCxnSpPr/>
          <p:nvPr/>
        </p:nvCxnSpPr>
        <p:spPr>
          <a:xfrm>
            <a:off x="1403648" y="2477770"/>
            <a:ext cx="6250940" cy="635"/>
          </a:xfrm>
          <a:prstGeom prst="line">
            <a:avLst/>
          </a:prstGeom>
          <a:ln w="38100">
            <a:solidFill>
              <a:srgbClr val="753B03"/>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706880" y="3101340"/>
            <a:ext cx="6250940" cy="635"/>
          </a:xfrm>
          <a:prstGeom prst="line">
            <a:avLst/>
          </a:prstGeom>
          <a:ln w="38100">
            <a:solidFill>
              <a:srgbClr val="753B03"/>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698625" y="3774440"/>
            <a:ext cx="6250940" cy="635"/>
          </a:xfrm>
          <a:prstGeom prst="line">
            <a:avLst/>
          </a:prstGeom>
          <a:ln w="38100">
            <a:solidFill>
              <a:srgbClr val="753B03"/>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706880" y="4473575"/>
            <a:ext cx="6250940" cy="635"/>
          </a:xfrm>
          <a:prstGeom prst="line">
            <a:avLst/>
          </a:prstGeom>
          <a:ln w="38100">
            <a:solidFill>
              <a:srgbClr val="753B03"/>
            </a:solidFill>
            <a:prstDash val="sysDash"/>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187624" y="2132856"/>
            <a:ext cx="6984776" cy="2763834"/>
          </a:xfrm>
          <a:prstGeom prst="rect">
            <a:avLst/>
          </a:prstGeom>
          <a:solidFill>
            <a:schemeClr val="accent4">
              <a:lumMod val="60000"/>
              <a:lumOff val="40000"/>
            </a:schemeClr>
          </a:solidFill>
        </p:spPr>
        <p:txBody>
          <a:bodyPr wrap="square" rtlCol="0">
            <a:spAutoFit/>
          </a:bodyPr>
          <a:lstStyle/>
          <a:p>
            <a:pPr algn="l">
              <a:lnSpc>
                <a:spcPct val="150000"/>
              </a:lnSpc>
              <a:spcBef>
                <a:spcPct val="20000"/>
              </a:spcBef>
              <a:buClr>
                <a:schemeClr val="tx2"/>
              </a:buClr>
              <a:buSzPct val="60000"/>
              <a:buFont typeface="Wingdings" panose="05000000000000000000" pitchFamily="2" charset="2"/>
              <a:defRPr/>
            </a:pPr>
            <a:r>
              <a:rPr lang="en-US" altLang="zh-CN" sz="2800" b="1" dirty="0">
                <a:latin typeface="Times New Roman" panose="02020603050405020304" pitchFamily="18" charset="0"/>
                <a:ea typeface="Meiryo" panose="020B0604030504040204" charset="-128"/>
                <a:cs typeface="Times New Roman" panose="02020603050405020304" pitchFamily="18" charset="0"/>
                <a:sym typeface="+mn-ea"/>
              </a:rPr>
              <a:t>1. Write a short passage to introduce a popular dish in your hometown and polish it.</a:t>
            </a:r>
            <a:endParaRPr lang="en-US" altLang="zh-CN" sz="2800" b="1" dirty="0">
              <a:solidFill>
                <a:schemeClr val="tx1"/>
              </a:solidFill>
              <a:latin typeface="Times New Roman" panose="02020603050405020304" pitchFamily="18" charset="0"/>
              <a:ea typeface="Meiryo" panose="020B0604030504040204" charset="-128"/>
              <a:cs typeface="Times New Roman" panose="02020603050405020304" pitchFamily="18" charset="0"/>
              <a:sym typeface="+mn-ea"/>
            </a:endParaRPr>
          </a:p>
          <a:p>
            <a:pPr algn="l">
              <a:lnSpc>
                <a:spcPct val="150000"/>
              </a:lnSpc>
              <a:spcBef>
                <a:spcPct val="20000"/>
              </a:spcBef>
              <a:buClr>
                <a:schemeClr val="tx2"/>
              </a:buClr>
              <a:buSzPct val="60000"/>
              <a:buFont typeface="Wingdings" panose="05000000000000000000" pitchFamily="2" charset="2"/>
              <a:defRPr/>
            </a:pPr>
            <a:r>
              <a:rPr lang="en-US" altLang="zh-CN" sz="2800" b="1" dirty="0">
                <a:latin typeface="Times New Roman" panose="02020603050405020304" pitchFamily="18" charset="0"/>
                <a:ea typeface="Meiryo" panose="020B0604030504040204" charset="-128"/>
                <a:cs typeface="Times New Roman" panose="02020603050405020304" pitchFamily="18" charset="0"/>
                <a:sym typeface="+mn-ea"/>
              </a:rPr>
              <a:t>2. Surf the Internet and find information about other traditional Chinese foods.</a:t>
            </a:r>
            <a:endParaRPr lang="zh-CN" altLang="en-US" sz="2800" dirty="0"/>
          </a:p>
        </p:txBody>
      </p:sp>
      <p:cxnSp>
        <p:nvCxnSpPr>
          <p:cNvPr id="5" name="直接连接符 4"/>
          <p:cNvCxnSpPr/>
          <p:nvPr/>
        </p:nvCxnSpPr>
        <p:spPr>
          <a:xfrm>
            <a:off x="1265875" y="2860425"/>
            <a:ext cx="6533159" cy="0"/>
          </a:xfrm>
          <a:prstGeom prst="line">
            <a:avLst/>
          </a:prstGeom>
          <a:ln w="38100">
            <a:solidFill>
              <a:srgbClr val="753B03"/>
            </a:solidFill>
            <a:prstDash val="sys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a:endCxn id="9" idx="3"/>
          </p:cNvCxnSpPr>
          <p:nvPr/>
        </p:nvCxnSpPr>
        <p:spPr>
          <a:xfrm flipV="1">
            <a:off x="1262538" y="3514773"/>
            <a:ext cx="6909862" cy="10833"/>
          </a:xfrm>
          <a:prstGeom prst="line">
            <a:avLst/>
          </a:prstGeom>
          <a:ln w="38100">
            <a:solidFill>
              <a:srgbClr val="753B03"/>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262538" y="4221088"/>
            <a:ext cx="6533159" cy="0"/>
          </a:xfrm>
          <a:prstGeom prst="line">
            <a:avLst/>
          </a:prstGeom>
          <a:ln w="38100">
            <a:solidFill>
              <a:srgbClr val="753B03"/>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262537" y="4797152"/>
            <a:ext cx="6533159" cy="0"/>
          </a:xfrm>
          <a:prstGeom prst="line">
            <a:avLst/>
          </a:prstGeom>
          <a:ln w="38100">
            <a:solidFill>
              <a:srgbClr val="753B03"/>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4"/>
          <p:cNvSpPr txBox="1">
            <a:spLocks noChangeArrowheads="1"/>
          </p:cNvSpPr>
          <p:nvPr/>
        </p:nvSpPr>
        <p:spPr bwMode="auto">
          <a:xfrm>
            <a:off x="323850" y="909638"/>
            <a:ext cx="8594725" cy="762000"/>
          </a:xfrm>
          <a:prstGeom prst="rect">
            <a:avLst/>
          </a:prstGeom>
          <a:noFill/>
          <a:ln w="9525">
            <a:noFill/>
            <a:miter lim="800000"/>
          </a:ln>
        </p:spPr>
        <p:txBody>
          <a:bodyPr>
            <a:spAutoFit/>
          </a:bodyPr>
          <a:lstStyle/>
          <a:p>
            <a:pPr marR="0" defTabSz="914400">
              <a:buClrTx/>
              <a:buSzTx/>
              <a:defRPr/>
            </a:pPr>
            <a:r>
              <a:rPr kumimoji="0" lang="zh-CN" altLang="en-US" sz="4400" b="1" kern="1200" cap="none" spc="0" normalizeH="0" baseline="0" noProof="0">
                <a:effectLst>
                  <a:outerShdw blurRad="38100" dist="38100" dir="2700000" algn="tl">
                    <a:srgbClr val="C0C0C0"/>
                  </a:outerShdw>
                </a:effectLst>
                <a:latin typeface="Comic Sans MS" panose="030F0702030302020204" pitchFamily="66" charset="0"/>
                <a:ea typeface="宋体" panose="02010600030101010101" pitchFamily="2" charset="-122"/>
                <a:cs typeface="+mn-cs"/>
              </a:rPr>
              <a:t> </a:t>
            </a:r>
            <a:r>
              <a:rPr kumimoji="0" lang="en-US" sz="3600" b="1" kern="1200" cap="none" spc="0" normalizeH="0" baseline="0" noProof="0" dirty="0">
                <a:solidFill>
                  <a:srgbClr val="00CCFF"/>
                </a:solidFill>
                <a:latin typeface="Times New Roman" panose="02020603050405020304" pitchFamily="18" charset="0"/>
                <a:ea typeface="宋体" panose="02010600030101010101" pitchFamily="2" charset="-122"/>
                <a:cs typeface="+mn-cs"/>
              </a:rPr>
              <a:t>            </a:t>
            </a:r>
            <a:endParaRPr kumimoji="0" lang="zh-CN" altLang="en-US" sz="3600" b="1" kern="1200" cap="none" spc="0" normalizeH="0" baseline="0" noProof="0">
              <a:solidFill>
                <a:srgbClr val="00CCFF"/>
              </a:solidFill>
              <a:latin typeface="Times New Roman" panose="02020603050405020304" pitchFamily="18" charset="0"/>
              <a:ea typeface="宋体" panose="02010600030101010101" pitchFamily="2" charset="-122"/>
              <a:cs typeface="+mn-cs"/>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1639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
          <p:cNvSpPr txBox="1"/>
          <p:nvPr/>
        </p:nvSpPr>
        <p:spPr>
          <a:xfrm>
            <a:off x="6894830" y="817245"/>
            <a:ext cx="1296670" cy="521970"/>
          </a:xfrm>
          <a:prstGeom prst="rect">
            <a:avLst/>
          </a:prstGeom>
          <a:noFill/>
        </p:spPr>
        <p:txBody>
          <a:bodyPr wrap="square" rtlCol="0">
            <a:spAutoFit/>
          </a:bodyPr>
          <a:lstStyle/>
          <a:p>
            <a:r>
              <a:rPr lang="zh-CN" altLang="zh-CN" sz="2800" dirty="0">
                <a:latin typeface="宋体" panose="02010600030101010101" pitchFamily="2" charset="-122"/>
              </a:rPr>
              <a:t>王爱娟</a:t>
            </a:r>
          </a:p>
        </p:txBody>
      </p:sp>
      <p:cxnSp>
        <p:nvCxnSpPr>
          <p:cNvPr id="7" name="直接连接符 6"/>
          <p:cNvCxnSpPr/>
          <p:nvPr/>
        </p:nvCxnSpPr>
        <p:spPr bwMode="auto">
          <a:xfrm flipH="1">
            <a:off x="0" y="1370356"/>
            <a:ext cx="8532440" cy="0"/>
          </a:xfrm>
          <a:prstGeom prst="line">
            <a:avLst/>
          </a:prstGeom>
          <a:solidFill>
            <a:schemeClr val="accent1"/>
          </a:solidFill>
          <a:ln w="9525" cap="flat" cmpd="sng" algn="ctr">
            <a:solidFill>
              <a:schemeClr val="tx1"/>
            </a:solidFill>
            <a:prstDash val="solid"/>
            <a:round/>
            <a:headEnd type="none" w="med" len="med"/>
            <a:tailEnd type="none" w="med" len="med"/>
          </a:ln>
        </p:spPr>
      </p:cxnSp>
      <p:sp>
        <p:nvSpPr>
          <p:cNvPr id="3" name="矩形 15"/>
          <p:cNvSpPr/>
          <p:nvPr/>
        </p:nvSpPr>
        <p:spPr>
          <a:xfrm>
            <a:off x="3547110" y="2708910"/>
            <a:ext cx="5436235" cy="2861310"/>
          </a:xfrm>
          <a:prstGeom prst="rect">
            <a:avLst/>
          </a:prstGeom>
          <a:noFill/>
          <a:ln w="9525">
            <a:noFill/>
          </a:ln>
        </p:spPr>
        <p:txBody>
          <a:bodyPr wrap="square">
            <a:spAutoFit/>
          </a:bodyPr>
          <a:lstStyle/>
          <a:p>
            <a:pPr>
              <a:lnSpc>
                <a:spcPct val="150000"/>
              </a:lnSpc>
            </a:pPr>
            <a:r>
              <a:rPr lang="zh-CN" altLang="zh-CN" sz="2400" dirty="0">
                <a:latin typeface="华文楷体" pitchFamily="2" charset="-122"/>
                <a:ea typeface="华文楷体" pitchFamily="2" charset="-122"/>
                <a:cs typeface="楷体" panose="02010609060101010101" pitchFamily="49" charset="-122"/>
              </a:rPr>
              <a:t>株洲市教学能手</a:t>
            </a:r>
          </a:p>
          <a:p>
            <a:pPr>
              <a:lnSpc>
                <a:spcPct val="150000"/>
              </a:lnSpc>
            </a:pPr>
            <a:r>
              <a:rPr lang="zh-CN" altLang="zh-CN" sz="2400" dirty="0">
                <a:latin typeface="华文楷体" pitchFamily="2" charset="-122"/>
                <a:ea typeface="华文楷体" pitchFamily="2" charset="-122"/>
                <a:cs typeface="楷体" panose="02010609060101010101" pitchFamily="49" charset="-122"/>
              </a:rPr>
              <a:t>株洲市教坛新秀</a:t>
            </a:r>
          </a:p>
          <a:p>
            <a:pPr>
              <a:lnSpc>
                <a:spcPct val="150000"/>
              </a:lnSpc>
            </a:pPr>
            <a:r>
              <a:rPr lang="en-US" altLang="zh-CN" sz="2400" dirty="0">
                <a:latin typeface="华文楷体" pitchFamily="2" charset="-122"/>
                <a:ea typeface="华文楷体" pitchFamily="2" charset="-122"/>
                <a:cs typeface="楷体" panose="02010609060101010101" pitchFamily="49" charset="-122"/>
              </a:rPr>
              <a:t>“</a:t>
            </a:r>
            <a:r>
              <a:rPr lang="zh-CN" altLang="en-US" sz="2400" dirty="0">
                <a:latin typeface="华文楷体" pitchFamily="2" charset="-122"/>
                <a:ea typeface="华文楷体" pitchFamily="2" charset="-122"/>
                <a:cs typeface="楷体" panose="02010609060101010101" pitchFamily="49" charset="-122"/>
              </a:rPr>
              <a:t>一师一优课</a:t>
            </a:r>
            <a:r>
              <a:rPr lang="en-US" altLang="zh-CN" sz="2400" dirty="0">
                <a:latin typeface="华文楷体" pitchFamily="2" charset="-122"/>
                <a:ea typeface="华文楷体" pitchFamily="2" charset="-122"/>
                <a:cs typeface="楷体" panose="02010609060101010101" pitchFamily="49" charset="-122"/>
              </a:rPr>
              <a:t>”</a:t>
            </a:r>
            <a:r>
              <a:rPr lang="zh-CN" altLang="en-US" sz="2400" dirty="0">
                <a:latin typeface="华文楷体" pitchFamily="2" charset="-122"/>
                <a:ea typeface="华文楷体" pitchFamily="2" charset="-122"/>
                <a:cs typeface="楷体" panose="02010609060101010101" pitchFamily="49" charset="-122"/>
              </a:rPr>
              <a:t>活动部级优课</a:t>
            </a:r>
            <a:endParaRPr lang="zh-CN" altLang="zh-CN" sz="2400" dirty="0">
              <a:latin typeface="华文楷体" pitchFamily="2" charset="-122"/>
              <a:ea typeface="华文楷体" pitchFamily="2" charset="-122"/>
              <a:cs typeface="楷体" panose="02010609060101010101" pitchFamily="49" charset="-122"/>
            </a:endParaRPr>
          </a:p>
          <a:p>
            <a:pPr>
              <a:lnSpc>
                <a:spcPct val="150000"/>
              </a:lnSpc>
            </a:pPr>
            <a:r>
              <a:rPr lang="zh-CN" altLang="zh-CN" sz="2400" dirty="0">
                <a:latin typeface="华文楷体" pitchFamily="2" charset="-122"/>
                <a:ea typeface="华文楷体" pitchFamily="2" charset="-122"/>
                <a:cs typeface="楷体" panose="02010609060101010101" pitchFamily="49" charset="-122"/>
              </a:rPr>
              <a:t>湖南省集体备课大赛一等奖</a:t>
            </a:r>
          </a:p>
          <a:p>
            <a:pPr>
              <a:lnSpc>
                <a:spcPct val="150000"/>
              </a:lnSpc>
            </a:pPr>
            <a:r>
              <a:rPr lang="zh-CN" altLang="zh-CN" sz="2400" dirty="0">
                <a:latin typeface="华文楷体" pitchFamily="2" charset="-122"/>
                <a:ea typeface="华文楷体" pitchFamily="2" charset="-122"/>
                <a:cs typeface="楷体" panose="02010609060101010101" pitchFamily="49" charset="-122"/>
              </a:rPr>
              <a:t>株洲市</a:t>
            </a:r>
            <a:r>
              <a:rPr lang="en-US" altLang="zh-CN" sz="2400" dirty="0">
                <a:latin typeface="华文楷体" pitchFamily="2" charset="-122"/>
                <a:ea typeface="华文楷体" pitchFamily="2" charset="-122"/>
                <a:cs typeface="楷体" panose="02010609060101010101" pitchFamily="49" charset="-122"/>
              </a:rPr>
              <a:t>“</a:t>
            </a:r>
            <a:r>
              <a:rPr lang="zh-CN" altLang="en-US" sz="2400" dirty="0">
                <a:latin typeface="华文楷体" pitchFamily="2" charset="-122"/>
                <a:ea typeface="华文楷体" pitchFamily="2" charset="-122"/>
                <a:cs typeface="楷体" panose="02010609060101010101" pitchFamily="49" charset="-122"/>
              </a:rPr>
              <a:t>建功新时代</a:t>
            </a:r>
            <a:r>
              <a:rPr lang="en-US" altLang="zh-CN" sz="2400" dirty="0">
                <a:latin typeface="华文楷体" pitchFamily="2" charset="-122"/>
                <a:ea typeface="华文楷体" pitchFamily="2" charset="-122"/>
                <a:cs typeface="楷体" panose="02010609060101010101" pitchFamily="49" charset="-122"/>
              </a:rPr>
              <a:t>”</a:t>
            </a:r>
            <a:r>
              <a:rPr lang="zh-CN" altLang="en-US" sz="2400" dirty="0">
                <a:latin typeface="华文楷体" pitchFamily="2" charset="-122"/>
                <a:ea typeface="华文楷体" pitchFamily="2" charset="-122"/>
                <a:cs typeface="楷体" panose="02010609060101010101" pitchFamily="49" charset="-122"/>
              </a:rPr>
              <a:t>教学竞赛二等奖</a:t>
            </a:r>
          </a:p>
        </p:txBody>
      </p:sp>
      <p:pic>
        <p:nvPicPr>
          <p:cNvPr id="4" name="图片 3" descr="QQ图片20210402214744"/>
          <p:cNvPicPr>
            <a:picLocks noChangeAspect="1"/>
          </p:cNvPicPr>
          <p:nvPr/>
        </p:nvPicPr>
        <p:blipFill>
          <a:blip r:embed="rId3"/>
          <a:stretch>
            <a:fillRect/>
          </a:stretch>
        </p:blipFill>
        <p:spPr>
          <a:xfrm>
            <a:off x="376555" y="1918335"/>
            <a:ext cx="3004185" cy="4204335"/>
          </a:xfrm>
          <a:prstGeom prst="rect">
            <a:avLst/>
          </a:prstGeom>
        </p:spPr>
      </p:pic>
    </p:spTree>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rot="2580000">
            <a:off x="318135" y="288290"/>
            <a:ext cx="716915" cy="715645"/>
          </a:xfrm>
          <a:prstGeom prst="rect">
            <a:avLst/>
          </a:prstGeom>
          <a:solidFill>
            <a:schemeClr val="accent4">
              <a:lumMod val="60000"/>
              <a:lumOff val="40000"/>
            </a:schemeClr>
          </a:solidFill>
          <a:ln>
            <a:noFill/>
          </a:ln>
        </p:spPr>
        <p:txBody>
          <a:bodyPr anchor="ct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14" name="矩形 13"/>
          <p:cNvSpPr/>
          <p:nvPr/>
        </p:nvSpPr>
        <p:spPr>
          <a:xfrm rot="2580000">
            <a:off x="1288415" y="387985"/>
            <a:ext cx="519430" cy="514985"/>
          </a:xfrm>
          <a:prstGeom prst="rect">
            <a:avLst/>
          </a:prstGeom>
          <a:solidFill>
            <a:schemeClr val="accent4">
              <a:lumMod val="40000"/>
              <a:lumOff val="60000"/>
            </a:schemeClr>
          </a:solidFill>
          <a:ln>
            <a:noFill/>
          </a:ln>
        </p:spPr>
        <p:txBody>
          <a:bodyPr anchor="ct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cxnSp>
        <p:nvCxnSpPr>
          <p:cNvPr id="7" name="直接连接符 6"/>
          <p:cNvCxnSpPr/>
          <p:nvPr/>
        </p:nvCxnSpPr>
        <p:spPr bwMode="auto">
          <a:xfrm flipH="1">
            <a:off x="818515" y="980440"/>
            <a:ext cx="4761865" cy="30480"/>
          </a:xfrm>
          <a:prstGeom prst="line">
            <a:avLst/>
          </a:prstGeom>
          <a:solidFill>
            <a:schemeClr val="accent1"/>
          </a:solidFill>
          <a:ln w="50800" cap="flat" cmpd="sng" algn="ctr">
            <a:solidFill>
              <a:srgbClr val="FFC000"/>
            </a:solidFill>
            <a:prstDash val="solid"/>
            <a:round/>
            <a:headEnd type="none" w="med" len="med"/>
            <a:tailEnd type="none" w="med" len="med"/>
          </a:ln>
        </p:spPr>
      </p:cxnSp>
      <p:sp>
        <p:nvSpPr>
          <p:cNvPr id="18" name="文本框 17"/>
          <p:cNvSpPr txBox="1"/>
          <p:nvPr/>
        </p:nvSpPr>
        <p:spPr>
          <a:xfrm>
            <a:off x="309880" y="445770"/>
            <a:ext cx="732790" cy="398780"/>
          </a:xfrm>
          <a:prstGeom prst="rect">
            <a:avLst/>
          </a:prstGeom>
          <a:noFill/>
        </p:spPr>
        <p:txBody>
          <a:bodyPr wrap="none" rtlCol="0">
            <a:spAutoFit/>
          </a:bodyPr>
          <a:lstStyle/>
          <a:p>
            <a:r>
              <a:rPr lang="en-US" altLang="zh-CN" sz="2000" b="1" dirty="0">
                <a:solidFill>
                  <a:srgbClr val="612F02"/>
                </a:solidFill>
              </a:rPr>
              <a:t>Step</a:t>
            </a:r>
            <a:r>
              <a:rPr lang="en-US" altLang="zh-CN" b="1" dirty="0"/>
              <a:t>  </a:t>
            </a:r>
          </a:p>
        </p:txBody>
      </p:sp>
      <p:sp>
        <p:nvSpPr>
          <p:cNvPr id="28" name="文本框 27"/>
          <p:cNvSpPr txBox="1"/>
          <p:nvPr/>
        </p:nvSpPr>
        <p:spPr>
          <a:xfrm>
            <a:off x="1386205" y="445770"/>
            <a:ext cx="323850" cy="398780"/>
          </a:xfrm>
          <a:prstGeom prst="rect">
            <a:avLst/>
          </a:prstGeom>
          <a:noFill/>
        </p:spPr>
        <p:txBody>
          <a:bodyPr wrap="none" rtlCol="0">
            <a:spAutoFit/>
          </a:bodyPr>
          <a:lstStyle/>
          <a:p>
            <a:r>
              <a:rPr lang="en-US" altLang="zh-CN" sz="2000" b="1" dirty="0">
                <a:solidFill>
                  <a:srgbClr val="612F02"/>
                </a:solidFill>
              </a:rPr>
              <a:t>1</a:t>
            </a:r>
            <a:r>
              <a:rPr lang="en-US" altLang="zh-CN" b="1" dirty="0"/>
              <a:t>  </a:t>
            </a:r>
          </a:p>
        </p:txBody>
      </p:sp>
      <p:sp>
        <p:nvSpPr>
          <p:cNvPr id="5" name="文本框 4"/>
          <p:cNvSpPr txBox="1"/>
          <p:nvPr/>
        </p:nvSpPr>
        <p:spPr>
          <a:xfrm>
            <a:off x="1913255" y="353060"/>
            <a:ext cx="3435985" cy="583565"/>
          </a:xfrm>
          <a:prstGeom prst="rect">
            <a:avLst/>
          </a:prstGeom>
          <a:noFill/>
        </p:spPr>
        <p:txBody>
          <a:bodyPr wrap="square" rtlCol="0">
            <a:spAutoFit/>
          </a:bodyPr>
          <a:lstStyle/>
          <a:p>
            <a:r>
              <a:rPr lang="en-US" altLang="zh-CN" sz="3200" b="1" dirty="0"/>
              <a:t> Lead-in</a:t>
            </a:r>
          </a:p>
        </p:txBody>
      </p:sp>
      <p:sp>
        <p:nvSpPr>
          <p:cNvPr id="100" name="文本框 99"/>
          <p:cNvSpPr txBox="1"/>
          <p:nvPr/>
        </p:nvSpPr>
        <p:spPr>
          <a:xfrm>
            <a:off x="3472815" y="2002790"/>
            <a:ext cx="4840605" cy="1210945"/>
          </a:xfrm>
          <a:prstGeom prst="rect">
            <a:avLst/>
          </a:prstGeom>
          <a:noFill/>
          <a:ln w="9525">
            <a:solidFill>
              <a:srgbClr val="FFC000"/>
            </a:solidFill>
            <a:prstDash val="dashDot"/>
          </a:ln>
        </p:spPr>
        <p:txBody>
          <a:bodyPr wrap="square">
            <a:spAutoFit/>
          </a:bodyPr>
          <a:lstStyle/>
          <a:p>
            <a:pPr>
              <a:lnSpc>
                <a:spcPct val="130000"/>
              </a:lnSpc>
            </a:pPr>
            <a:r>
              <a:rPr lang="en-US" sz="2800" b="1" dirty="0">
                <a:latin typeface="Times New Roman" panose="02020603050405020304" pitchFamily="18" charset="0"/>
              </a:rPr>
              <a:t>   What food do you usually have for lunch and dinner? </a:t>
            </a:r>
            <a:endParaRPr lang="zh-CN" altLang="en-US" sz="2800" b="1"/>
          </a:p>
        </p:txBody>
      </p:sp>
      <p:sp>
        <p:nvSpPr>
          <p:cNvPr id="9" name="椭圆 8"/>
          <p:cNvSpPr/>
          <p:nvPr/>
        </p:nvSpPr>
        <p:spPr>
          <a:xfrm>
            <a:off x="3559175" y="2259965"/>
            <a:ext cx="171450" cy="159385"/>
          </a:xfrm>
          <a:prstGeom prst="ellipse">
            <a:avLst/>
          </a:prstGeom>
          <a:solidFill>
            <a:schemeClr val="accent4"/>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0" name="椭圆 9"/>
          <p:cNvSpPr/>
          <p:nvPr/>
        </p:nvSpPr>
        <p:spPr>
          <a:xfrm>
            <a:off x="3545205" y="3960495"/>
            <a:ext cx="171450" cy="159385"/>
          </a:xfrm>
          <a:prstGeom prst="ellipse">
            <a:avLst/>
          </a:prstGeom>
          <a:solidFill>
            <a:schemeClr val="accent4"/>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2" name="图片 1" descr="VCG211133601437"/>
          <p:cNvPicPr>
            <a:picLocks noChangeAspect="1"/>
          </p:cNvPicPr>
          <p:nvPr/>
        </p:nvPicPr>
        <p:blipFill>
          <a:blip r:embed="rId2"/>
          <a:stretch>
            <a:fillRect/>
          </a:stretch>
        </p:blipFill>
        <p:spPr>
          <a:xfrm>
            <a:off x="536575" y="2595880"/>
            <a:ext cx="2473325" cy="2154555"/>
          </a:xfrm>
          <a:prstGeom prst="roundRect">
            <a:avLst/>
          </a:prstGeom>
        </p:spPr>
      </p:pic>
      <p:sp>
        <p:nvSpPr>
          <p:cNvPr id="4" name="文本框 3"/>
          <p:cNvSpPr txBox="1"/>
          <p:nvPr/>
        </p:nvSpPr>
        <p:spPr>
          <a:xfrm>
            <a:off x="3472815" y="3668395"/>
            <a:ext cx="4840605" cy="1770380"/>
          </a:xfrm>
          <a:prstGeom prst="rect">
            <a:avLst/>
          </a:prstGeom>
          <a:noFill/>
          <a:ln>
            <a:solidFill>
              <a:srgbClr val="FFC000"/>
            </a:solidFill>
            <a:prstDash val="dash"/>
          </a:ln>
        </p:spPr>
        <p:txBody>
          <a:bodyPr wrap="square" rtlCol="0">
            <a:spAutoFit/>
          </a:bodyPr>
          <a:lstStyle/>
          <a:p>
            <a:pPr>
              <a:lnSpc>
                <a:spcPct val="130000"/>
              </a:lnSpc>
            </a:pPr>
            <a:r>
              <a:rPr lang="en-US" sz="2800" b="1" dirty="0">
                <a:latin typeface="Times New Roman" panose="02020603050405020304" pitchFamily="18" charset="0"/>
                <a:sym typeface="+mn-ea"/>
              </a:rPr>
              <a:t>   What’s your favorite food and can you introduce something about it?</a:t>
            </a:r>
            <a:endParaRPr lang="zh-CN" altLang="en-US" sz="280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 calcmode="lin" valueType="num">
                                      <p:cBhvr>
                                        <p:cTn id="10" dur="1000" fill="hold"/>
                                        <p:tgtEl>
                                          <p:spTgt spid="100"/>
                                        </p:tgtEl>
                                        <p:attrNameLst>
                                          <p:attrName>ppt_w</p:attrName>
                                        </p:attrNameLst>
                                      </p:cBhvr>
                                      <p:tavLst>
                                        <p:tav tm="0">
                                          <p:val>
                                            <p:strVal val="#ppt_w*0.70"/>
                                          </p:val>
                                        </p:tav>
                                        <p:tav tm="100000">
                                          <p:val>
                                            <p:strVal val="#ppt_w"/>
                                          </p:val>
                                        </p:tav>
                                      </p:tavLst>
                                    </p:anim>
                                    <p:anim calcmode="lin" valueType="num">
                                      <p:cBhvr>
                                        <p:cTn id="11" dur="1000" fill="hold"/>
                                        <p:tgtEl>
                                          <p:spTgt spid="100"/>
                                        </p:tgtEl>
                                        <p:attrNameLst>
                                          <p:attrName>ppt_h</p:attrName>
                                        </p:attrNameLst>
                                      </p:cBhvr>
                                      <p:tavLst>
                                        <p:tav tm="0">
                                          <p:val>
                                            <p:strVal val="#ppt_h"/>
                                          </p:val>
                                        </p:tav>
                                        <p:tav tm="100000">
                                          <p:val>
                                            <p:strVal val="#ppt_h"/>
                                          </p:val>
                                        </p:tav>
                                      </p:tavLst>
                                    </p:anim>
                                    <p:animEffect transition="in" filter="fade">
                                      <p:cBhvr>
                                        <p:cTn id="12" dur="10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0.70"/>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9" grpId="0" bldLvl="0" animBg="1"/>
      <p:bldP spid="10" grpId="0" bldLvl="0" animBg="1"/>
      <p:bldP spid="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rot="2580000">
            <a:off x="318135" y="288290"/>
            <a:ext cx="716915" cy="715645"/>
          </a:xfrm>
          <a:prstGeom prst="rect">
            <a:avLst/>
          </a:prstGeom>
          <a:solidFill>
            <a:schemeClr val="accent4">
              <a:lumMod val="60000"/>
              <a:lumOff val="40000"/>
            </a:schemeClr>
          </a:solidFill>
          <a:ln>
            <a:noFill/>
          </a:ln>
        </p:spPr>
        <p:txBody>
          <a:bodyPr anchor="ct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14" name="矩形 13"/>
          <p:cNvSpPr/>
          <p:nvPr/>
        </p:nvSpPr>
        <p:spPr>
          <a:xfrm rot="2580000">
            <a:off x="1288415" y="387985"/>
            <a:ext cx="519430" cy="514985"/>
          </a:xfrm>
          <a:prstGeom prst="rect">
            <a:avLst/>
          </a:prstGeom>
          <a:solidFill>
            <a:schemeClr val="accent4">
              <a:lumMod val="40000"/>
              <a:lumOff val="60000"/>
            </a:schemeClr>
          </a:solidFill>
          <a:ln>
            <a:noFill/>
          </a:ln>
        </p:spPr>
        <p:txBody>
          <a:bodyPr anchor="ct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cxnSp>
        <p:nvCxnSpPr>
          <p:cNvPr id="7" name="直接连接符 6"/>
          <p:cNvCxnSpPr/>
          <p:nvPr/>
        </p:nvCxnSpPr>
        <p:spPr bwMode="auto">
          <a:xfrm flipH="1">
            <a:off x="818515" y="980440"/>
            <a:ext cx="5913755" cy="30480"/>
          </a:xfrm>
          <a:prstGeom prst="line">
            <a:avLst/>
          </a:prstGeom>
          <a:solidFill>
            <a:schemeClr val="accent1"/>
          </a:solidFill>
          <a:ln w="50800" cap="flat" cmpd="sng" algn="ctr">
            <a:solidFill>
              <a:srgbClr val="FFC000"/>
            </a:solidFill>
            <a:prstDash val="solid"/>
            <a:round/>
            <a:headEnd type="none" w="med" len="med"/>
            <a:tailEnd type="none" w="med" len="med"/>
          </a:ln>
        </p:spPr>
      </p:cxnSp>
      <p:sp>
        <p:nvSpPr>
          <p:cNvPr id="18" name="文本框 17"/>
          <p:cNvSpPr txBox="1"/>
          <p:nvPr/>
        </p:nvSpPr>
        <p:spPr>
          <a:xfrm>
            <a:off x="309880" y="445770"/>
            <a:ext cx="732790" cy="398780"/>
          </a:xfrm>
          <a:prstGeom prst="rect">
            <a:avLst/>
          </a:prstGeom>
          <a:noFill/>
        </p:spPr>
        <p:txBody>
          <a:bodyPr wrap="none" rtlCol="0">
            <a:spAutoFit/>
          </a:bodyPr>
          <a:lstStyle/>
          <a:p>
            <a:r>
              <a:rPr lang="en-US" altLang="zh-CN" sz="2000" b="1" dirty="0">
                <a:solidFill>
                  <a:srgbClr val="612F02"/>
                </a:solidFill>
              </a:rPr>
              <a:t>Step</a:t>
            </a:r>
            <a:r>
              <a:rPr lang="en-US" altLang="zh-CN" b="1" dirty="0"/>
              <a:t>  </a:t>
            </a:r>
          </a:p>
        </p:txBody>
      </p:sp>
      <p:sp>
        <p:nvSpPr>
          <p:cNvPr id="28" name="文本框 27"/>
          <p:cNvSpPr txBox="1"/>
          <p:nvPr/>
        </p:nvSpPr>
        <p:spPr>
          <a:xfrm>
            <a:off x="1386205" y="445770"/>
            <a:ext cx="323850" cy="398780"/>
          </a:xfrm>
          <a:prstGeom prst="rect">
            <a:avLst/>
          </a:prstGeom>
          <a:noFill/>
        </p:spPr>
        <p:txBody>
          <a:bodyPr wrap="none" rtlCol="0">
            <a:spAutoFit/>
          </a:bodyPr>
          <a:lstStyle/>
          <a:p>
            <a:r>
              <a:rPr lang="en-US" altLang="zh-CN" sz="2000" b="1" dirty="0">
                <a:solidFill>
                  <a:srgbClr val="612F02"/>
                </a:solidFill>
              </a:rPr>
              <a:t>2</a:t>
            </a:r>
            <a:r>
              <a:rPr lang="en-US" altLang="zh-CN" b="1" dirty="0"/>
              <a:t>  </a:t>
            </a:r>
          </a:p>
        </p:txBody>
      </p:sp>
      <p:sp>
        <p:nvSpPr>
          <p:cNvPr id="5" name="文本框 4"/>
          <p:cNvSpPr txBox="1"/>
          <p:nvPr/>
        </p:nvSpPr>
        <p:spPr>
          <a:xfrm>
            <a:off x="1913255" y="353060"/>
            <a:ext cx="6737350" cy="583565"/>
          </a:xfrm>
          <a:prstGeom prst="rect">
            <a:avLst/>
          </a:prstGeom>
          <a:noFill/>
        </p:spPr>
        <p:txBody>
          <a:bodyPr wrap="square" rtlCol="0">
            <a:spAutoFit/>
          </a:bodyPr>
          <a:lstStyle/>
          <a:p>
            <a:r>
              <a:rPr lang="en-US" altLang="zh-CN" sz="3200" b="1" dirty="0"/>
              <a:t> Global reading</a:t>
            </a:r>
          </a:p>
        </p:txBody>
      </p:sp>
      <p:sp>
        <p:nvSpPr>
          <p:cNvPr id="30738" name="AutoShape 18"/>
          <p:cNvSpPr>
            <a:spLocks noChangeArrowheads="1"/>
          </p:cNvSpPr>
          <p:nvPr/>
        </p:nvSpPr>
        <p:spPr bwMode="gray">
          <a:xfrm>
            <a:off x="421640" y="2573020"/>
            <a:ext cx="8300085" cy="1637030"/>
          </a:xfrm>
          <a:prstGeom prst="roundRect">
            <a:avLst>
              <a:gd name="adj" fmla="val 50000"/>
            </a:avLst>
          </a:prstGeom>
          <a:noFill/>
          <a:ln w="28575" algn="ctr">
            <a:solidFill>
              <a:schemeClr val="accent4"/>
            </a:solidFill>
            <a:round/>
          </a:ln>
          <a:extLst>
            <a:ext uri="{909E8E84-426E-40DD-AFC4-6F175D3DCCD1}">
              <a14:hiddenFill xmlns:a14="http://schemas.microsoft.com/office/drawing/2010/main">
                <a:solidFill>
                  <a:srgbClr val="F5952B"/>
                </a:solidFill>
              </a14:hiddenFill>
            </a:ext>
          </a:extLst>
        </p:spPr>
        <p:txBody>
          <a:bodyPr wrap="none" anchor="ctr"/>
          <a:lstStyle/>
          <a:p>
            <a:pPr algn="l" eaLnBrk="0" hangingPunct="0"/>
            <a:endParaRPr lang="zh-CN" altLang="en-US" sz="3200" b="1">
              <a:solidFill>
                <a:schemeClr val="tx1">
                  <a:lumMod val="95000"/>
                  <a:lumOff val="5000"/>
                </a:schemeClr>
              </a:solidFill>
              <a:latin typeface="Times New Roman" panose="02020603050405020304" pitchFamily="18" charset="0"/>
              <a:sym typeface="+mn-ea"/>
            </a:endParaRPr>
          </a:p>
        </p:txBody>
      </p:sp>
      <p:sp>
        <p:nvSpPr>
          <p:cNvPr id="2" name="文本框 1"/>
          <p:cNvSpPr txBox="1"/>
          <p:nvPr/>
        </p:nvSpPr>
        <p:spPr>
          <a:xfrm>
            <a:off x="1997710" y="1315720"/>
            <a:ext cx="5316220" cy="953135"/>
          </a:xfrm>
          <a:prstGeom prst="rect">
            <a:avLst/>
          </a:prstGeom>
          <a:noFill/>
        </p:spPr>
        <p:txBody>
          <a:bodyPr wrap="square" rtlCol="0" anchor="t">
            <a:spAutoFit/>
          </a:bodyPr>
          <a:lstStyle/>
          <a:p>
            <a:pPr eaLnBrk="0" hangingPunct="0"/>
            <a:r>
              <a:rPr lang="en-US" altLang="zh-CN" sz="2800" b="1" dirty="0">
                <a:solidFill>
                  <a:schemeClr val="tx1">
                    <a:lumMod val="95000"/>
                    <a:lumOff val="5000"/>
                  </a:schemeClr>
                </a:solidFill>
                <a:latin typeface="Times New Roman" panose="02020603050405020304" pitchFamily="18" charset="0"/>
                <a:sym typeface="+mn-ea"/>
              </a:rPr>
              <a:t>1. Look through the text quickly </a:t>
            </a:r>
          </a:p>
          <a:p>
            <a:pPr eaLnBrk="0" hangingPunct="0"/>
            <a:r>
              <a:rPr lang="en-US" altLang="zh-CN" sz="2800" b="1" dirty="0">
                <a:solidFill>
                  <a:schemeClr val="tx1">
                    <a:lumMod val="95000"/>
                    <a:lumOff val="5000"/>
                  </a:schemeClr>
                </a:solidFill>
                <a:latin typeface="Times New Roman" panose="02020603050405020304" pitchFamily="18" charset="0"/>
                <a:sym typeface="+mn-ea"/>
              </a:rPr>
              <a:t>and answer these questions</a:t>
            </a:r>
            <a:r>
              <a:rPr lang="zh-CN" altLang="en-US" sz="2800" b="1">
                <a:solidFill>
                  <a:schemeClr val="tx1">
                    <a:lumMod val="95000"/>
                    <a:lumOff val="5000"/>
                  </a:schemeClr>
                </a:solidFill>
                <a:latin typeface="Times New Roman" panose="02020603050405020304" pitchFamily="18" charset="0"/>
                <a:sym typeface="+mn-ea"/>
              </a:rPr>
              <a:t>：</a:t>
            </a:r>
            <a:endParaRPr lang="zh-CN" altLang="en-US" sz="2800"/>
          </a:p>
        </p:txBody>
      </p:sp>
      <p:sp>
        <p:nvSpPr>
          <p:cNvPr id="4" name="文本框 3"/>
          <p:cNvSpPr txBox="1"/>
          <p:nvPr/>
        </p:nvSpPr>
        <p:spPr>
          <a:xfrm>
            <a:off x="567690" y="2755265"/>
            <a:ext cx="8154035" cy="1272540"/>
          </a:xfrm>
          <a:prstGeom prst="rect">
            <a:avLst/>
          </a:prstGeom>
          <a:noFill/>
        </p:spPr>
        <p:txBody>
          <a:bodyPr wrap="square" rtlCol="0" anchor="t">
            <a:spAutoFit/>
          </a:bodyPr>
          <a:lstStyle/>
          <a:p>
            <a:pPr>
              <a:lnSpc>
                <a:spcPct val="120000"/>
              </a:lnSpc>
            </a:pPr>
            <a:r>
              <a:rPr lang="en-US" altLang="zh-CN" sz="3200" dirty="0">
                <a:solidFill>
                  <a:srgbClr val="F5952B"/>
                </a:solidFill>
                <a:latin typeface="Times New Roman" panose="02020603050405020304" pitchFamily="18" charset="0"/>
                <a:sym typeface="+mn-ea"/>
              </a:rPr>
              <a:t>•</a:t>
            </a:r>
            <a:r>
              <a:rPr lang="en-US" sz="3200" b="1" dirty="0">
                <a:latin typeface="Times New Roman" panose="02020603050405020304" pitchFamily="18" charset="0"/>
                <a:cs typeface="Times New Roman" panose="02020603050405020304" pitchFamily="18" charset="0"/>
                <a:sym typeface="+mn-ea"/>
              </a:rPr>
              <a:t> </a:t>
            </a:r>
            <a:r>
              <a:rPr lang="en-US" sz="3200" dirty="0">
                <a:latin typeface="Times New Roman" panose="02020603050405020304" pitchFamily="18" charset="0"/>
                <a:cs typeface="Times New Roman" panose="02020603050405020304" pitchFamily="18" charset="0"/>
                <a:sym typeface="+mn-ea"/>
              </a:rPr>
              <a:t>What’s the genre of the text?</a:t>
            </a:r>
          </a:p>
          <a:p>
            <a:pPr>
              <a:lnSpc>
                <a:spcPct val="120000"/>
              </a:lnSpc>
            </a:pPr>
            <a:r>
              <a:rPr lang="en-US" altLang="zh-CN" sz="3200" dirty="0">
                <a:solidFill>
                  <a:srgbClr val="F5952B"/>
                </a:solidFill>
                <a:latin typeface="Times New Roman" panose="02020603050405020304" pitchFamily="18" charset="0"/>
                <a:sym typeface="+mn-ea"/>
              </a:rPr>
              <a:t>•</a:t>
            </a:r>
            <a:r>
              <a:rPr lang="en-US" sz="3200" dirty="0">
                <a:latin typeface="Times New Roman" panose="02020603050405020304" pitchFamily="18" charset="0"/>
                <a:cs typeface="Times New Roman" panose="02020603050405020304" pitchFamily="18" charset="0"/>
                <a:sym typeface="+mn-ea"/>
              </a:rPr>
              <a:t> What’s the main idea of the food critic’s blog?</a:t>
            </a:r>
            <a:endParaRPr lang="zh-CN" altLang="en-US" sz="3200"/>
          </a:p>
        </p:txBody>
      </p:sp>
      <p:sp>
        <p:nvSpPr>
          <p:cNvPr id="6" name="文本框 5"/>
          <p:cNvSpPr txBox="1"/>
          <p:nvPr/>
        </p:nvSpPr>
        <p:spPr>
          <a:xfrm>
            <a:off x="1042670" y="5193030"/>
            <a:ext cx="6536055" cy="521970"/>
          </a:xfrm>
          <a:prstGeom prst="rect">
            <a:avLst/>
          </a:prstGeom>
          <a:solidFill>
            <a:schemeClr val="accent4">
              <a:lumMod val="40000"/>
              <a:lumOff val="60000"/>
            </a:schemeClr>
          </a:solidFill>
          <a:ln w="9525">
            <a:noFill/>
          </a:ln>
        </p:spPr>
        <p:txBody>
          <a:bodyPr wrap="square">
            <a:spAutoFit/>
          </a:bodyPr>
          <a:lstStyle/>
          <a:p>
            <a:r>
              <a:rPr lang="en-US" sz="2800" b="1" dirty="0">
                <a:latin typeface="Times New Roman" panose="02020603050405020304" pitchFamily="18" charset="0"/>
              </a:rPr>
              <a:t>Pay attention to the subtitles and pictures</a:t>
            </a:r>
            <a:endParaRPr lang="zh-CN" altLang="en-US" sz="2800" b="1"/>
          </a:p>
        </p:txBody>
      </p:sp>
      <p:sp>
        <p:nvSpPr>
          <p:cNvPr id="8" name="燕尾形箭头 7"/>
          <p:cNvSpPr/>
          <p:nvPr/>
        </p:nvSpPr>
        <p:spPr>
          <a:xfrm rot="5400000">
            <a:off x="3644265" y="4479290"/>
            <a:ext cx="983615" cy="443865"/>
          </a:xfrm>
          <a:prstGeom prst="notchedRightArrow">
            <a:avLst/>
          </a:prstGeom>
          <a:solidFill>
            <a:srgbClr val="FFC000"/>
          </a:solidFill>
          <a:ln>
            <a:noFill/>
          </a:ln>
        </p:spPr>
        <p:txBody>
          <a:bodyPr anchor="ct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9"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文本框 1"/>
          <p:cNvSpPr txBox="1"/>
          <p:nvPr/>
        </p:nvSpPr>
        <p:spPr>
          <a:xfrm>
            <a:off x="112395" y="0"/>
            <a:ext cx="8063865" cy="521970"/>
          </a:xfrm>
          <a:prstGeom prst="rect">
            <a:avLst/>
          </a:prstGeom>
          <a:noFill/>
        </p:spPr>
        <p:txBody>
          <a:bodyPr wrap="square" rtlCol="0" anchor="t">
            <a:spAutoFit/>
          </a:bodyPr>
          <a:lstStyle/>
          <a:p>
            <a:pPr eaLnBrk="0" hangingPunct="0"/>
            <a:r>
              <a:rPr lang="en-US" altLang="zh-CN" sz="2800" b="1" dirty="0">
                <a:solidFill>
                  <a:schemeClr val="tx1">
                    <a:lumMod val="95000"/>
                    <a:lumOff val="5000"/>
                  </a:schemeClr>
                </a:solidFill>
                <a:latin typeface="Times New Roman" panose="02020603050405020304" pitchFamily="18" charset="0"/>
                <a:sym typeface="+mn-ea"/>
              </a:rPr>
              <a:t>2. Read the blog quickly and fill in the table.</a:t>
            </a:r>
            <a:endParaRPr lang="zh-CN" altLang="en-US" sz="2800"/>
          </a:p>
        </p:txBody>
      </p:sp>
      <p:graphicFrame>
        <p:nvGraphicFramePr>
          <p:cNvPr id="9" name="表格 8"/>
          <p:cNvGraphicFramePr/>
          <p:nvPr>
            <p:custDataLst>
              <p:tags r:id="rId1"/>
            </p:custDataLst>
            <p:extLst>
              <p:ext uri="{D42A27DB-BD31-4B8C-83A1-F6EECF244321}">
                <p14:modId xmlns:p14="http://schemas.microsoft.com/office/powerpoint/2010/main" val="894606882"/>
              </p:ext>
            </p:extLst>
          </p:nvPr>
        </p:nvGraphicFramePr>
        <p:xfrm>
          <a:off x="197703" y="689866"/>
          <a:ext cx="8676005" cy="5581015"/>
        </p:xfrm>
        <a:graphic>
          <a:graphicData uri="http://schemas.openxmlformats.org/drawingml/2006/table">
            <a:tbl>
              <a:tblPr firstRow="1" bandRow="1">
                <a:tableStyleId>{5C22544A-7EE6-4342-B048-85BDC9FD1C3A}</a:tableStyleId>
              </a:tblPr>
              <a:tblGrid>
                <a:gridCol w="1052830"/>
                <a:gridCol w="1040765"/>
                <a:gridCol w="1143635"/>
                <a:gridCol w="996315"/>
                <a:gridCol w="1329055"/>
                <a:gridCol w="975995"/>
                <a:gridCol w="644014"/>
                <a:gridCol w="1493396"/>
              </a:tblGrid>
              <a:tr h="518160">
                <a:tc rowSpan="2">
                  <a:txBody>
                    <a:bodyPr/>
                    <a:lstStyle/>
                    <a:p>
                      <a:pPr>
                        <a:buNone/>
                      </a:pPr>
                      <a:endParaRPr lang="en-US" altLang="zh-CN" sz="1400" dirty="0">
                        <a:solidFill>
                          <a:schemeClr val="tx1"/>
                        </a:solidFill>
                        <a:latin typeface="Times New Roman" panose="02020603050405020304" pitchFamily="18" charset="0"/>
                        <a:cs typeface="Times New Roman" panose="02020603050405020304" pitchFamily="18" charset="0"/>
                      </a:endParaRPr>
                    </a:p>
                    <a:p>
                      <a:pPr algn="ctr">
                        <a:buNone/>
                      </a:pPr>
                      <a:r>
                        <a:rPr lang="en-US" altLang="zh-CN" sz="1400" dirty="0">
                          <a:solidFill>
                            <a:schemeClr val="tx1"/>
                          </a:solidFill>
                          <a:latin typeface="Times New Roman" panose="02020603050405020304" pitchFamily="18" charset="0"/>
                          <a:cs typeface="Times New Roman" panose="02020603050405020304" pitchFamily="18" charset="0"/>
                        </a:rPr>
                        <a:t>Traditional  Chinese </a:t>
                      </a:r>
                    </a:p>
                    <a:p>
                      <a:pPr algn="ctr">
                        <a:buNone/>
                      </a:pPr>
                      <a:r>
                        <a:rPr lang="en-US" altLang="zh-CN" sz="1400" dirty="0" smtClean="0">
                          <a:solidFill>
                            <a:schemeClr val="tx1"/>
                          </a:solidFill>
                          <a:latin typeface="Times New Roman" panose="02020603050405020304" pitchFamily="18" charset="0"/>
                          <a:cs typeface="Times New Roman" panose="02020603050405020304" pitchFamily="18" charset="0"/>
                        </a:rPr>
                        <a:t>foods</a:t>
                      </a:r>
                      <a:endParaRPr lang="en-US" altLang="zh-CN" sz="14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gridSpan="2">
                  <a:txBody>
                    <a:bodyPr/>
                    <a:lstStyle/>
                    <a:p>
                      <a:pPr algn="l">
                        <a:buClrTx/>
                        <a:buSzTx/>
                        <a:buFontTx/>
                        <a:buNone/>
                      </a:pPr>
                      <a:endParaRPr lang="en-US" altLang="zh-CN" sz="1400" dirty="0">
                        <a:solidFill>
                          <a:schemeClr val="tx1"/>
                        </a:solidFill>
                        <a:latin typeface="Times New Roman" panose="02020603050405020304" pitchFamily="18" charset="0"/>
                        <a:cs typeface="Times New Roman" panose="02020603050405020304" pitchFamily="18" charset="0"/>
                      </a:endParaRPr>
                    </a:p>
                    <a:p>
                      <a:pPr algn="ctr">
                        <a:buClrTx/>
                        <a:buSzTx/>
                        <a:buFontTx/>
                        <a:buNone/>
                      </a:pPr>
                      <a:r>
                        <a:rPr lang="en-US" altLang="zh-CN" sz="1400" dirty="0">
                          <a:solidFill>
                            <a:schemeClr val="tx1"/>
                          </a:solidFill>
                          <a:latin typeface="Times New Roman" panose="02020603050405020304" pitchFamily="18" charset="0"/>
                          <a:cs typeface="Times New Roman" panose="02020603050405020304" pitchFamily="18" charset="0"/>
                        </a:rPr>
                        <a:t>History</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rowSpan="2">
                  <a:txBody>
                    <a:bodyPr/>
                    <a:lstStyle/>
                    <a:p>
                      <a:pPr algn="ctr">
                        <a:buClrTx/>
                        <a:buSzTx/>
                        <a:buFontTx/>
                        <a:buNone/>
                      </a:pPr>
                      <a:endParaRPr lang="en-US" altLang="zh-CN" sz="1400" dirty="0">
                        <a:solidFill>
                          <a:schemeClr val="tx1"/>
                        </a:solidFill>
                        <a:latin typeface="Times New Roman" panose="02020603050405020304" pitchFamily="18" charset="0"/>
                        <a:cs typeface="Times New Roman" panose="02020603050405020304" pitchFamily="18" charset="0"/>
                      </a:endParaRPr>
                    </a:p>
                    <a:p>
                      <a:pPr algn="ctr">
                        <a:buClrTx/>
                        <a:buSzTx/>
                        <a:buFontTx/>
                        <a:buNone/>
                      </a:pPr>
                      <a:endParaRPr lang="en-US" altLang="zh-CN" sz="1400" dirty="0">
                        <a:solidFill>
                          <a:schemeClr val="tx1"/>
                        </a:solidFill>
                        <a:latin typeface="Times New Roman" panose="02020603050405020304" pitchFamily="18" charset="0"/>
                        <a:cs typeface="Times New Roman" panose="02020603050405020304" pitchFamily="18" charset="0"/>
                      </a:endParaRPr>
                    </a:p>
                    <a:p>
                      <a:pPr algn="ctr">
                        <a:buClrTx/>
                        <a:buSzTx/>
                        <a:buFontTx/>
                        <a:buNone/>
                      </a:pPr>
                      <a:r>
                        <a:rPr lang="en-US" altLang="zh-CN" sz="1400" dirty="0">
                          <a:solidFill>
                            <a:schemeClr val="tx1"/>
                          </a:solidFill>
                          <a:latin typeface="Times New Roman" panose="02020603050405020304" pitchFamily="18" charset="0"/>
                          <a:cs typeface="Times New Roman" panose="02020603050405020304" pitchFamily="18" charset="0"/>
                        </a:rPr>
                        <a:t>Popularity</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gridSpan="3">
                  <a:txBody>
                    <a:bodyPr/>
                    <a:lstStyle/>
                    <a:p>
                      <a:pPr algn="ctr">
                        <a:buClrTx/>
                        <a:buSzTx/>
                        <a:buFontTx/>
                        <a:buNone/>
                      </a:pPr>
                      <a:endParaRPr lang="en-US" altLang="zh-CN" sz="1400" dirty="0">
                        <a:solidFill>
                          <a:schemeClr val="tx1"/>
                        </a:solidFill>
                        <a:latin typeface="Times New Roman" panose="02020603050405020304" pitchFamily="18" charset="0"/>
                        <a:cs typeface="Times New Roman" panose="02020603050405020304" pitchFamily="18" charset="0"/>
                      </a:endParaRPr>
                    </a:p>
                    <a:p>
                      <a:pPr algn="ctr">
                        <a:buClrTx/>
                        <a:buSzTx/>
                        <a:buFontTx/>
                        <a:buNone/>
                      </a:pPr>
                      <a:r>
                        <a:rPr lang="en-US" altLang="zh-CN" sz="1400" dirty="0">
                          <a:solidFill>
                            <a:schemeClr val="tx1"/>
                          </a:solidFill>
                          <a:latin typeface="Times New Roman" panose="02020603050405020304" pitchFamily="18" charset="0"/>
                          <a:cs typeface="Times New Roman" panose="02020603050405020304" pitchFamily="18" charset="0"/>
                        </a:rPr>
                        <a:t>Features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rowSpan="2">
                  <a:txBody>
                    <a:bodyPr/>
                    <a:lstStyle/>
                    <a:p>
                      <a:pPr algn="ctr">
                        <a:buClrTx/>
                        <a:buSzTx/>
                        <a:buFontTx/>
                        <a:buNone/>
                      </a:pPr>
                      <a:endParaRPr lang="en-US" altLang="zh-CN" sz="1400" b="1" kern="1200" dirty="0" smtClean="0">
                        <a:solidFill>
                          <a:schemeClr val="tx1"/>
                        </a:solidFill>
                        <a:latin typeface="Times New Roman" panose="02020603050405020304" pitchFamily="18" charset="0"/>
                        <a:ea typeface="+mn-ea"/>
                        <a:cs typeface="Times New Roman" panose="02020603050405020304" pitchFamily="18" charset="0"/>
                      </a:endParaRPr>
                    </a:p>
                    <a:p>
                      <a:pPr algn="ctr">
                        <a:buClrTx/>
                        <a:buSzTx/>
                        <a:buFontTx/>
                        <a:buNone/>
                      </a:pPr>
                      <a:endParaRPr lang="en-US" altLang="zh-CN" sz="1400" b="1" kern="1200" dirty="0" smtClean="0">
                        <a:solidFill>
                          <a:schemeClr val="tx1"/>
                        </a:solidFill>
                        <a:latin typeface="Times New Roman" panose="02020603050405020304" pitchFamily="18" charset="0"/>
                        <a:ea typeface="+mn-ea"/>
                        <a:cs typeface="Times New Roman" panose="02020603050405020304" pitchFamily="18" charset="0"/>
                      </a:endParaRPr>
                    </a:p>
                    <a:p>
                      <a:pPr algn="ctr">
                        <a:buClrTx/>
                        <a:buSzTx/>
                        <a:buFontTx/>
                        <a:buNone/>
                      </a:pPr>
                      <a:r>
                        <a:rPr lang="en-US" altLang="zh-CN" sz="1400" b="1" kern="1200" dirty="0" smtClean="0">
                          <a:solidFill>
                            <a:schemeClr val="tx1"/>
                          </a:solidFill>
                          <a:latin typeface="Times New Roman" panose="02020603050405020304" pitchFamily="18" charset="0"/>
                          <a:ea typeface="+mn-ea"/>
                          <a:cs typeface="Times New Roman" panose="02020603050405020304" pitchFamily="18" charset="0"/>
                        </a:rPr>
                        <a:t>Benefits</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521335">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ctr">
                        <a:buClrTx/>
                        <a:buSzTx/>
                        <a:buFontTx/>
                        <a:buNone/>
                      </a:pPr>
                      <a:r>
                        <a:rPr lang="en-US" altLang="zh-CN" sz="1400" b="1" dirty="0">
                          <a:solidFill>
                            <a:schemeClr val="tx1"/>
                          </a:solidFill>
                          <a:latin typeface="Times New Roman" panose="02020603050405020304" pitchFamily="18" charset="0"/>
                          <a:cs typeface="Times New Roman" panose="02020603050405020304" pitchFamily="18" charset="0"/>
                        </a:rPr>
                        <a:t>Time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lgn="ctr">
                        <a:buClrTx/>
                        <a:buSzTx/>
                        <a:buFontTx/>
                        <a:buNone/>
                      </a:pPr>
                      <a:r>
                        <a:rPr lang="en-US" altLang="zh-CN" sz="1400" b="1" dirty="0">
                          <a:solidFill>
                            <a:schemeClr val="tx1"/>
                          </a:solidFill>
                          <a:latin typeface="Times New Roman" panose="02020603050405020304" pitchFamily="18" charset="0"/>
                          <a:cs typeface="Times New Roman" panose="02020603050405020304" pitchFamily="18" charset="0"/>
                        </a:rPr>
                        <a:t>Background</a:t>
                      </a:r>
                    </a:p>
                    <a:p>
                      <a:pPr algn="ctr">
                        <a:buClrTx/>
                        <a:buSzTx/>
                        <a:buFontTx/>
                        <a:buNone/>
                      </a:pPr>
                      <a:r>
                        <a:rPr lang="en-US" altLang="zh-CN" sz="1400" b="1" dirty="0">
                          <a:solidFill>
                            <a:schemeClr val="tx1"/>
                          </a:solidFill>
                          <a:latin typeface="Times New Roman" panose="02020603050405020304" pitchFamily="18" charset="0"/>
                          <a:cs typeface="Times New Roman" panose="02020603050405020304" pitchFamily="18" charset="0"/>
                        </a:rPr>
                        <a:t>information</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ctr">
                        <a:buNone/>
                      </a:pPr>
                      <a:r>
                        <a:rPr lang="en-US" altLang="zh-CN" sz="1400" b="1" dirty="0" smtClean="0">
                          <a:solidFill>
                            <a:schemeClr val="tx1"/>
                          </a:solidFill>
                          <a:latin typeface="Times New Roman" panose="02020603050405020304" pitchFamily="18" charset="0"/>
                          <a:cs typeface="Times New Roman" panose="02020603050405020304" pitchFamily="18" charset="0"/>
                        </a:rPr>
                        <a:t>Ingredients</a:t>
                      </a:r>
                      <a:endParaRPr lang="en-US" altLang="zh-CN" sz="1400" b="1"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lgn="ctr">
                        <a:buNone/>
                      </a:pPr>
                      <a:r>
                        <a:rPr lang="en-US" altLang="zh-CN" sz="1400" b="1" dirty="0" smtClean="0">
                          <a:solidFill>
                            <a:schemeClr val="tx1"/>
                          </a:solidFill>
                          <a:latin typeface="Times New Roman" panose="02020603050405020304" pitchFamily="18" charset="0"/>
                          <a:cs typeface="Times New Roman" panose="02020603050405020304" pitchFamily="18" charset="0"/>
                        </a:rPr>
                        <a:t>Making </a:t>
                      </a:r>
                      <a:r>
                        <a:rPr lang="en-US" altLang="zh-CN" sz="1400" b="1" dirty="0">
                          <a:solidFill>
                            <a:schemeClr val="tx1"/>
                          </a:solidFill>
                          <a:latin typeface="Times New Roman" panose="02020603050405020304" pitchFamily="18" charset="0"/>
                          <a:cs typeface="Times New Roman" panose="02020603050405020304" pitchFamily="18" charset="0"/>
                        </a:rPr>
                        <a:t>process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lgn="ctr">
                        <a:buNone/>
                      </a:pPr>
                      <a:r>
                        <a:rPr lang="en-US" altLang="zh-CN" sz="1200" b="1" dirty="0" smtClean="0">
                          <a:solidFill>
                            <a:schemeClr val="tx1"/>
                          </a:solidFill>
                          <a:latin typeface="Times New Roman" panose="02020603050405020304" pitchFamily="18" charset="0"/>
                          <a:cs typeface="Times New Roman" panose="02020603050405020304" pitchFamily="18" charset="0"/>
                        </a:rPr>
                        <a:t>Flavor</a:t>
                      </a:r>
                      <a:endParaRPr lang="en-US" altLang="zh-CN" sz="1200" b="1"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1798320">
                <a:tc>
                  <a:txBody>
                    <a:bodyPr/>
                    <a:lstStyle/>
                    <a:p>
                      <a:pPr algn="ctr">
                        <a:buClrTx/>
                        <a:buSzTx/>
                        <a:buNone/>
                      </a:pPr>
                      <a:endParaRPr lang="en-US" altLang="zh-CN" sz="1400" b="1" dirty="0">
                        <a:solidFill>
                          <a:schemeClr val="tx1"/>
                        </a:solidFill>
                        <a:latin typeface="Times New Roman" panose="02020603050405020304" pitchFamily="18" charset="0"/>
                        <a:cs typeface="Times New Roman" panose="02020603050405020304" pitchFamily="18" charset="0"/>
                      </a:endParaRPr>
                    </a:p>
                    <a:p>
                      <a:pPr algn="ctr">
                        <a:buClrTx/>
                        <a:buSzTx/>
                        <a:buNone/>
                      </a:pPr>
                      <a:r>
                        <a:rPr lang="en-US" altLang="zh-CN" sz="1400" b="1" dirty="0">
                          <a:solidFill>
                            <a:schemeClr val="tx1"/>
                          </a:solidFill>
                          <a:latin typeface="Times New Roman" panose="02020603050405020304" pitchFamily="18" charset="0"/>
                          <a:cs typeface="Times New Roman" panose="02020603050405020304" pitchFamily="18" charset="0"/>
                        </a:rPr>
                        <a:t>Sichuan hot pot</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lnSpc>
                          <a:spcPct val="110000"/>
                        </a:lnSpc>
                        <a:buNone/>
                      </a:pPr>
                      <a:r>
                        <a:rPr lang="en-US" altLang="zh-CN" sz="1400" dirty="0">
                          <a:latin typeface="Times New Roman" panose="02020603050405020304" pitchFamily="18" charset="0"/>
                          <a:cs typeface="Times New Roman" panose="02020603050405020304" pitchFamily="18" charset="0"/>
                        </a:rPr>
                        <a:t>started off in the late Qing Dynasty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lgn="l">
                        <a:lnSpc>
                          <a:spcPct val="110000"/>
                        </a:lnSpc>
                        <a:buClrTx/>
                        <a:buSzTx/>
                        <a:buFontTx/>
                        <a:buNone/>
                      </a:pPr>
                      <a:r>
                        <a:rPr lang="en-US" altLang="zh-CN" sz="1400" dirty="0" smtClean="0">
                          <a:latin typeface="Times New Roman" panose="02020603050405020304" pitchFamily="18" charset="0"/>
                          <a:cs typeface="Times New Roman" panose="02020603050405020304" pitchFamily="18" charset="0"/>
                        </a:rPr>
                        <a:t>the ______</a:t>
                      </a:r>
                      <a:endParaRPr lang="en-US" altLang="zh-CN" sz="1400" dirty="0">
                        <a:latin typeface="Times New Roman" panose="02020603050405020304" pitchFamily="18" charset="0"/>
                        <a:cs typeface="Times New Roman" panose="02020603050405020304" pitchFamily="18" charset="0"/>
                      </a:endParaRPr>
                    </a:p>
                    <a:p>
                      <a:pPr algn="l">
                        <a:lnSpc>
                          <a:spcPct val="110000"/>
                        </a:lnSpc>
                        <a:buClrTx/>
                        <a:buSzTx/>
                        <a:buFontTx/>
                        <a:buNone/>
                      </a:pPr>
                      <a:r>
                        <a:rPr lang="en-US" altLang="zh-CN" sz="1400" dirty="0" smtClean="0">
                          <a:latin typeface="Times New Roman" panose="02020603050405020304" pitchFamily="18" charset="0"/>
                          <a:cs typeface="Times New Roman" panose="02020603050405020304" pitchFamily="18" charset="0"/>
                        </a:rPr>
                        <a:t>and ______</a:t>
                      </a:r>
                      <a:endParaRPr lang="en-US" altLang="zh-CN" sz="1400" dirty="0">
                        <a:latin typeface="Times New Roman" panose="02020603050405020304" pitchFamily="18" charset="0"/>
                        <a:cs typeface="Times New Roman" panose="02020603050405020304" pitchFamily="18" charset="0"/>
                      </a:endParaRPr>
                    </a:p>
                    <a:p>
                      <a:pPr algn="l">
                        <a:lnSpc>
                          <a:spcPct val="110000"/>
                        </a:lnSpc>
                        <a:buClrTx/>
                        <a:buSzTx/>
                        <a:buFontTx/>
                        <a:buNone/>
                      </a:pPr>
                      <a:r>
                        <a:rPr lang="en-US" altLang="zh-CN" sz="1400" dirty="0">
                          <a:latin typeface="Times New Roman" panose="02020603050405020304" pitchFamily="18" charset="0"/>
                          <a:cs typeface="Times New Roman" panose="02020603050405020304" pitchFamily="18" charset="0"/>
                        </a:rPr>
                        <a:t>climate</a:t>
                      </a:r>
                    </a:p>
                    <a:p>
                      <a:pPr algn="l">
                        <a:lnSpc>
                          <a:spcPct val="110000"/>
                        </a:lnSpc>
                        <a:buClrTx/>
                        <a:buSzTx/>
                        <a:buFontTx/>
                        <a:buNone/>
                      </a:pPr>
                      <a:endParaRPr lang="en-US" altLang="zh-CN" sz="1400" dirty="0">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lgn="l">
                        <a:lnSpc>
                          <a:spcPct val="120000"/>
                        </a:lnSpc>
                        <a:buClrTx/>
                        <a:buSzTx/>
                        <a:buFontTx/>
                        <a:buNone/>
                      </a:pPr>
                      <a:r>
                        <a:rPr lang="en-US" altLang="zh-CN" sz="1400" dirty="0">
                          <a:latin typeface="Times New Roman" panose="02020603050405020304" pitchFamily="18" charset="0"/>
                          <a:cs typeface="Times New Roman" panose="02020603050405020304" pitchFamily="18" charset="0"/>
                        </a:rPr>
                        <a:t>famous both in </a:t>
                      </a:r>
                      <a:r>
                        <a:rPr lang="en-US" altLang="zh-CN" sz="1400" dirty="0" smtClean="0">
                          <a:latin typeface="Times New Roman" panose="02020603050405020304" pitchFamily="18" charset="0"/>
                          <a:cs typeface="Times New Roman" panose="02020603050405020304" pitchFamily="18" charset="0"/>
                        </a:rPr>
                        <a:t>________ and _____</a:t>
                      </a:r>
                      <a:endParaRPr lang="en-US" altLang="zh-CN" sz="1400" dirty="0">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buNone/>
                      </a:pPr>
                      <a:r>
                        <a:rPr lang="en-US" altLang="zh-CN" sz="1400" dirty="0" smtClean="0">
                          <a:latin typeface="Times New Roman" panose="02020603050405020304" pitchFamily="18" charset="0"/>
                          <a:cs typeface="Times New Roman" panose="02020603050405020304" pitchFamily="18" charset="0"/>
                        </a:rPr>
                        <a:t>multiple </a:t>
                      </a:r>
                      <a:r>
                        <a:rPr lang="en-US" altLang="zh-CN" sz="1400" dirty="0">
                          <a:latin typeface="Times New Roman" panose="02020603050405020304" pitchFamily="18" charset="0"/>
                          <a:cs typeface="Times New Roman" panose="02020603050405020304" pitchFamily="18" charset="0"/>
                        </a:rPr>
                        <a:t>_____, </a:t>
                      </a:r>
                      <a:r>
                        <a:rPr lang="en-US" altLang="zh-CN" sz="1400" dirty="0" smtClean="0">
                          <a:latin typeface="Times New Roman" panose="02020603050405020304" pitchFamily="18" charset="0"/>
                          <a:cs typeface="Times New Roman" panose="02020603050405020304" pitchFamily="18" charset="0"/>
                        </a:rPr>
                        <a:t> _______,</a:t>
                      </a:r>
                      <a:r>
                        <a:rPr lang="en-US" altLang="zh-CN" sz="1400" baseline="0" dirty="0" smtClean="0">
                          <a:latin typeface="Times New Roman" panose="02020603050405020304" pitchFamily="18" charset="0"/>
                          <a:cs typeface="Times New Roman" panose="02020603050405020304" pitchFamily="18" charset="0"/>
                        </a:rPr>
                        <a:t> meats</a:t>
                      </a:r>
                      <a:endParaRPr lang="en-US" altLang="zh-CN" sz="1400" dirty="0">
                        <a:latin typeface="Times New Roman" panose="02020603050405020304" pitchFamily="18" charset="0"/>
                        <a:cs typeface="Times New Roman" panose="02020603050405020304" pitchFamily="18" charset="0"/>
                      </a:endParaRPr>
                    </a:p>
                    <a:p>
                      <a:pPr>
                        <a:buNone/>
                      </a:pPr>
                      <a:r>
                        <a:rPr lang="en-US" altLang="zh-CN" sz="1400" dirty="0" smtClean="0">
                          <a:latin typeface="Times New Roman" panose="02020603050405020304" pitchFamily="18" charset="0"/>
                          <a:cs typeface="Times New Roman" panose="02020603050405020304" pitchFamily="18" charset="0"/>
                        </a:rPr>
                        <a:t>and</a:t>
                      </a:r>
                      <a:r>
                        <a:rPr lang="en-US" altLang="zh-CN" sz="1400" baseline="0" dirty="0" smtClean="0">
                          <a:latin typeface="Times New Roman" panose="02020603050405020304" pitchFamily="18" charset="0"/>
                          <a:cs typeface="Times New Roman" panose="02020603050405020304" pitchFamily="18" charset="0"/>
                        </a:rPr>
                        <a:t> </a:t>
                      </a:r>
                      <a:r>
                        <a:rPr lang="en-US" altLang="zh-CN" sz="1400" dirty="0" smtClean="0">
                          <a:latin typeface="Times New Roman" panose="02020603050405020304" pitchFamily="18" charset="0"/>
                          <a:cs typeface="Times New Roman" panose="02020603050405020304" pitchFamily="18" charset="0"/>
                        </a:rPr>
                        <a:t>______(</a:t>
                      </a:r>
                      <a:r>
                        <a:rPr lang="en-US" altLang="zh-CN" sz="1400" dirty="0" smtClean="0">
                          <a:latin typeface="Times New Roman" panose="02020603050405020304" pitchFamily="18" charset="0"/>
                          <a:cs typeface="Times New Roman" panose="02020603050405020304" pitchFamily="18" charset="0"/>
                        </a:rPr>
                        <a:t>e.g</a:t>
                      </a:r>
                      <a:r>
                        <a:rPr lang="en-US" altLang="zh-CN" sz="1400" dirty="0">
                          <a:latin typeface="Times New Roman" panose="02020603050405020304" pitchFamily="18" charset="0"/>
                          <a:cs typeface="Times New Roman" panose="02020603050405020304" pitchFamily="18" charset="0"/>
                        </a:rPr>
                        <a:t>.</a:t>
                      </a:r>
                    </a:p>
                    <a:p>
                      <a:pPr>
                        <a:buNone/>
                      </a:pPr>
                      <a:r>
                        <a:rPr lang="en-US" altLang="zh-CN" sz="1400" dirty="0">
                          <a:latin typeface="Times New Roman" panose="02020603050405020304" pitchFamily="18" charset="0"/>
                          <a:cs typeface="Times New Roman" panose="02020603050405020304" pitchFamily="18" charset="0"/>
                        </a:rPr>
                        <a:t>__________,</a:t>
                      </a:r>
                    </a:p>
                    <a:p>
                      <a:pPr>
                        <a:buNone/>
                      </a:pPr>
                      <a:r>
                        <a:rPr lang="en-US" altLang="zh-CN" sz="1400" dirty="0">
                          <a:latin typeface="Times New Roman" panose="02020603050405020304" pitchFamily="18" charset="0"/>
                          <a:cs typeface="Times New Roman" panose="02020603050405020304" pitchFamily="18" charset="0"/>
                        </a:rPr>
                        <a:t>Sichuan peppers, </a:t>
                      </a:r>
                    </a:p>
                    <a:p>
                      <a:pPr>
                        <a:buNone/>
                      </a:pPr>
                      <a:r>
                        <a:rPr lang="en-US" altLang="zh-CN" sz="1400" dirty="0">
                          <a:latin typeface="Times New Roman" panose="02020603050405020304" pitchFamily="18" charset="0"/>
                          <a:cs typeface="Times New Roman" panose="02020603050405020304" pitchFamily="18" charset="0"/>
                        </a:rPr>
                        <a:t>__________</a:t>
                      </a:r>
                    </a:p>
                    <a:p>
                      <a:pPr>
                        <a:buNone/>
                      </a:pPr>
                      <a:r>
                        <a:rPr lang="en-US" altLang="zh-CN" sz="1400" dirty="0">
                          <a:latin typeface="Times New Roman" panose="02020603050405020304" pitchFamily="18" charset="0"/>
                          <a:cs typeface="Times New Roman" panose="02020603050405020304" pitchFamily="18" charset="0"/>
                        </a:rPr>
                        <a:t>and red oil)</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buNone/>
                      </a:pPr>
                      <a:r>
                        <a:rPr lang="en-US" altLang="zh-CN" sz="1400" dirty="0" smtClean="0">
                          <a:latin typeface="Times New Roman" panose="02020603050405020304" pitchFamily="18" charset="0"/>
                          <a:cs typeface="Times New Roman" panose="02020603050405020304" pitchFamily="18" charset="0"/>
                        </a:rPr>
                        <a:t>_______</a:t>
                      </a:r>
                    </a:p>
                    <a:p>
                      <a:pPr>
                        <a:buNone/>
                      </a:pPr>
                      <a:r>
                        <a:rPr lang="en-US" altLang="zh-CN" sz="1400" dirty="0" smtClean="0">
                          <a:latin typeface="Times New Roman" panose="02020603050405020304" pitchFamily="18" charset="0"/>
                          <a:cs typeface="Times New Roman" panose="02020603050405020304" pitchFamily="18" charset="0"/>
                        </a:rPr>
                        <a:t>various </a:t>
                      </a:r>
                    </a:p>
                    <a:p>
                      <a:pPr>
                        <a:buNone/>
                      </a:pPr>
                      <a:r>
                        <a:rPr lang="en-US" altLang="zh-CN" sz="1400" dirty="0" smtClean="0">
                          <a:latin typeface="Times New Roman" panose="02020603050405020304" pitchFamily="18" charset="0"/>
                          <a:cs typeface="Times New Roman" panose="02020603050405020304" pitchFamily="18" charset="0"/>
                        </a:rPr>
                        <a:t>ingredients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buNone/>
                      </a:pPr>
                      <a:endParaRPr lang="en-US" altLang="zh-CN" sz="1400" dirty="0">
                        <a:latin typeface="Times New Roman" panose="02020603050405020304" pitchFamily="18" charset="0"/>
                        <a:cs typeface="Times New Roman" panose="02020603050405020304" pitchFamily="18" charset="0"/>
                      </a:endParaRPr>
                    </a:p>
                    <a:p>
                      <a:pPr>
                        <a:buNone/>
                      </a:pPr>
                      <a:endParaRPr lang="en-US" altLang="zh-CN" sz="1400" dirty="0">
                        <a:latin typeface="Times New Roman" panose="02020603050405020304" pitchFamily="18" charset="0"/>
                        <a:cs typeface="Times New Roman" panose="02020603050405020304" pitchFamily="18" charset="0"/>
                      </a:endParaRPr>
                    </a:p>
                    <a:p>
                      <a:pPr>
                        <a:buNone/>
                      </a:pPr>
                      <a:r>
                        <a:rPr lang="en-US" altLang="zh-CN" sz="1400" dirty="0">
                          <a:latin typeface="Times New Roman" panose="02020603050405020304" pitchFamily="18" charset="0"/>
                          <a:cs typeface="Times New Roman" panose="02020603050405020304" pitchFamily="18" charset="0"/>
                        </a:rPr>
                        <a:t> hot</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lnSpc>
                          <a:spcPct val="110000"/>
                        </a:lnSpc>
                        <a:buNone/>
                      </a:pPr>
                      <a:r>
                        <a:rPr lang="en-US" altLang="zh-CN" sz="1400" dirty="0" smtClean="0">
                          <a:latin typeface="Times New Roman" panose="02020603050405020304" pitchFamily="18" charset="0"/>
                          <a:cs typeface="Times New Roman" panose="02020603050405020304" pitchFamily="18" charset="0"/>
                        </a:rPr>
                        <a:t>_________</a:t>
                      </a:r>
                      <a:r>
                        <a:rPr lang="en-US" altLang="zh-CN" sz="1400" baseline="0" dirty="0" smtClean="0">
                          <a:latin typeface="Times New Roman" panose="02020603050405020304" pitchFamily="18" charset="0"/>
                          <a:cs typeface="Times New Roman" panose="02020603050405020304" pitchFamily="18" charset="0"/>
                        </a:rPr>
                        <a:t>  a</a:t>
                      </a:r>
                      <a:endParaRPr lang="en-US" altLang="zh-CN" sz="1400" dirty="0">
                        <a:latin typeface="Times New Roman" panose="02020603050405020304" pitchFamily="18" charset="0"/>
                        <a:cs typeface="Times New Roman" panose="02020603050405020304" pitchFamily="18" charset="0"/>
                      </a:endParaRPr>
                    </a:p>
                    <a:p>
                      <a:pPr>
                        <a:lnSpc>
                          <a:spcPct val="110000"/>
                        </a:lnSpc>
                        <a:buNone/>
                      </a:pPr>
                      <a:r>
                        <a:rPr lang="en-US" altLang="zh-CN" sz="1400" dirty="0">
                          <a:latin typeface="Times New Roman" panose="02020603050405020304" pitchFamily="18" charset="0"/>
                          <a:cs typeface="Times New Roman" panose="02020603050405020304" pitchFamily="18" charset="0"/>
                        </a:rPr>
                        <a:t>cold winter and</a:t>
                      </a:r>
                    </a:p>
                    <a:p>
                      <a:pPr>
                        <a:lnSpc>
                          <a:spcPct val="110000"/>
                        </a:lnSpc>
                        <a:buNone/>
                      </a:pPr>
                      <a:r>
                        <a:rPr lang="en-US" altLang="zh-CN" sz="1400" dirty="0">
                          <a:latin typeface="Times New Roman" panose="02020603050405020304" pitchFamily="18" charset="0"/>
                          <a:cs typeface="Times New Roman" panose="02020603050405020304" pitchFamily="18" charset="0"/>
                        </a:rPr>
                        <a:t>______________</a:t>
                      </a:r>
                    </a:p>
                    <a:p>
                      <a:pPr>
                        <a:lnSpc>
                          <a:spcPct val="110000"/>
                        </a:lnSpc>
                        <a:buNone/>
                      </a:pPr>
                      <a:r>
                        <a:rPr lang="en-US" altLang="zh-CN" sz="1400" dirty="0">
                          <a:latin typeface="Times New Roman" panose="02020603050405020304" pitchFamily="18" charset="0"/>
                          <a:cs typeface="Times New Roman" panose="02020603050405020304" pitchFamily="18" charset="0"/>
                        </a:rPr>
                        <a:t>rivers of sweat in summer; offer the </a:t>
                      </a:r>
                    </a:p>
                    <a:p>
                      <a:pPr>
                        <a:lnSpc>
                          <a:spcPct val="110000"/>
                        </a:lnSpc>
                        <a:buNone/>
                      </a:pPr>
                      <a:r>
                        <a:rPr lang="en-US" altLang="zh-CN" sz="1400" dirty="0">
                          <a:latin typeface="Times New Roman" panose="02020603050405020304" pitchFamily="18" charset="0"/>
                          <a:cs typeface="Times New Roman" panose="02020603050405020304" pitchFamily="18" charset="0"/>
                        </a:rPr>
                        <a:t>best way to _____________</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r>
              <a:tr h="1278255">
                <a:tc>
                  <a:txBody>
                    <a:bodyPr/>
                    <a:lstStyle/>
                    <a:p>
                      <a:pPr algn="ctr">
                        <a:buClrTx/>
                        <a:buSzTx/>
                        <a:buFontTx/>
                        <a:buNone/>
                      </a:pPr>
                      <a:endParaRPr lang="en-US" altLang="zh-CN" sz="1400" b="1" dirty="0">
                        <a:solidFill>
                          <a:schemeClr val="tx1"/>
                        </a:solidFill>
                        <a:latin typeface="Times New Roman" panose="02020603050405020304" pitchFamily="18" charset="0"/>
                        <a:cs typeface="Times New Roman" panose="02020603050405020304" pitchFamily="18" charset="0"/>
                      </a:endParaRPr>
                    </a:p>
                    <a:p>
                      <a:pPr algn="ctr">
                        <a:buClrTx/>
                        <a:buSzTx/>
                        <a:buFontTx/>
                        <a:buNone/>
                      </a:pPr>
                      <a:r>
                        <a:rPr lang="en-US" altLang="zh-CN" sz="1400" b="1" dirty="0">
                          <a:solidFill>
                            <a:schemeClr val="tx1"/>
                          </a:solidFill>
                          <a:latin typeface="Times New Roman" panose="02020603050405020304" pitchFamily="18" charset="0"/>
                          <a:cs typeface="Times New Roman" panose="02020603050405020304" pitchFamily="18" charset="0"/>
                        </a:rPr>
                        <a:t>Nanjing salted duck</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lnSpc>
                          <a:spcPct val="110000"/>
                        </a:lnSpc>
                        <a:buNone/>
                      </a:pPr>
                      <a:r>
                        <a:rPr lang="en-US" altLang="zh-CN" sz="1400" dirty="0">
                          <a:latin typeface="Times New Roman" panose="02020603050405020304" pitchFamily="18" charset="0"/>
                          <a:cs typeface="Times New Roman" panose="02020603050405020304" pitchFamily="18" charset="0"/>
                        </a:rPr>
                        <a:t>was praised </a:t>
                      </a:r>
                      <a:r>
                        <a:rPr lang="en-US" altLang="zh-CN" sz="1400" dirty="0" smtClean="0">
                          <a:latin typeface="Times New Roman" panose="02020603050405020304" pitchFamily="18" charset="0"/>
                          <a:cs typeface="Times New Roman" panose="02020603050405020304" pitchFamily="18" charset="0"/>
                        </a:rPr>
                        <a:t>in _______</a:t>
                      </a:r>
                      <a:endParaRPr lang="en-US" altLang="zh-CN" sz="1400" dirty="0">
                        <a:latin typeface="Times New Roman" panose="02020603050405020304" pitchFamily="18" charset="0"/>
                        <a:cs typeface="Times New Roman" panose="02020603050405020304" pitchFamily="18" charset="0"/>
                      </a:endParaRPr>
                    </a:p>
                    <a:p>
                      <a:pPr algn="l">
                        <a:lnSpc>
                          <a:spcPct val="120000"/>
                        </a:lnSpc>
                        <a:buClrTx/>
                        <a:buSzTx/>
                        <a:buFontTx/>
                        <a:buNone/>
                      </a:pPr>
                      <a:r>
                        <a:rPr lang="en-US" altLang="zh-CN" sz="1400" dirty="0">
                          <a:latin typeface="Times New Roman" panose="02020603050405020304" pitchFamily="18" charset="0"/>
                          <a:cs typeface="Times New Roman" panose="02020603050405020304" pitchFamily="18" charset="0"/>
                        </a:rPr>
                        <a:t>__________________</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lgn="l">
                        <a:lnSpc>
                          <a:spcPct val="130000"/>
                        </a:lnSpc>
                        <a:buClrTx/>
                        <a:buSzTx/>
                        <a:buFontTx/>
                        <a:buNone/>
                      </a:pPr>
                      <a:r>
                        <a:rPr lang="en-US" altLang="zh-CN" sz="1400" dirty="0">
                          <a:latin typeface="Times New Roman" panose="02020603050405020304" pitchFamily="18" charset="0"/>
                          <a:cs typeface="Times New Roman" panose="02020603050405020304" pitchFamily="18" charset="0"/>
                        </a:rPr>
                        <a:t>__________</a:t>
                      </a:r>
                    </a:p>
                    <a:p>
                      <a:pPr algn="l">
                        <a:lnSpc>
                          <a:spcPct val="130000"/>
                        </a:lnSpc>
                        <a:buClrTx/>
                        <a:buSzTx/>
                        <a:buFontTx/>
                        <a:buNone/>
                      </a:pPr>
                      <a:r>
                        <a:rPr lang="en-US" altLang="zh-CN" sz="1400" dirty="0" smtClean="0">
                          <a:latin typeface="Times New Roman" panose="02020603050405020304" pitchFamily="18" charset="0"/>
                          <a:cs typeface="Times New Roman" panose="02020603050405020304" pitchFamily="18" charset="0"/>
                        </a:rPr>
                        <a:t>_______</a:t>
                      </a:r>
                      <a:r>
                        <a:rPr lang="en-US" altLang="zh-CN" sz="1400" baseline="0" dirty="0" smtClean="0">
                          <a:latin typeface="Times New Roman" panose="02020603050405020304" pitchFamily="18" charset="0"/>
                          <a:cs typeface="Times New Roman" panose="02020603050405020304" pitchFamily="18" charset="0"/>
                        </a:rPr>
                        <a:t>  </a:t>
                      </a:r>
                      <a:r>
                        <a:rPr lang="en-US" altLang="zh-CN" sz="1400" dirty="0" smtClean="0">
                          <a:latin typeface="Times New Roman" panose="02020603050405020304" pitchFamily="18" charset="0"/>
                          <a:cs typeface="Times New Roman" panose="02020603050405020304" pitchFamily="18" charset="0"/>
                        </a:rPr>
                        <a:t>are </a:t>
                      </a:r>
                      <a:endParaRPr lang="en-US" altLang="zh-CN" sz="1400" dirty="0">
                        <a:latin typeface="Times New Roman" panose="02020603050405020304" pitchFamily="18" charset="0"/>
                        <a:cs typeface="Times New Roman" panose="02020603050405020304" pitchFamily="18" charset="0"/>
                      </a:endParaRPr>
                    </a:p>
                    <a:p>
                      <a:pPr algn="l">
                        <a:lnSpc>
                          <a:spcPct val="130000"/>
                        </a:lnSpc>
                        <a:buClrTx/>
                        <a:buSzTx/>
                        <a:buFontTx/>
                        <a:buNone/>
                      </a:pPr>
                      <a:r>
                        <a:rPr lang="en-US" altLang="zh-CN" sz="1400" dirty="0">
                          <a:latin typeface="Times New Roman" panose="02020603050405020304" pitchFamily="18" charset="0"/>
                          <a:cs typeface="Times New Roman" panose="02020603050405020304" pitchFamily="18" charset="0"/>
                        </a:rPr>
                        <a:t>perfect for raising ducks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en-US" altLang="zh-CN" sz="1400" dirty="0" smtClean="0">
                          <a:latin typeface="Times New Roman" panose="02020603050405020304" pitchFamily="18" charset="0"/>
                          <a:cs typeface="Times New Roman" panose="02020603050405020304" pitchFamily="18" charset="0"/>
                        </a:rPr>
                        <a:t>the _____</a:t>
                      </a:r>
                    </a:p>
                    <a:p>
                      <a:pPr marL="0" marR="0" indent="0" algn="l" defTabSz="914400" rtl="0" eaLnBrk="1" fontAlgn="auto" latinLnBrk="0" hangingPunct="1">
                        <a:lnSpc>
                          <a:spcPct val="120000"/>
                        </a:lnSpc>
                        <a:spcBef>
                          <a:spcPts val="0"/>
                        </a:spcBef>
                        <a:spcAft>
                          <a:spcPts val="0"/>
                        </a:spcAft>
                        <a:buClrTx/>
                        <a:buSzTx/>
                        <a:buFontTx/>
                        <a:buNone/>
                        <a:tabLst/>
                        <a:defRPr/>
                      </a:pPr>
                      <a:r>
                        <a:rPr lang="en-US" altLang="zh-CN" sz="1400" dirty="0" smtClean="0">
                          <a:latin typeface="Times New Roman" panose="02020603050405020304" pitchFamily="18" charset="0"/>
                          <a:cs typeface="Times New Roman" panose="02020603050405020304" pitchFamily="18" charset="0"/>
                        </a:rPr>
                        <a:t>_____</a:t>
                      </a:r>
                    </a:p>
                    <a:p>
                      <a:pPr algn="l">
                        <a:lnSpc>
                          <a:spcPct val="120000"/>
                        </a:lnSpc>
                        <a:buClrTx/>
                        <a:buSzTx/>
                        <a:buFontTx/>
                        <a:buNone/>
                      </a:pPr>
                      <a:r>
                        <a:rPr lang="en-US" altLang="zh-CN" sz="1400" dirty="0" smtClean="0">
                          <a:latin typeface="Times New Roman" panose="02020603050405020304" pitchFamily="18" charset="0"/>
                          <a:cs typeface="Times New Roman" panose="02020603050405020304" pitchFamily="18" charset="0"/>
                        </a:rPr>
                        <a:t>food </a:t>
                      </a:r>
                      <a:r>
                        <a:rPr lang="en-US" altLang="zh-CN" sz="1400" dirty="0">
                          <a:latin typeface="Times New Roman" panose="02020603050405020304" pitchFamily="18" charset="0"/>
                          <a:cs typeface="Times New Roman" panose="02020603050405020304" pitchFamily="18" charset="0"/>
                        </a:rPr>
                        <a:t>export in</a:t>
                      </a:r>
                    </a:p>
                    <a:p>
                      <a:pPr algn="l">
                        <a:lnSpc>
                          <a:spcPct val="120000"/>
                        </a:lnSpc>
                        <a:buClrTx/>
                        <a:buSzTx/>
                        <a:buFontTx/>
                        <a:buNone/>
                      </a:pPr>
                      <a:r>
                        <a:rPr lang="en-US" altLang="zh-CN" sz="1400" dirty="0">
                          <a:latin typeface="Times New Roman" panose="02020603050405020304" pitchFamily="18" charset="0"/>
                          <a:cs typeface="Times New Roman" panose="02020603050405020304" pitchFamily="18" charset="0"/>
                        </a:rPr>
                        <a:t>Nanjing</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lnSpc>
                          <a:spcPct val="120000"/>
                        </a:lnSpc>
                        <a:buNone/>
                      </a:pPr>
                      <a:r>
                        <a:rPr lang="en-US" altLang="zh-CN" sz="1400" dirty="0">
                          <a:latin typeface="Times New Roman" panose="02020603050405020304" pitchFamily="18" charset="0"/>
                          <a:cs typeface="Times New Roman" panose="02020603050405020304" pitchFamily="18" charset="0"/>
                        </a:rPr>
                        <a:t>_________ and</a:t>
                      </a:r>
                    </a:p>
                    <a:p>
                      <a:pPr>
                        <a:lnSpc>
                          <a:spcPct val="120000"/>
                        </a:lnSpc>
                        <a:buNone/>
                      </a:pPr>
                      <a:r>
                        <a:rPr lang="en-US" altLang="zh-CN" sz="1400" dirty="0">
                          <a:latin typeface="Times New Roman" panose="02020603050405020304" pitchFamily="18" charset="0"/>
                          <a:cs typeface="Times New Roman" panose="02020603050405020304" pitchFamily="18" charset="0"/>
                        </a:rPr>
                        <a:t>white duck slices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lnSpc>
                          <a:spcPct val="100000"/>
                        </a:lnSpc>
                        <a:buNone/>
                      </a:pPr>
                      <a:r>
                        <a:rPr lang="en-US" altLang="zh-CN" sz="1400" dirty="0">
                          <a:latin typeface="Times New Roman" panose="02020603050405020304" pitchFamily="18" charset="0"/>
                          <a:cs typeface="Times New Roman" panose="02020603050405020304" pitchFamily="18" charset="0"/>
                        </a:rPr>
                        <a:t> </a:t>
                      </a:r>
                      <a:r>
                        <a:rPr lang="en-US" altLang="zh-CN" sz="1400" dirty="0" smtClean="0">
                          <a:latin typeface="Times New Roman" panose="02020603050405020304" pitchFamily="18" charset="0"/>
                          <a:cs typeface="Times New Roman" panose="02020603050405020304" pitchFamily="18" charset="0"/>
                        </a:rPr>
                        <a:t>_______, </a:t>
                      </a:r>
                      <a:endParaRPr lang="zh-CN" altLang="en-US" sz="1400" dirty="0">
                        <a:latin typeface="Times New Roman" panose="02020603050405020304" pitchFamily="18" charset="0"/>
                        <a:cs typeface="Times New Roman" panose="02020603050405020304" pitchFamily="18" charset="0"/>
                      </a:endParaRPr>
                    </a:p>
                    <a:p>
                      <a:pPr>
                        <a:lnSpc>
                          <a:spcPct val="100000"/>
                        </a:lnSpc>
                        <a:buNone/>
                      </a:pPr>
                      <a:r>
                        <a:rPr lang="en-US" altLang="zh-CN" sz="1400" dirty="0">
                          <a:latin typeface="Times New Roman" panose="02020603050405020304" pitchFamily="18" charset="0"/>
                          <a:cs typeface="Times New Roman" panose="02020603050405020304" pitchFamily="18" charset="0"/>
                        </a:rPr>
                        <a:t>_______</a:t>
                      </a:r>
                    </a:p>
                    <a:p>
                      <a:pPr>
                        <a:lnSpc>
                          <a:spcPct val="100000"/>
                        </a:lnSpc>
                        <a:buNone/>
                      </a:pPr>
                      <a:r>
                        <a:rPr lang="en-US" altLang="zh-CN" sz="1400" dirty="0" smtClean="0">
                          <a:latin typeface="Times New Roman" panose="02020603050405020304" pitchFamily="18" charset="0"/>
                          <a:cs typeface="Times New Roman" panose="02020603050405020304" pitchFamily="18" charset="0"/>
                          <a:sym typeface="+mn-ea"/>
                        </a:rPr>
                        <a:t>boiling, </a:t>
                      </a:r>
                      <a:r>
                        <a:rPr lang="en-US" altLang="zh-CN" sz="1400" dirty="0">
                          <a:latin typeface="Times New Roman" panose="02020603050405020304" pitchFamily="18" charset="0"/>
                          <a:cs typeface="Times New Roman" panose="02020603050405020304" pitchFamily="18" charset="0"/>
                        </a:rPr>
                        <a:t>and cooling</a:t>
                      </a:r>
                      <a:endParaRPr lang="zh-CN" altLang="en-US" sz="1400" dirty="0">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lgn="l">
                        <a:lnSpc>
                          <a:spcPct val="130000"/>
                        </a:lnSpc>
                        <a:buClrTx/>
                        <a:buSzTx/>
                        <a:buFontTx/>
                        <a:buNone/>
                      </a:pPr>
                      <a:r>
                        <a:rPr lang="en-US" altLang="zh-CN" sz="1400" dirty="0">
                          <a:latin typeface="Times New Roman" panose="02020603050405020304" pitchFamily="18" charset="0"/>
                          <a:cs typeface="Times New Roman" panose="02020603050405020304" pitchFamily="18" charset="0"/>
                        </a:rPr>
                        <a:t>____</a:t>
                      </a:r>
                    </a:p>
                    <a:p>
                      <a:pPr algn="l">
                        <a:lnSpc>
                          <a:spcPct val="130000"/>
                        </a:lnSpc>
                        <a:buClrTx/>
                        <a:buSzTx/>
                        <a:buFontTx/>
                        <a:buNone/>
                      </a:pPr>
                      <a:r>
                        <a:rPr lang="en-US" altLang="zh-CN" sz="1400" dirty="0">
                          <a:latin typeface="Times New Roman" panose="02020603050405020304" pitchFamily="18" charset="0"/>
                          <a:cs typeface="Times New Roman" panose="02020603050405020304" pitchFamily="18" charset="0"/>
                        </a:rPr>
                        <a:t>and</a:t>
                      </a:r>
                    </a:p>
                    <a:p>
                      <a:pPr algn="l">
                        <a:lnSpc>
                          <a:spcPct val="120000"/>
                        </a:lnSpc>
                        <a:buClrTx/>
                        <a:buSzTx/>
                        <a:buFontTx/>
                        <a:buNone/>
                      </a:pPr>
                      <a:r>
                        <a:rPr lang="en-US" altLang="zh-CN" sz="1400" dirty="0">
                          <a:latin typeface="Times New Roman" panose="02020603050405020304" pitchFamily="18" charset="0"/>
                          <a:cs typeface="Times New Roman" panose="02020603050405020304" pitchFamily="18" charset="0"/>
                        </a:rPr>
                        <a:t>____</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lgn="l">
                        <a:lnSpc>
                          <a:spcPct val="130000"/>
                        </a:lnSpc>
                        <a:buClrTx/>
                        <a:buSzTx/>
                        <a:buFontTx/>
                        <a:buNone/>
                      </a:pPr>
                      <a:r>
                        <a:rPr lang="en-US" altLang="zh-CN" sz="1400" dirty="0" smtClean="0">
                          <a:latin typeface="Times New Roman" panose="02020603050405020304" pitchFamily="18" charset="0"/>
                          <a:cs typeface="Times New Roman" panose="02020603050405020304" pitchFamily="18" charset="0"/>
                        </a:rPr>
                        <a:t>have __________</a:t>
                      </a:r>
                      <a:endParaRPr lang="en-US" altLang="zh-CN" sz="1400" dirty="0">
                        <a:latin typeface="Times New Roman" panose="02020603050405020304" pitchFamily="18" charset="0"/>
                        <a:cs typeface="Times New Roman" panose="02020603050405020304" pitchFamily="18" charset="0"/>
                      </a:endParaRPr>
                    </a:p>
                    <a:p>
                      <a:pPr algn="l">
                        <a:lnSpc>
                          <a:spcPct val="130000"/>
                        </a:lnSpc>
                        <a:buClrTx/>
                        <a:buSzTx/>
                        <a:buFontTx/>
                        <a:buNone/>
                      </a:pPr>
                      <a:r>
                        <a:rPr lang="en-US" altLang="zh-CN" sz="1400" dirty="0" smtClean="0">
                          <a:latin typeface="Times New Roman" panose="02020603050405020304" pitchFamily="18" charset="0"/>
                          <a:cs typeface="Times New Roman" panose="02020603050405020304" pitchFamily="18" charset="0"/>
                        </a:rPr>
                        <a:t>properties in</a:t>
                      </a:r>
                    </a:p>
                    <a:p>
                      <a:pPr algn="l">
                        <a:lnSpc>
                          <a:spcPct val="130000"/>
                        </a:lnSpc>
                        <a:buClrTx/>
                        <a:buSzTx/>
                        <a:buFontTx/>
                        <a:buNone/>
                      </a:pPr>
                      <a:r>
                        <a:rPr lang="en-US" altLang="zh-CN" sz="1400" dirty="0" smtClean="0">
                          <a:latin typeface="Times New Roman" panose="02020603050405020304" pitchFamily="18" charset="0"/>
                          <a:cs typeface="Times New Roman" panose="02020603050405020304" pitchFamily="18" charset="0"/>
                        </a:rPr>
                        <a:t>hot summer</a:t>
                      </a:r>
                      <a:endParaRPr lang="en-US" altLang="zh-CN" sz="1400" dirty="0">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r>
              <a:tr h="1353185">
                <a:tc>
                  <a:txBody>
                    <a:bodyPr/>
                    <a:lstStyle/>
                    <a:p>
                      <a:pPr algn="ctr">
                        <a:buNone/>
                      </a:pPr>
                      <a:endParaRPr lang="en-US" altLang="zh-CN" sz="1400" b="1" dirty="0">
                        <a:solidFill>
                          <a:schemeClr val="tx1"/>
                        </a:solidFill>
                        <a:latin typeface="Times New Roman" panose="02020603050405020304" pitchFamily="18" charset="0"/>
                        <a:cs typeface="Times New Roman" panose="02020603050405020304" pitchFamily="18" charset="0"/>
                      </a:endParaRPr>
                    </a:p>
                    <a:p>
                      <a:pPr algn="ctr">
                        <a:buNone/>
                      </a:pPr>
                      <a:r>
                        <a:rPr lang="en-US" altLang="zh-CN" sz="1400" b="1" dirty="0">
                          <a:solidFill>
                            <a:schemeClr val="tx1"/>
                          </a:solidFill>
                          <a:latin typeface="Times New Roman" panose="02020603050405020304" pitchFamily="18" charset="0"/>
                          <a:cs typeface="Times New Roman" panose="02020603050405020304" pitchFamily="18" charset="0"/>
                        </a:rPr>
                        <a:t>Cantonese dim sum</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lnSpc>
                          <a:spcPct val="120000"/>
                        </a:lnSpc>
                        <a:buNone/>
                      </a:pPr>
                      <a:r>
                        <a:rPr lang="en-US" altLang="zh-CN" sz="1400" dirty="0">
                          <a:latin typeface="Times New Roman" panose="02020603050405020304" pitchFamily="18" charset="0"/>
                          <a:cs typeface="Times New Roman" panose="02020603050405020304" pitchFamily="18" charset="0"/>
                        </a:rPr>
                        <a:t>was  served with tea </a:t>
                      </a:r>
                      <a:r>
                        <a:rPr lang="en-US" altLang="zh-CN" sz="1400" dirty="0" smtClean="0">
                          <a:latin typeface="Times New Roman" panose="02020603050405020304" pitchFamily="18" charset="0"/>
                          <a:cs typeface="Times New Roman" panose="02020603050405020304" pitchFamily="18" charset="0"/>
                        </a:rPr>
                        <a:t>in _________________________</a:t>
                      </a:r>
                      <a:endParaRPr lang="en-US" altLang="zh-CN" sz="1400" dirty="0">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lnSpc>
                          <a:spcPct val="120000"/>
                        </a:lnSpc>
                        <a:buNone/>
                      </a:pPr>
                      <a:r>
                        <a:rPr lang="en-US" altLang="zh-CN" sz="1400" dirty="0">
                          <a:latin typeface="Times New Roman" panose="02020603050405020304" pitchFamily="18" charset="0"/>
                          <a:cs typeface="Times New Roman" panose="02020603050405020304" pitchFamily="18" charset="0"/>
                        </a:rPr>
                        <a:t>morning tea </a:t>
                      </a:r>
                      <a:r>
                        <a:rPr lang="en-US" altLang="zh-CN" sz="1400" dirty="0" smtClean="0">
                          <a:latin typeface="Times New Roman" panose="02020603050405020304" pitchFamily="18" charset="0"/>
                          <a:cs typeface="Times New Roman" panose="02020603050405020304" pitchFamily="18" charset="0"/>
                        </a:rPr>
                        <a:t>is ________</a:t>
                      </a:r>
                      <a:endParaRPr lang="en-US" altLang="zh-CN" sz="1400" dirty="0">
                        <a:latin typeface="Times New Roman" panose="02020603050405020304" pitchFamily="18" charset="0"/>
                        <a:cs typeface="Times New Roman" panose="02020603050405020304" pitchFamily="18" charset="0"/>
                      </a:endParaRPr>
                    </a:p>
                    <a:p>
                      <a:pPr>
                        <a:lnSpc>
                          <a:spcPct val="120000"/>
                        </a:lnSpc>
                        <a:buNone/>
                      </a:pPr>
                      <a:r>
                        <a:rPr lang="en-US" altLang="zh-CN" sz="1400" dirty="0">
                          <a:latin typeface="Times New Roman" panose="02020603050405020304" pitchFamily="18" charset="0"/>
                          <a:cs typeface="Times New Roman" panose="02020603050405020304" pitchFamily="18" charset="0"/>
                        </a:rPr>
                        <a:t>in the daily routine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lgn="ctr">
                        <a:lnSpc>
                          <a:spcPct val="120000"/>
                        </a:lnSpc>
                        <a:buClrTx/>
                        <a:buSzTx/>
                        <a:buFontTx/>
                        <a:buNone/>
                      </a:pPr>
                      <a:r>
                        <a:rPr lang="en-US" altLang="zh-CN" sz="1400" dirty="0">
                          <a:latin typeface="Times New Roman" panose="02020603050405020304" pitchFamily="18" charset="0"/>
                          <a:cs typeface="Times New Roman" panose="02020603050405020304" pitchFamily="18" charset="0"/>
                        </a:rPr>
                        <a:t>quite</a:t>
                      </a:r>
                    </a:p>
                    <a:p>
                      <a:pPr algn="ctr">
                        <a:lnSpc>
                          <a:spcPct val="120000"/>
                        </a:lnSpc>
                        <a:buClrTx/>
                        <a:buSzTx/>
                        <a:buFontTx/>
                        <a:buNone/>
                      </a:pPr>
                      <a:r>
                        <a:rPr lang="en-US" altLang="zh-CN" sz="1400" dirty="0">
                          <a:latin typeface="Times New Roman" panose="02020603050405020304" pitchFamily="18" charset="0"/>
                          <a:cs typeface="Times New Roman" panose="02020603050405020304" pitchFamily="18" charset="0"/>
                        </a:rPr>
                        <a:t>_________</a:t>
                      </a:r>
                    </a:p>
                    <a:p>
                      <a:pPr algn="ctr">
                        <a:lnSpc>
                          <a:spcPct val="120000"/>
                        </a:lnSpc>
                        <a:buClrTx/>
                        <a:buSzTx/>
                        <a:buFontTx/>
                        <a:buNone/>
                      </a:pPr>
                      <a:r>
                        <a:rPr lang="en-US" altLang="zh-CN" sz="1400" dirty="0">
                          <a:latin typeface="Times New Roman" panose="02020603050405020304" pitchFamily="18" charset="0"/>
                          <a:cs typeface="Times New Roman" panose="02020603050405020304" pitchFamily="18" charset="0"/>
                        </a:rPr>
                        <a:t>in the local</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buNone/>
                      </a:pPr>
                      <a:r>
                        <a:rPr lang="en-US" altLang="zh-CN" sz="1400" dirty="0">
                          <a:latin typeface="Times New Roman" panose="02020603050405020304" pitchFamily="18" charset="0"/>
                          <a:cs typeface="Times New Roman" panose="02020603050405020304" pitchFamily="18" charset="0"/>
                        </a:rPr>
                        <a:t>_________</a:t>
                      </a:r>
                    </a:p>
                    <a:p>
                      <a:pPr>
                        <a:buNone/>
                      </a:pPr>
                      <a:r>
                        <a:rPr lang="en-US" altLang="zh-CN" sz="1400" dirty="0">
                          <a:latin typeface="Times New Roman" panose="02020603050405020304" pitchFamily="18" charset="0"/>
                          <a:cs typeface="Times New Roman" panose="02020603050405020304" pitchFamily="18" charset="0"/>
                        </a:rPr>
                        <a:t>dishes such as </a:t>
                      </a:r>
                    </a:p>
                    <a:p>
                      <a:pPr>
                        <a:buNone/>
                      </a:pPr>
                      <a:r>
                        <a:rPr lang="en-US" altLang="zh-CN" sz="1400" dirty="0">
                          <a:latin typeface="Times New Roman" panose="02020603050405020304" pitchFamily="18" charset="0"/>
                          <a:cs typeface="Times New Roman" panose="02020603050405020304" pitchFamily="18" charset="0"/>
                        </a:rPr>
                        <a:t>beef balls and rice noodles rolls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buNone/>
                      </a:pPr>
                      <a:r>
                        <a:rPr lang="en-US" altLang="zh-CN" sz="1400" dirty="0" smtClean="0">
                          <a:latin typeface="Times New Roman" panose="02020603050405020304" pitchFamily="18" charset="0"/>
                          <a:cs typeface="Times New Roman" panose="02020603050405020304" pitchFamily="18" charset="0"/>
                        </a:rPr>
                        <a:t>_______,</a:t>
                      </a:r>
                    </a:p>
                    <a:p>
                      <a:pPr>
                        <a:buNone/>
                      </a:pPr>
                      <a:r>
                        <a:rPr lang="en-US" altLang="zh-CN" sz="1400" dirty="0" smtClean="0">
                          <a:latin typeface="Times New Roman" panose="02020603050405020304" pitchFamily="18" charset="0"/>
                          <a:cs typeface="Times New Roman" panose="02020603050405020304" pitchFamily="18" charset="0"/>
                        </a:rPr>
                        <a:t>boiling,</a:t>
                      </a:r>
                    </a:p>
                    <a:p>
                      <a:pPr>
                        <a:buNone/>
                      </a:pPr>
                      <a:r>
                        <a:rPr lang="en-US" altLang="zh-CN" sz="1400" dirty="0" smtClean="0">
                          <a:latin typeface="Times New Roman" panose="02020603050405020304" pitchFamily="18" charset="0"/>
                          <a:cs typeface="Times New Roman" panose="02020603050405020304" pitchFamily="18" charset="0"/>
                        </a:rPr>
                        <a:t>_______</a:t>
                      </a:r>
                    </a:p>
                    <a:p>
                      <a:pPr>
                        <a:buNone/>
                      </a:pPr>
                      <a:r>
                        <a:rPr lang="en-US" altLang="zh-CN" sz="1400" dirty="0" smtClean="0">
                          <a:latin typeface="Times New Roman" panose="02020603050405020304" pitchFamily="18" charset="0"/>
                          <a:cs typeface="Times New Roman" panose="02020603050405020304" pitchFamily="18" charset="0"/>
                        </a:rPr>
                        <a:t>or frying</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buNone/>
                      </a:pPr>
                      <a:endParaRPr lang="en-US" altLang="zh-CN" sz="1400" dirty="0">
                        <a:latin typeface="Times New Roman" panose="02020603050405020304" pitchFamily="18" charset="0"/>
                        <a:cs typeface="Times New Roman" panose="02020603050405020304" pitchFamily="18" charset="0"/>
                      </a:endParaRPr>
                    </a:p>
                    <a:p>
                      <a:pPr>
                        <a:buNone/>
                      </a:pPr>
                      <a:endParaRPr lang="en-US" altLang="zh-CN" sz="1400" dirty="0">
                        <a:latin typeface="Times New Roman" panose="02020603050405020304" pitchFamily="18" charset="0"/>
                        <a:cs typeface="Times New Roman" panose="02020603050405020304" pitchFamily="18" charset="0"/>
                      </a:endParaRPr>
                    </a:p>
                    <a:p>
                      <a:pPr>
                        <a:buNone/>
                      </a:pPr>
                      <a:r>
                        <a:rPr lang="en-US" altLang="zh-CN" sz="1400" dirty="0">
                          <a:latin typeface="Times New Roman" panose="02020603050405020304" pitchFamily="18" charset="0"/>
                          <a:cs typeface="Times New Roman" panose="02020603050405020304" pitchFamily="18" charset="0"/>
                        </a:rPr>
                        <a:t>____</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c>
                  <a:txBody>
                    <a:bodyPr/>
                    <a:lstStyle/>
                    <a:p>
                      <a:pPr>
                        <a:buNone/>
                      </a:pPr>
                      <a:r>
                        <a:rPr lang="en-US" altLang="zh-CN" sz="1400" dirty="0" smtClean="0">
                          <a:latin typeface="Times New Roman" panose="02020603050405020304" pitchFamily="18" charset="0"/>
                          <a:cs typeface="Times New Roman" panose="02020603050405020304" pitchFamily="18" charset="0"/>
                        </a:rPr>
                        <a:t>give people </a:t>
                      </a:r>
                    </a:p>
                    <a:p>
                      <a:pPr>
                        <a:buNone/>
                      </a:pPr>
                      <a:r>
                        <a:rPr lang="en-US" altLang="zh-CN" sz="1400" dirty="0" smtClean="0">
                          <a:latin typeface="Times New Roman" panose="02020603050405020304" pitchFamily="18" charset="0"/>
                          <a:cs typeface="Times New Roman" panose="02020603050405020304" pitchFamily="18" charset="0"/>
                        </a:rPr>
                        <a:t>hours to have conversations about _________,</a:t>
                      </a:r>
                    </a:p>
                    <a:p>
                      <a:pPr>
                        <a:buNone/>
                      </a:pPr>
                      <a:r>
                        <a:rPr lang="en-US" altLang="zh-CN" sz="1400" dirty="0" smtClean="0">
                          <a:latin typeface="Times New Roman" panose="02020603050405020304" pitchFamily="18" charset="0"/>
                          <a:cs typeface="Times New Roman" panose="02020603050405020304" pitchFamily="18" charset="0"/>
                        </a:rPr>
                        <a:t>family and</a:t>
                      </a:r>
                    </a:p>
                    <a:p>
                      <a:pPr>
                        <a:buNone/>
                      </a:pPr>
                      <a:r>
                        <a:rPr lang="en-US" altLang="zh-CN" sz="1400" dirty="0" smtClean="0">
                          <a:latin typeface="Times New Roman" panose="02020603050405020304" pitchFamily="18" charset="0"/>
                          <a:cs typeface="Times New Roman" panose="02020603050405020304" pitchFamily="18" charset="0"/>
                        </a:rPr>
                        <a:t>______________</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40000"/>
                        <a:lumOff val="60000"/>
                      </a:schemeClr>
                    </a:solidFill>
                  </a:tcPr>
                </a:tc>
              </a:tr>
            </a:tbl>
          </a:graphicData>
        </a:graphic>
      </p:graphicFrame>
      <p:sp>
        <p:nvSpPr>
          <p:cNvPr id="6" name="文本框 5"/>
          <p:cNvSpPr txBox="1"/>
          <p:nvPr/>
        </p:nvSpPr>
        <p:spPr>
          <a:xfrm>
            <a:off x="1461770" y="3781425"/>
            <a:ext cx="741680"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the late</a:t>
            </a:r>
          </a:p>
        </p:txBody>
      </p:sp>
      <p:sp>
        <p:nvSpPr>
          <p:cNvPr id="8" name="文本框 7"/>
          <p:cNvSpPr txBox="1"/>
          <p:nvPr/>
        </p:nvSpPr>
        <p:spPr>
          <a:xfrm>
            <a:off x="1363345" y="4049395"/>
            <a:ext cx="688340"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Qing</a:t>
            </a:r>
          </a:p>
        </p:txBody>
      </p:sp>
      <p:sp>
        <p:nvSpPr>
          <p:cNvPr id="10" name="文本框 9"/>
          <p:cNvSpPr txBox="1"/>
          <p:nvPr/>
        </p:nvSpPr>
        <p:spPr>
          <a:xfrm>
            <a:off x="1363345" y="4271645"/>
            <a:ext cx="811530"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Dynasty</a:t>
            </a:r>
          </a:p>
        </p:txBody>
      </p:sp>
      <p:sp>
        <p:nvSpPr>
          <p:cNvPr id="11" name="文本框 10"/>
          <p:cNvSpPr txBox="1"/>
          <p:nvPr/>
        </p:nvSpPr>
        <p:spPr>
          <a:xfrm>
            <a:off x="1409442" y="5405120"/>
            <a:ext cx="428625"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the</a:t>
            </a:r>
          </a:p>
        </p:txBody>
      </p:sp>
      <p:sp>
        <p:nvSpPr>
          <p:cNvPr id="12" name="文本框 11"/>
          <p:cNvSpPr txBox="1"/>
          <p:nvPr/>
        </p:nvSpPr>
        <p:spPr>
          <a:xfrm>
            <a:off x="1315085" y="5626735"/>
            <a:ext cx="888365"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mid-19th</a:t>
            </a:r>
          </a:p>
        </p:txBody>
      </p:sp>
      <p:sp>
        <p:nvSpPr>
          <p:cNvPr id="13" name="文本框 12"/>
          <p:cNvSpPr txBox="1"/>
          <p:nvPr/>
        </p:nvSpPr>
        <p:spPr>
          <a:xfrm>
            <a:off x="1275715" y="5869940"/>
            <a:ext cx="1113790"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century</a:t>
            </a:r>
          </a:p>
        </p:txBody>
      </p:sp>
      <p:sp>
        <p:nvSpPr>
          <p:cNvPr id="15" name="文本框 14"/>
          <p:cNvSpPr txBox="1"/>
          <p:nvPr/>
        </p:nvSpPr>
        <p:spPr>
          <a:xfrm>
            <a:off x="2619375" y="1721485"/>
            <a:ext cx="794385"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damp</a:t>
            </a:r>
          </a:p>
        </p:txBody>
      </p:sp>
      <p:sp>
        <p:nvSpPr>
          <p:cNvPr id="16" name="文本框 15"/>
          <p:cNvSpPr txBox="1"/>
          <p:nvPr/>
        </p:nvSpPr>
        <p:spPr>
          <a:xfrm>
            <a:off x="2645638" y="1943100"/>
            <a:ext cx="782320"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foggy</a:t>
            </a:r>
          </a:p>
        </p:txBody>
      </p:sp>
      <p:sp>
        <p:nvSpPr>
          <p:cNvPr id="17" name="文本框 16"/>
          <p:cNvSpPr txBox="1"/>
          <p:nvPr/>
        </p:nvSpPr>
        <p:spPr>
          <a:xfrm>
            <a:off x="2365375" y="3541395"/>
            <a:ext cx="1151890"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countless</a:t>
            </a:r>
          </a:p>
        </p:txBody>
      </p:sp>
      <p:sp>
        <p:nvSpPr>
          <p:cNvPr id="19" name="文本框 18"/>
          <p:cNvSpPr txBox="1"/>
          <p:nvPr/>
        </p:nvSpPr>
        <p:spPr>
          <a:xfrm>
            <a:off x="2226268" y="3842672"/>
            <a:ext cx="1377315"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waterways</a:t>
            </a:r>
          </a:p>
        </p:txBody>
      </p:sp>
      <p:sp>
        <p:nvSpPr>
          <p:cNvPr id="20" name="文本框 19"/>
          <p:cNvSpPr txBox="1"/>
          <p:nvPr/>
        </p:nvSpPr>
        <p:spPr>
          <a:xfrm>
            <a:off x="2520950" y="5182870"/>
            <a:ext cx="1214755"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essential</a:t>
            </a:r>
          </a:p>
        </p:txBody>
      </p:sp>
      <p:sp>
        <p:nvSpPr>
          <p:cNvPr id="21" name="文本框 20"/>
          <p:cNvSpPr txBox="1"/>
          <p:nvPr/>
        </p:nvSpPr>
        <p:spPr>
          <a:xfrm>
            <a:off x="3550285" y="2271395"/>
            <a:ext cx="817245"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China</a:t>
            </a:r>
          </a:p>
        </p:txBody>
      </p:sp>
      <p:sp>
        <p:nvSpPr>
          <p:cNvPr id="22" name="文本框 21"/>
          <p:cNvSpPr txBox="1"/>
          <p:nvPr/>
        </p:nvSpPr>
        <p:spPr>
          <a:xfrm>
            <a:off x="3638909" y="3017370"/>
            <a:ext cx="1256665"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overseas</a:t>
            </a:r>
          </a:p>
        </p:txBody>
      </p:sp>
      <p:sp>
        <p:nvSpPr>
          <p:cNvPr id="23" name="文本框 22"/>
          <p:cNvSpPr txBox="1"/>
          <p:nvPr/>
        </p:nvSpPr>
        <p:spPr>
          <a:xfrm>
            <a:off x="3739515" y="3546134"/>
            <a:ext cx="760095"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most</a:t>
            </a:r>
          </a:p>
        </p:txBody>
      </p:sp>
      <p:sp>
        <p:nvSpPr>
          <p:cNvPr id="24" name="文本框 23"/>
          <p:cNvSpPr txBox="1"/>
          <p:nvPr/>
        </p:nvSpPr>
        <p:spPr>
          <a:xfrm>
            <a:off x="3427958" y="3781424"/>
            <a:ext cx="972820"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famous</a:t>
            </a:r>
          </a:p>
        </p:txBody>
      </p:sp>
      <p:sp>
        <p:nvSpPr>
          <p:cNvPr id="25" name="文本框 24"/>
          <p:cNvSpPr txBox="1"/>
          <p:nvPr/>
        </p:nvSpPr>
        <p:spPr>
          <a:xfrm>
            <a:off x="3580765" y="5182870"/>
            <a:ext cx="1225550"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popular</a:t>
            </a:r>
          </a:p>
        </p:txBody>
      </p:sp>
      <p:sp>
        <p:nvSpPr>
          <p:cNvPr id="26" name="文本框 25"/>
          <p:cNvSpPr txBox="1"/>
          <p:nvPr/>
        </p:nvSpPr>
        <p:spPr>
          <a:xfrm>
            <a:off x="6768465" y="3541395"/>
            <a:ext cx="706755"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juicy</a:t>
            </a:r>
          </a:p>
        </p:txBody>
      </p:sp>
      <p:sp>
        <p:nvSpPr>
          <p:cNvPr id="27" name="文本框 26"/>
          <p:cNvSpPr txBox="1"/>
          <p:nvPr/>
        </p:nvSpPr>
        <p:spPr>
          <a:xfrm>
            <a:off x="6768465" y="4088130"/>
            <a:ext cx="845820"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salty</a:t>
            </a:r>
          </a:p>
        </p:txBody>
      </p:sp>
      <p:sp>
        <p:nvSpPr>
          <p:cNvPr id="29" name="文本框 28"/>
          <p:cNvSpPr txBox="1"/>
          <p:nvPr/>
        </p:nvSpPr>
        <p:spPr>
          <a:xfrm>
            <a:off x="6768465" y="5320030"/>
            <a:ext cx="650875"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light</a:t>
            </a:r>
          </a:p>
        </p:txBody>
      </p:sp>
      <p:sp>
        <p:nvSpPr>
          <p:cNvPr id="30" name="文本框 29"/>
          <p:cNvSpPr txBox="1"/>
          <p:nvPr/>
        </p:nvSpPr>
        <p:spPr>
          <a:xfrm>
            <a:off x="7572374" y="1749425"/>
            <a:ext cx="1171575" cy="307777"/>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heat up</a:t>
            </a:r>
          </a:p>
        </p:txBody>
      </p:sp>
      <p:sp>
        <p:nvSpPr>
          <p:cNvPr id="31" name="文本框 30"/>
          <p:cNvSpPr txBox="1"/>
          <p:nvPr/>
        </p:nvSpPr>
        <p:spPr>
          <a:xfrm>
            <a:off x="7614285" y="2186940"/>
            <a:ext cx="1386205"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let  loose</a:t>
            </a:r>
          </a:p>
        </p:txBody>
      </p:sp>
      <p:sp>
        <p:nvSpPr>
          <p:cNvPr id="32" name="文本框 31"/>
          <p:cNvSpPr txBox="1"/>
          <p:nvPr/>
        </p:nvSpPr>
        <p:spPr>
          <a:xfrm>
            <a:off x="7419340" y="3174365"/>
            <a:ext cx="1454150"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relax with friends</a:t>
            </a:r>
          </a:p>
        </p:txBody>
      </p:sp>
      <p:sp>
        <p:nvSpPr>
          <p:cNvPr id="33" name="文本框 32"/>
          <p:cNvSpPr txBox="1"/>
          <p:nvPr/>
        </p:nvSpPr>
        <p:spPr>
          <a:xfrm>
            <a:off x="7854315" y="3541395"/>
            <a:ext cx="889635"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cooling</a:t>
            </a:r>
          </a:p>
        </p:txBody>
      </p:sp>
      <p:sp>
        <p:nvSpPr>
          <p:cNvPr id="34" name="文本框 33"/>
          <p:cNvSpPr txBox="1"/>
          <p:nvPr/>
        </p:nvSpPr>
        <p:spPr>
          <a:xfrm>
            <a:off x="7889528" y="5489575"/>
            <a:ext cx="875665"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business</a:t>
            </a:r>
          </a:p>
        </p:txBody>
      </p:sp>
      <p:sp>
        <p:nvSpPr>
          <p:cNvPr id="35" name="文本框 34"/>
          <p:cNvSpPr txBox="1"/>
          <p:nvPr/>
        </p:nvSpPr>
        <p:spPr>
          <a:xfrm>
            <a:off x="7581265" y="5933440"/>
            <a:ext cx="1130300"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pleasure</a:t>
            </a:r>
          </a:p>
        </p:txBody>
      </p:sp>
      <p:sp>
        <p:nvSpPr>
          <p:cNvPr id="36" name="文本框 35"/>
          <p:cNvSpPr txBox="1"/>
          <p:nvPr/>
        </p:nvSpPr>
        <p:spPr>
          <a:xfrm>
            <a:off x="4490085" y="3017520"/>
            <a:ext cx="1561465"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spring onions</a:t>
            </a:r>
          </a:p>
        </p:txBody>
      </p:sp>
      <p:sp>
        <p:nvSpPr>
          <p:cNvPr id="37" name="文本框 36"/>
          <p:cNvSpPr txBox="1"/>
          <p:nvPr/>
        </p:nvSpPr>
        <p:spPr>
          <a:xfrm>
            <a:off x="4495800" y="2370455"/>
            <a:ext cx="1019810"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chillies</a:t>
            </a:r>
            <a:endParaRPr lang="en-US" altLang="zh-CN" sz="1400" dirty="0">
              <a:solidFill>
                <a:srgbClr val="FF0000"/>
              </a:solidFill>
              <a:latin typeface="Times New Roman" panose="02020603050405020304" pitchFamily="18" charset="0"/>
              <a:cs typeface="Times New Roman" panose="02020603050405020304" pitchFamily="18" charset="0"/>
            </a:endParaRPr>
          </a:p>
        </p:txBody>
      </p:sp>
      <p:sp>
        <p:nvSpPr>
          <p:cNvPr id="38" name="文本框 37"/>
          <p:cNvSpPr txBox="1"/>
          <p:nvPr/>
        </p:nvSpPr>
        <p:spPr>
          <a:xfrm>
            <a:off x="5088890" y="1721485"/>
            <a:ext cx="647065"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soups</a:t>
            </a:r>
          </a:p>
        </p:txBody>
      </p:sp>
      <p:sp>
        <p:nvSpPr>
          <p:cNvPr id="39" name="文本框 38"/>
          <p:cNvSpPr txBox="1"/>
          <p:nvPr/>
        </p:nvSpPr>
        <p:spPr>
          <a:xfrm>
            <a:off x="4343885" y="1943098"/>
            <a:ext cx="1001395"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vegetables</a:t>
            </a:r>
          </a:p>
        </p:txBody>
      </p:sp>
      <p:sp>
        <p:nvSpPr>
          <p:cNvPr id="40" name="文本框 39"/>
          <p:cNvSpPr txBox="1"/>
          <p:nvPr/>
        </p:nvSpPr>
        <p:spPr>
          <a:xfrm>
            <a:off x="4786151" y="2182771"/>
            <a:ext cx="763270"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sauces</a:t>
            </a:r>
          </a:p>
        </p:txBody>
      </p:sp>
      <p:sp>
        <p:nvSpPr>
          <p:cNvPr id="41" name="文本框 40"/>
          <p:cNvSpPr txBox="1"/>
          <p:nvPr/>
        </p:nvSpPr>
        <p:spPr>
          <a:xfrm>
            <a:off x="4594860" y="3541395"/>
            <a:ext cx="609600"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thin</a:t>
            </a:r>
          </a:p>
        </p:txBody>
      </p:sp>
      <p:sp>
        <p:nvSpPr>
          <p:cNvPr id="42" name="文本框 41"/>
          <p:cNvSpPr txBox="1"/>
          <p:nvPr/>
        </p:nvSpPr>
        <p:spPr>
          <a:xfrm>
            <a:off x="4499610" y="4876165"/>
            <a:ext cx="1016000"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various</a:t>
            </a:r>
          </a:p>
        </p:txBody>
      </p:sp>
      <p:sp>
        <p:nvSpPr>
          <p:cNvPr id="43" name="文本框 42"/>
          <p:cNvSpPr txBox="1"/>
          <p:nvPr/>
        </p:nvSpPr>
        <p:spPr>
          <a:xfrm>
            <a:off x="5885180" y="1721485"/>
            <a:ext cx="847725"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boiling</a:t>
            </a:r>
          </a:p>
        </p:txBody>
      </p:sp>
      <p:sp>
        <p:nvSpPr>
          <p:cNvPr id="44" name="文本框 43"/>
          <p:cNvSpPr txBox="1"/>
          <p:nvPr/>
        </p:nvSpPr>
        <p:spPr>
          <a:xfrm>
            <a:off x="5842635" y="3541395"/>
            <a:ext cx="890270"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salting</a:t>
            </a:r>
          </a:p>
        </p:txBody>
      </p:sp>
      <p:sp>
        <p:nvSpPr>
          <p:cNvPr id="45" name="文本框 44"/>
          <p:cNvSpPr txBox="1"/>
          <p:nvPr/>
        </p:nvSpPr>
        <p:spPr>
          <a:xfrm>
            <a:off x="5842635" y="3742690"/>
            <a:ext cx="1052195"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drying</a:t>
            </a:r>
          </a:p>
        </p:txBody>
      </p:sp>
      <p:sp>
        <p:nvSpPr>
          <p:cNvPr id="46" name="文本框 45"/>
          <p:cNvSpPr txBox="1"/>
          <p:nvPr/>
        </p:nvSpPr>
        <p:spPr>
          <a:xfrm>
            <a:off x="5779770" y="4876165"/>
            <a:ext cx="1059180"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baking</a:t>
            </a:r>
          </a:p>
        </p:txBody>
      </p:sp>
      <p:sp>
        <p:nvSpPr>
          <p:cNvPr id="47" name="文本框 46"/>
          <p:cNvSpPr txBox="1"/>
          <p:nvPr/>
        </p:nvSpPr>
        <p:spPr>
          <a:xfrm>
            <a:off x="5779770" y="5320030"/>
            <a:ext cx="953770" cy="306705"/>
          </a:xfrm>
          <a:prstGeom prst="rect">
            <a:avLst/>
          </a:prstGeom>
          <a:noFill/>
        </p:spPr>
        <p:txBody>
          <a:bodyPr wrap="square" rtlCol="0">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steaming</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0.70"/>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0.70"/>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ppt_w</p:attrName>
                                        </p:attrNameLst>
                                      </p:cBhvr>
                                      <p:tavLst>
                                        <p:tav tm="0">
                                          <p:val>
                                            <p:strVal val="#ppt_w*0.70"/>
                                          </p:val>
                                        </p:tav>
                                        <p:tav tm="100000">
                                          <p:val>
                                            <p:strVal val="#ppt_w"/>
                                          </p:val>
                                        </p:tav>
                                      </p:tavLst>
                                    </p:anim>
                                    <p:anim calcmode="lin" valueType="num">
                                      <p:cBhvr>
                                        <p:cTn id="25" dur="1000" fill="hold"/>
                                        <p:tgtEl>
                                          <p:spTgt spid="22"/>
                                        </p:tgtEl>
                                        <p:attrNameLst>
                                          <p:attrName>ppt_h</p:attrName>
                                        </p:attrNameLst>
                                      </p:cBhvr>
                                      <p:tavLst>
                                        <p:tav tm="0">
                                          <p:val>
                                            <p:strVal val="#ppt_h"/>
                                          </p:val>
                                        </p:tav>
                                        <p:tav tm="100000">
                                          <p:val>
                                            <p:strVal val="#ppt_h"/>
                                          </p:val>
                                        </p:tav>
                                      </p:tavLst>
                                    </p:anim>
                                    <p:animEffect transition="in" filter="fade">
                                      <p:cBhvr>
                                        <p:cTn id="26" dur="1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1000" fill="hold"/>
                                        <p:tgtEl>
                                          <p:spTgt spid="38"/>
                                        </p:tgtEl>
                                        <p:attrNameLst>
                                          <p:attrName>ppt_w</p:attrName>
                                        </p:attrNameLst>
                                      </p:cBhvr>
                                      <p:tavLst>
                                        <p:tav tm="0">
                                          <p:val>
                                            <p:strVal val="#ppt_w*0.70"/>
                                          </p:val>
                                        </p:tav>
                                        <p:tav tm="100000">
                                          <p:val>
                                            <p:strVal val="#ppt_w"/>
                                          </p:val>
                                        </p:tav>
                                      </p:tavLst>
                                    </p:anim>
                                    <p:anim calcmode="lin" valueType="num">
                                      <p:cBhvr>
                                        <p:cTn id="32" dur="1000" fill="hold"/>
                                        <p:tgtEl>
                                          <p:spTgt spid="38"/>
                                        </p:tgtEl>
                                        <p:attrNameLst>
                                          <p:attrName>ppt_h</p:attrName>
                                        </p:attrNameLst>
                                      </p:cBhvr>
                                      <p:tavLst>
                                        <p:tav tm="0">
                                          <p:val>
                                            <p:strVal val="#ppt_h"/>
                                          </p:val>
                                        </p:tav>
                                        <p:tav tm="100000">
                                          <p:val>
                                            <p:strVal val="#ppt_h"/>
                                          </p:val>
                                        </p:tav>
                                      </p:tavLst>
                                    </p:anim>
                                    <p:animEffect transition="in" filter="fade">
                                      <p:cBhvr>
                                        <p:cTn id="33" dur="1000"/>
                                        <p:tgtEl>
                                          <p:spTgt spid="38"/>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p:cTn id="36" dur="1000" fill="hold"/>
                                        <p:tgtEl>
                                          <p:spTgt spid="39"/>
                                        </p:tgtEl>
                                        <p:attrNameLst>
                                          <p:attrName>ppt_w</p:attrName>
                                        </p:attrNameLst>
                                      </p:cBhvr>
                                      <p:tavLst>
                                        <p:tav tm="0">
                                          <p:val>
                                            <p:strVal val="#ppt_w*0.70"/>
                                          </p:val>
                                        </p:tav>
                                        <p:tav tm="100000">
                                          <p:val>
                                            <p:strVal val="#ppt_w"/>
                                          </p:val>
                                        </p:tav>
                                      </p:tavLst>
                                    </p:anim>
                                    <p:anim calcmode="lin" valueType="num">
                                      <p:cBhvr>
                                        <p:cTn id="37" dur="1000" fill="hold"/>
                                        <p:tgtEl>
                                          <p:spTgt spid="39"/>
                                        </p:tgtEl>
                                        <p:attrNameLst>
                                          <p:attrName>ppt_h</p:attrName>
                                        </p:attrNameLst>
                                      </p:cBhvr>
                                      <p:tavLst>
                                        <p:tav tm="0">
                                          <p:val>
                                            <p:strVal val="#ppt_h"/>
                                          </p:val>
                                        </p:tav>
                                        <p:tav tm="100000">
                                          <p:val>
                                            <p:strVal val="#ppt_h"/>
                                          </p:val>
                                        </p:tav>
                                      </p:tavLst>
                                    </p:anim>
                                    <p:animEffect transition="in" filter="fade">
                                      <p:cBhvr>
                                        <p:cTn id="38" dur="1000"/>
                                        <p:tgtEl>
                                          <p:spTgt spid="39"/>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1000" fill="hold"/>
                                        <p:tgtEl>
                                          <p:spTgt spid="40"/>
                                        </p:tgtEl>
                                        <p:attrNameLst>
                                          <p:attrName>ppt_w</p:attrName>
                                        </p:attrNameLst>
                                      </p:cBhvr>
                                      <p:tavLst>
                                        <p:tav tm="0">
                                          <p:val>
                                            <p:strVal val="#ppt_w*0.70"/>
                                          </p:val>
                                        </p:tav>
                                        <p:tav tm="100000">
                                          <p:val>
                                            <p:strVal val="#ppt_w"/>
                                          </p:val>
                                        </p:tav>
                                      </p:tavLst>
                                    </p:anim>
                                    <p:anim calcmode="lin" valueType="num">
                                      <p:cBhvr>
                                        <p:cTn id="42" dur="1000" fill="hold"/>
                                        <p:tgtEl>
                                          <p:spTgt spid="40"/>
                                        </p:tgtEl>
                                        <p:attrNameLst>
                                          <p:attrName>ppt_h</p:attrName>
                                        </p:attrNameLst>
                                      </p:cBhvr>
                                      <p:tavLst>
                                        <p:tav tm="0">
                                          <p:val>
                                            <p:strVal val="#ppt_h"/>
                                          </p:val>
                                        </p:tav>
                                        <p:tav tm="100000">
                                          <p:val>
                                            <p:strVal val="#ppt_h"/>
                                          </p:val>
                                        </p:tav>
                                      </p:tavLst>
                                    </p:anim>
                                    <p:animEffect transition="in" filter="fade">
                                      <p:cBhvr>
                                        <p:cTn id="43" dur="10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p:cTn id="48" dur="1000" fill="hold"/>
                                        <p:tgtEl>
                                          <p:spTgt spid="37"/>
                                        </p:tgtEl>
                                        <p:attrNameLst>
                                          <p:attrName>ppt_w</p:attrName>
                                        </p:attrNameLst>
                                      </p:cBhvr>
                                      <p:tavLst>
                                        <p:tav tm="0">
                                          <p:val>
                                            <p:strVal val="#ppt_w*0.70"/>
                                          </p:val>
                                        </p:tav>
                                        <p:tav tm="100000">
                                          <p:val>
                                            <p:strVal val="#ppt_w"/>
                                          </p:val>
                                        </p:tav>
                                      </p:tavLst>
                                    </p:anim>
                                    <p:anim calcmode="lin" valueType="num">
                                      <p:cBhvr>
                                        <p:cTn id="49" dur="1000" fill="hold"/>
                                        <p:tgtEl>
                                          <p:spTgt spid="37"/>
                                        </p:tgtEl>
                                        <p:attrNameLst>
                                          <p:attrName>ppt_h</p:attrName>
                                        </p:attrNameLst>
                                      </p:cBhvr>
                                      <p:tavLst>
                                        <p:tav tm="0">
                                          <p:val>
                                            <p:strVal val="#ppt_h"/>
                                          </p:val>
                                        </p:tav>
                                        <p:tav tm="100000">
                                          <p:val>
                                            <p:strVal val="#ppt_h"/>
                                          </p:val>
                                        </p:tav>
                                      </p:tavLst>
                                    </p:anim>
                                    <p:animEffect transition="in" filter="fade">
                                      <p:cBhvr>
                                        <p:cTn id="50" dur="1000"/>
                                        <p:tgtEl>
                                          <p:spTgt spid="37"/>
                                        </p:tgtEl>
                                      </p:cBhvr>
                                    </p:animEffect>
                                  </p:childTnLst>
                                </p:cTn>
                              </p:par>
                              <p:par>
                                <p:cTn id="51" presetID="55"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1000" fill="hold"/>
                                        <p:tgtEl>
                                          <p:spTgt spid="36"/>
                                        </p:tgtEl>
                                        <p:attrNameLst>
                                          <p:attrName>ppt_w</p:attrName>
                                        </p:attrNameLst>
                                      </p:cBhvr>
                                      <p:tavLst>
                                        <p:tav tm="0">
                                          <p:val>
                                            <p:strVal val="#ppt_w*0.70"/>
                                          </p:val>
                                        </p:tav>
                                        <p:tav tm="100000">
                                          <p:val>
                                            <p:strVal val="#ppt_w"/>
                                          </p:val>
                                        </p:tav>
                                      </p:tavLst>
                                    </p:anim>
                                    <p:anim calcmode="lin" valueType="num">
                                      <p:cBhvr>
                                        <p:cTn id="54" dur="1000" fill="hold"/>
                                        <p:tgtEl>
                                          <p:spTgt spid="36"/>
                                        </p:tgtEl>
                                        <p:attrNameLst>
                                          <p:attrName>ppt_h</p:attrName>
                                        </p:attrNameLst>
                                      </p:cBhvr>
                                      <p:tavLst>
                                        <p:tav tm="0">
                                          <p:val>
                                            <p:strVal val="#ppt_h"/>
                                          </p:val>
                                        </p:tav>
                                        <p:tav tm="100000">
                                          <p:val>
                                            <p:strVal val="#ppt_h"/>
                                          </p:val>
                                        </p:tav>
                                      </p:tavLst>
                                    </p:anim>
                                    <p:animEffect transition="in" filter="fade">
                                      <p:cBhvr>
                                        <p:cTn id="55" dur="10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grpId="0" nodeType="clickEffect">
                                  <p:stCondLst>
                                    <p:cond delay="0"/>
                                  </p:stCondLst>
                                  <p:childTnLst>
                                    <p:set>
                                      <p:cBhvr>
                                        <p:cTn id="59" dur="1" fill="hold">
                                          <p:stCondLst>
                                            <p:cond delay="0"/>
                                          </p:stCondLst>
                                        </p:cTn>
                                        <p:tgtEl>
                                          <p:spTgt spid="43"/>
                                        </p:tgtEl>
                                        <p:attrNameLst>
                                          <p:attrName>style.visibility</p:attrName>
                                        </p:attrNameLst>
                                      </p:cBhvr>
                                      <p:to>
                                        <p:strVal val="visible"/>
                                      </p:to>
                                    </p:set>
                                    <p:anim calcmode="lin" valueType="num">
                                      <p:cBhvr>
                                        <p:cTn id="60" dur="1000" fill="hold"/>
                                        <p:tgtEl>
                                          <p:spTgt spid="43"/>
                                        </p:tgtEl>
                                        <p:attrNameLst>
                                          <p:attrName>ppt_w</p:attrName>
                                        </p:attrNameLst>
                                      </p:cBhvr>
                                      <p:tavLst>
                                        <p:tav tm="0">
                                          <p:val>
                                            <p:strVal val="#ppt_w*0.70"/>
                                          </p:val>
                                        </p:tav>
                                        <p:tav tm="100000">
                                          <p:val>
                                            <p:strVal val="#ppt_w"/>
                                          </p:val>
                                        </p:tav>
                                      </p:tavLst>
                                    </p:anim>
                                    <p:anim calcmode="lin" valueType="num">
                                      <p:cBhvr>
                                        <p:cTn id="61" dur="1000" fill="hold"/>
                                        <p:tgtEl>
                                          <p:spTgt spid="43"/>
                                        </p:tgtEl>
                                        <p:attrNameLst>
                                          <p:attrName>ppt_h</p:attrName>
                                        </p:attrNameLst>
                                      </p:cBhvr>
                                      <p:tavLst>
                                        <p:tav tm="0">
                                          <p:val>
                                            <p:strVal val="#ppt_h"/>
                                          </p:val>
                                        </p:tav>
                                        <p:tav tm="100000">
                                          <p:val>
                                            <p:strVal val="#ppt_h"/>
                                          </p:val>
                                        </p:tav>
                                      </p:tavLst>
                                    </p:anim>
                                    <p:animEffect transition="in" filter="fade">
                                      <p:cBhvr>
                                        <p:cTn id="62" dur="10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1000" fill="hold"/>
                                        <p:tgtEl>
                                          <p:spTgt spid="30"/>
                                        </p:tgtEl>
                                        <p:attrNameLst>
                                          <p:attrName>ppt_w</p:attrName>
                                        </p:attrNameLst>
                                      </p:cBhvr>
                                      <p:tavLst>
                                        <p:tav tm="0">
                                          <p:val>
                                            <p:strVal val="#ppt_w*0.70"/>
                                          </p:val>
                                        </p:tav>
                                        <p:tav tm="100000">
                                          <p:val>
                                            <p:strVal val="#ppt_w"/>
                                          </p:val>
                                        </p:tav>
                                      </p:tavLst>
                                    </p:anim>
                                    <p:anim calcmode="lin" valueType="num">
                                      <p:cBhvr>
                                        <p:cTn id="68" dur="1000" fill="hold"/>
                                        <p:tgtEl>
                                          <p:spTgt spid="30"/>
                                        </p:tgtEl>
                                        <p:attrNameLst>
                                          <p:attrName>ppt_h</p:attrName>
                                        </p:attrNameLst>
                                      </p:cBhvr>
                                      <p:tavLst>
                                        <p:tav tm="0">
                                          <p:val>
                                            <p:strVal val="#ppt_h"/>
                                          </p:val>
                                        </p:tav>
                                        <p:tav tm="100000">
                                          <p:val>
                                            <p:strVal val="#ppt_h"/>
                                          </p:val>
                                        </p:tav>
                                      </p:tavLst>
                                    </p:anim>
                                    <p:animEffect transition="in" filter="fade">
                                      <p:cBhvr>
                                        <p:cTn id="69" dur="1000"/>
                                        <p:tgtEl>
                                          <p:spTgt spid="30"/>
                                        </p:tgtEl>
                                      </p:cBhvr>
                                    </p:animEffect>
                                  </p:childTnLst>
                                </p:cTn>
                              </p:par>
                              <p:par>
                                <p:cTn id="70" presetID="55"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 calcmode="lin" valueType="num">
                                      <p:cBhvr>
                                        <p:cTn id="72" dur="1000" fill="hold"/>
                                        <p:tgtEl>
                                          <p:spTgt spid="31"/>
                                        </p:tgtEl>
                                        <p:attrNameLst>
                                          <p:attrName>ppt_w</p:attrName>
                                        </p:attrNameLst>
                                      </p:cBhvr>
                                      <p:tavLst>
                                        <p:tav tm="0">
                                          <p:val>
                                            <p:strVal val="#ppt_w*0.70"/>
                                          </p:val>
                                        </p:tav>
                                        <p:tav tm="100000">
                                          <p:val>
                                            <p:strVal val="#ppt_w"/>
                                          </p:val>
                                        </p:tav>
                                      </p:tavLst>
                                    </p:anim>
                                    <p:anim calcmode="lin" valueType="num">
                                      <p:cBhvr>
                                        <p:cTn id="73" dur="1000" fill="hold"/>
                                        <p:tgtEl>
                                          <p:spTgt spid="31"/>
                                        </p:tgtEl>
                                        <p:attrNameLst>
                                          <p:attrName>ppt_h</p:attrName>
                                        </p:attrNameLst>
                                      </p:cBhvr>
                                      <p:tavLst>
                                        <p:tav tm="0">
                                          <p:val>
                                            <p:strVal val="#ppt_h"/>
                                          </p:val>
                                        </p:tav>
                                        <p:tav tm="100000">
                                          <p:val>
                                            <p:strVal val="#ppt_h"/>
                                          </p:val>
                                        </p:tav>
                                      </p:tavLst>
                                    </p:anim>
                                    <p:animEffect transition="in" filter="fade">
                                      <p:cBhvr>
                                        <p:cTn id="74" dur="10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p:cTn id="79" dur="1000" fill="hold"/>
                                        <p:tgtEl>
                                          <p:spTgt spid="32"/>
                                        </p:tgtEl>
                                        <p:attrNameLst>
                                          <p:attrName>ppt_w</p:attrName>
                                        </p:attrNameLst>
                                      </p:cBhvr>
                                      <p:tavLst>
                                        <p:tav tm="0">
                                          <p:val>
                                            <p:strVal val="#ppt_w*0.70"/>
                                          </p:val>
                                        </p:tav>
                                        <p:tav tm="100000">
                                          <p:val>
                                            <p:strVal val="#ppt_w"/>
                                          </p:val>
                                        </p:tav>
                                      </p:tavLst>
                                    </p:anim>
                                    <p:anim calcmode="lin" valueType="num">
                                      <p:cBhvr>
                                        <p:cTn id="80" dur="1000" fill="hold"/>
                                        <p:tgtEl>
                                          <p:spTgt spid="32"/>
                                        </p:tgtEl>
                                        <p:attrNameLst>
                                          <p:attrName>ppt_h</p:attrName>
                                        </p:attrNameLst>
                                      </p:cBhvr>
                                      <p:tavLst>
                                        <p:tav tm="0">
                                          <p:val>
                                            <p:strVal val="#ppt_h"/>
                                          </p:val>
                                        </p:tav>
                                        <p:tav tm="100000">
                                          <p:val>
                                            <p:strVal val="#ppt_h"/>
                                          </p:val>
                                        </p:tav>
                                      </p:tavLst>
                                    </p:anim>
                                    <p:animEffect transition="in" filter="fade">
                                      <p:cBhvr>
                                        <p:cTn id="81" dur="1000"/>
                                        <p:tgtEl>
                                          <p:spTgt spid="32"/>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grpId="0" nodeType="clickEffect">
                                  <p:stCondLst>
                                    <p:cond delay="0"/>
                                  </p:stCondLst>
                                  <p:childTnLst>
                                    <p:set>
                                      <p:cBhvr>
                                        <p:cTn id="85" dur="1" fill="hold">
                                          <p:stCondLst>
                                            <p:cond delay="0"/>
                                          </p:stCondLst>
                                        </p:cTn>
                                        <p:tgtEl>
                                          <p:spTgt spid="6"/>
                                        </p:tgtEl>
                                        <p:attrNameLst>
                                          <p:attrName>style.visibility</p:attrName>
                                        </p:attrNameLst>
                                      </p:cBhvr>
                                      <p:to>
                                        <p:strVal val="visible"/>
                                      </p:to>
                                    </p:set>
                                    <p:anim calcmode="lin" valueType="num">
                                      <p:cBhvr>
                                        <p:cTn id="86" dur="1000" fill="hold"/>
                                        <p:tgtEl>
                                          <p:spTgt spid="6"/>
                                        </p:tgtEl>
                                        <p:attrNameLst>
                                          <p:attrName>ppt_w</p:attrName>
                                        </p:attrNameLst>
                                      </p:cBhvr>
                                      <p:tavLst>
                                        <p:tav tm="0">
                                          <p:val>
                                            <p:strVal val="#ppt_w*0.70"/>
                                          </p:val>
                                        </p:tav>
                                        <p:tav tm="100000">
                                          <p:val>
                                            <p:strVal val="#ppt_w"/>
                                          </p:val>
                                        </p:tav>
                                      </p:tavLst>
                                    </p:anim>
                                    <p:anim calcmode="lin" valueType="num">
                                      <p:cBhvr>
                                        <p:cTn id="87" dur="1000" fill="hold"/>
                                        <p:tgtEl>
                                          <p:spTgt spid="6"/>
                                        </p:tgtEl>
                                        <p:attrNameLst>
                                          <p:attrName>ppt_h</p:attrName>
                                        </p:attrNameLst>
                                      </p:cBhvr>
                                      <p:tavLst>
                                        <p:tav tm="0">
                                          <p:val>
                                            <p:strVal val="#ppt_h"/>
                                          </p:val>
                                        </p:tav>
                                        <p:tav tm="100000">
                                          <p:val>
                                            <p:strVal val="#ppt_h"/>
                                          </p:val>
                                        </p:tav>
                                      </p:tavLst>
                                    </p:anim>
                                    <p:animEffect transition="in" filter="fade">
                                      <p:cBhvr>
                                        <p:cTn id="88" dur="1000"/>
                                        <p:tgtEl>
                                          <p:spTgt spid="6"/>
                                        </p:tgtEl>
                                      </p:cBhvr>
                                    </p:animEffect>
                                  </p:childTnLst>
                                </p:cTn>
                              </p:par>
                              <p:par>
                                <p:cTn id="89" presetID="55" presetClass="entr" presetSubtype="0" fill="hold" grpId="0" nodeType="with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p:cTn id="91" dur="1000" fill="hold"/>
                                        <p:tgtEl>
                                          <p:spTgt spid="8"/>
                                        </p:tgtEl>
                                        <p:attrNameLst>
                                          <p:attrName>ppt_w</p:attrName>
                                        </p:attrNameLst>
                                      </p:cBhvr>
                                      <p:tavLst>
                                        <p:tav tm="0">
                                          <p:val>
                                            <p:strVal val="#ppt_w*0.70"/>
                                          </p:val>
                                        </p:tav>
                                        <p:tav tm="100000">
                                          <p:val>
                                            <p:strVal val="#ppt_w"/>
                                          </p:val>
                                        </p:tav>
                                      </p:tavLst>
                                    </p:anim>
                                    <p:anim calcmode="lin" valueType="num">
                                      <p:cBhvr>
                                        <p:cTn id="92" dur="1000" fill="hold"/>
                                        <p:tgtEl>
                                          <p:spTgt spid="8"/>
                                        </p:tgtEl>
                                        <p:attrNameLst>
                                          <p:attrName>ppt_h</p:attrName>
                                        </p:attrNameLst>
                                      </p:cBhvr>
                                      <p:tavLst>
                                        <p:tav tm="0">
                                          <p:val>
                                            <p:strVal val="#ppt_h"/>
                                          </p:val>
                                        </p:tav>
                                        <p:tav tm="100000">
                                          <p:val>
                                            <p:strVal val="#ppt_h"/>
                                          </p:val>
                                        </p:tav>
                                      </p:tavLst>
                                    </p:anim>
                                    <p:animEffect transition="in" filter="fade">
                                      <p:cBhvr>
                                        <p:cTn id="93" dur="1000"/>
                                        <p:tgtEl>
                                          <p:spTgt spid="8"/>
                                        </p:tgtEl>
                                      </p:cBhvr>
                                    </p:animEffect>
                                  </p:childTnLst>
                                </p:cTn>
                              </p:par>
                              <p:par>
                                <p:cTn id="94" presetID="55" presetClass="entr" presetSubtype="0" fill="hold" grpId="0" nodeType="withEffect">
                                  <p:stCondLst>
                                    <p:cond delay="0"/>
                                  </p:stCondLst>
                                  <p:childTnLst>
                                    <p:set>
                                      <p:cBhvr>
                                        <p:cTn id="95" dur="1" fill="hold">
                                          <p:stCondLst>
                                            <p:cond delay="0"/>
                                          </p:stCondLst>
                                        </p:cTn>
                                        <p:tgtEl>
                                          <p:spTgt spid="10"/>
                                        </p:tgtEl>
                                        <p:attrNameLst>
                                          <p:attrName>style.visibility</p:attrName>
                                        </p:attrNameLst>
                                      </p:cBhvr>
                                      <p:to>
                                        <p:strVal val="visible"/>
                                      </p:to>
                                    </p:set>
                                    <p:anim calcmode="lin" valueType="num">
                                      <p:cBhvr>
                                        <p:cTn id="96" dur="1000" fill="hold"/>
                                        <p:tgtEl>
                                          <p:spTgt spid="10"/>
                                        </p:tgtEl>
                                        <p:attrNameLst>
                                          <p:attrName>ppt_w</p:attrName>
                                        </p:attrNameLst>
                                      </p:cBhvr>
                                      <p:tavLst>
                                        <p:tav tm="0">
                                          <p:val>
                                            <p:strVal val="#ppt_w*0.70"/>
                                          </p:val>
                                        </p:tav>
                                        <p:tav tm="100000">
                                          <p:val>
                                            <p:strVal val="#ppt_w"/>
                                          </p:val>
                                        </p:tav>
                                      </p:tavLst>
                                    </p:anim>
                                    <p:anim calcmode="lin" valueType="num">
                                      <p:cBhvr>
                                        <p:cTn id="97" dur="1000" fill="hold"/>
                                        <p:tgtEl>
                                          <p:spTgt spid="10"/>
                                        </p:tgtEl>
                                        <p:attrNameLst>
                                          <p:attrName>ppt_h</p:attrName>
                                        </p:attrNameLst>
                                      </p:cBhvr>
                                      <p:tavLst>
                                        <p:tav tm="0">
                                          <p:val>
                                            <p:strVal val="#ppt_h"/>
                                          </p:val>
                                        </p:tav>
                                        <p:tav tm="100000">
                                          <p:val>
                                            <p:strVal val="#ppt_h"/>
                                          </p:val>
                                        </p:tav>
                                      </p:tavLst>
                                    </p:anim>
                                    <p:animEffect transition="in" filter="fade">
                                      <p:cBhvr>
                                        <p:cTn id="98" dur="1000"/>
                                        <p:tgtEl>
                                          <p:spTgt spid="10"/>
                                        </p:tgtEl>
                                      </p:cBhvr>
                                    </p:animEffect>
                                  </p:childTnLst>
                                </p:cTn>
                              </p:par>
                            </p:childTnLst>
                          </p:cTn>
                        </p:par>
                      </p:childTnLst>
                    </p:cTn>
                  </p:par>
                  <p:par>
                    <p:cTn id="99" fill="hold">
                      <p:stCondLst>
                        <p:cond delay="indefinite"/>
                      </p:stCondLst>
                      <p:childTnLst>
                        <p:par>
                          <p:cTn id="100" fill="hold">
                            <p:stCondLst>
                              <p:cond delay="0"/>
                            </p:stCondLst>
                            <p:childTnLst>
                              <p:par>
                                <p:cTn id="101" presetID="55" presetClass="entr" presetSubtype="0"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anim calcmode="lin" valueType="num">
                                      <p:cBhvr>
                                        <p:cTn id="103" dur="1000" fill="hold"/>
                                        <p:tgtEl>
                                          <p:spTgt spid="17"/>
                                        </p:tgtEl>
                                        <p:attrNameLst>
                                          <p:attrName>ppt_w</p:attrName>
                                        </p:attrNameLst>
                                      </p:cBhvr>
                                      <p:tavLst>
                                        <p:tav tm="0">
                                          <p:val>
                                            <p:strVal val="#ppt_w*0.70"/>
                                          </p:val>
                                        </p:tav>
                                        <p:tav tm="100000">
                                          <p:val>
                                            <p:strVal val="#ppt_w"/>
                                          </p:val>
                                        </p:tav>
                                      </p:tavLst>
                                    </p:anim>
                                    <p:anim calcmode="lin" valueType="num">
                                      <p:cBhvr>
                                        <p:cTn id="104" dur="1000" fill="hold"/>
                                        <p:tgtEl>
                                          <p:spTgt spid="17"/>
                                        </p:tgtEl>
                                        <p:attrNameLst>
                                          <p:attrName>ppt_h</p:attrName>
                                        </p:attrNameLst>
                                      </p:cBhvr>
                                      <p:tavLst>
                                        <p:tav tm="0">
                                          <p:val>
                                            <p:strVal val="#ppt_h"/>
                                          </p:val>
                                        </p:tav>
                                        <p:tav tm="100000">
                                          <p:val>
                                            <p:strVal val="#ppt_h"/>
                                          </p:val>
                                        </p:tav>
                                      </p:tavLst>
                                    </p:anim>
                                    <p:animEffect transition="in" filter="fade">
                                      <p:cBhvr>
                                        <p:cTn id="105" dur="1000"/>
                                        <p:tgtEl>
                                          <p:spTgt spid="17"/>
                                        </p:tgtEl>
                                      </p:cBhvr>
                                    </p:animEffect>
                                  </p:childTnLst>
                                </p:cTn>
                              </p:par>
                              <p:par>
                                <p:cTn id="106" presetID="55" presetClass="entr" presetSubtype="0"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anim calcmode="lin" valueType="num">
                                      <p:cBhvr>
                                        <p:cTn id="108" dur="1000" fill="hold"/>
                                        <p:tgtEl>
                                          <p:spTgt spid="19"/>
                                        </p:tgtEl>
                                        <p:attrNameLst>
                                          <p:attrName>ppt_w</p:attrName>
                                        </p:attrNameLst>
                                      </p:cBhvr>
                                      <p:tavLst>
                                        <p:tav tm="0">
                                          <p:val>
                                            <p:strVal val="#ppt_w*0.70"/>
                                          </p:val>
                                        </p:tav>
                                        <p:tav tm="100000">
                                          <p:val>
                                            <p:strVal val="#ppt_w"/>
                                          </p:val>
                                        </p:tav>
                                      </p:tavLst>
                                    </p:anim>
                                    <p:anim calcmode="lin" valueType="num">
                                      <p:cBhvr>
                                        <p:cTn id="109" dur="1000" fill="hold"/>
                                        <p:tgtEl>
                                          <p:spTgt spid="19"/>
                                        </p:tgtEl>
                                        <p:attrNameLst>
                                          <p:attrName>ppt_h</p:attrName>
                                        </p:attrNameLst>
                                      </p:cBhvr>
                                      <p:tavLst>
                                        <p:tav tm="0">
                                          <p:val>
                                            <p:strVal val="#ppt_h"/>
                                          </p:val>
                                        </p:tav>
                                        <p:tav tm="100000">
                                          <p:val>
                                            <p:strVal val="#ppt_h"/>
                                          </p:val>
                                        </p:tav>
                                      </p:tavLst>
                                    </p:anim>
                                    <p:animEffect transition="in" filter="fade">
                                      <p:cBhvr>
                                        <p:cTn id="110" dur="1000"/>
                                        <p:tgtEl>
                                          <p:spTgt spid="19"/>
                                        </p:tgtEl>
                                      </p:cBhvr>
                                    </p:animEffect>
                                  </p:childTnLst>
                                </p:cTn>
                              </p:par>
                            </p:childTnLst>
                          </p:cTn>
                        </p:par>
                      </p:childTnLst>
                    </p:cTn>
                  </p:par>
                  <p:par>
                    <p:cTn id="111" fill="hold">
                      <p:stCondLst>
                        <p:cond delay="indefinite"/>
                      </p:stCondLst>
                      <p:childTnLst>
                        <p:par>
                          <p:cTn id="112" fill="hold">
                            <p:stCondLst>
                              <p:cond delay="0"/>
                            </p:stCondLst>
                            <p:childTnLst>
                              <p:par>
                                <p:cTn id="113" presetID="55" presetClass="entr" presetSubtype="0" fill="hold" grpId="0" nodeType="clickEffect">
                                  <p:stCondLst>
                                    <p:cond delay="0"/>
                                  </p:stCondLst>
                                  <p:childTnLst>
                                    <p:set>
                                      <p:cBhvr>
                                        <p:cTn id="114" dur="1" fill="hold">
                                          <p:stCondLst>
                                            <p:cond delay="0"/>
                                          </p:stCondLst>
                                        </p:cTn>
                                        <p:tgtEl>
                                          <p:spTgt spid="23"/>
                                        </p:tgtEl>
                                        <p:attrNameLst>
                                          <p:attrName>style.visibility</p:attrName>
                                        </p:attrNameLst>
                                      </p:cBhvr>
                                      <p:to>
                                        <p:strVal val="visible"/>
                                      </p:to>
                                    </p:set>
                                    <p:anim calcmode="lin" valueType="num">
                                      <p:cBhvr>
                                        <p:cTn id="115" dur="1000" fill="hold"/>
                                        <p:tgtEl>
                                          <p:spTgt spid="23"/>
                                        </p:tgtEl>
                                        <p:attrNameLst>
                                          <p:attrName>ppt_w</p:attrName>
                                        </p:attrNameLst>
                                      </p:cBhvr>
                                      <p:tavLst>
                                        <p:tav tm="0">
                                          <p:val>
                                            <p:strVal val="#ppt_w*0.70"/>
                                          </p:val>
                                        </p:tav>
                                        <p:tav tm="100000">
                                          <p:val>
                                            <p:strVal val="#ppt_w"/>
                                          </p:val>
                                        </p:tav>
                                      </p:tavLst>
                                    </p:anim>
                                    <p:anim calcmode="lin" valueType="num">
                                      <p:cBhvr>
                                        <p:cTn id="116" dur="1000" fill="hold"/>
                                        <p:tgtEl>
                                          <p:spTgt spid="23"/>
                                        </p:tgtEl>
                                        <p:attrNameLst>
                                          <p:attrName>ppt_h</p:attrName>
                                        </p:attrNameLst>
                                      </p:cBhvr>
                                      <p:tavLst>
                                        <p:tav tm="0">
                                          <p:val>
                                            <p:strVal val="#ppt_h"/>
                                          </p:val>
                                        </p:tav>
                                        <p:tav tm="100000">
                                          <p:val>
                                            <p:strVal val="#ppt_h"/>
                                          </p:val>
                                        </p:tav>
                                      </p:tavLst>
                                    </p:anim>
                                    <p:animEffect transition="in" filter="fade">
                                      <p:cBhvr>
                                        <p:cTn id="117" dur="1000"/>
                                        <p:tgtEl>
                                          <p:spTgt spid="23"/>
                                        </p:tgtEl>
                                      </p:cBhvr>
                                    </p:animEffect>
                                  </p:childTnLst>
                                </p:cTn>
                              </p:par>
                              <p:par>
                                <p:cTn id="118" presetID="55" presetClass="entr" presetSubtype="0" fill="hold" grpId="0" nodeType="withEffect">
                                  <p:stCondLst>
                                    <p:cond delay="0"/>
                                  </p:stCondLst>
                                  <p:childTnLst>
                                    <p:set>
                                      <p:cBhvr>
                                        <p:cTn id="119" dur="1" fill="hold">
                                          <p:stCondLst>
                                            <p:cond delay="0"/>
                                          </p:stCondLst>
                                        </p:cTn>
                                        <p:tgtEl>
                                          <p:spTgt spid="24"/>
                                        </p:tgtEl>
                                        <p:attrNameLst>
                                          <p:attrName>style.visibility</p:attrName>
                                        </p:attrNameLst>
                                      </p:cBhvr>
                                      <p:to>
                                        <p:strVal val="visible"/>
                                      </p:to>
                                    </p:set>
                                    <p:anim calcmode="lin" valueType="num">
                                      <p:cBhvr>
                                        <p:cTn id="120" dur="1000" fill="hold"/>
                                        <p:tgtEl>
                                          <p:spTgt spid="24"/>
                                        </p:tgtEl>
                                        <p:attrNameLst>
                                          <p:attrName>ppt_w</p:attrName>
                                        </p:attrNameLst>
                                      </p:cBhvr>
                                      <p:tavLst>
                                        <p:tav tm="0">
                                          <p:val>
                                            <p:strVal val="#ppt_w*0.70"/>
                                          </p:val>
                                        </p:tav>
                                        <p:tav tm="100000">
                                          <p:val>
                                            <p:strVal val="#ppt_w"/>
                                          </p:val>
                                        </p:tav>
                                      </p:tavLst>
                                    </p:anim>
                                    <p:anim calcmode="lin" valueType="num">
                                      <p:cBhvr>
                                        <p:cTn id="121" dur="1000" fill="hold"/>
                                        <p:tgtEl>
                                          <p:spTgt spid="24"/>
                                        </p:tgtEl>
                                        <p:attrNameLst>
                                          <p:attrName>ppt_h</p:attrName>
                                        </p:attrNameLst>
                                      </p:cBhvr>
                                      <p:tavLst>
                                        <p:tav tm="0">
                                          <p:val>
                                            <p:strVal val="#ppt_h"/>
                                          </p:val>
                                        </p:tav>
                                        <p:tav tm="100000">
                                          <p:val>
                                            <p:strVal val="#ppt_h"/>
                                          </p:val>
                                        </p:tav>
                                      </p:tavLst>
                                    </p:anim>
                                    <p:animEffect transition="in" filter="fade">
                                      <p:cBhvr>
                                        <p:cTn id="122" dur="1000"/>
                                        <p:tgtEl>
                                          <p:spTgt spid="24"/>
                                        </p:tgtEl>
                                      </p:cBhvr>
                                    </p:animEffect>
                                  </p:childTnLst>
                                </p:cTn>
                              </p:par>
                            </p:childTnLst>
                          </p:cTn>
                        </p:par>
                      </p:childTnLst>
                    </p:cTn>
                  </p:par>
                  <p:par>
                    <p:cTn id="123" fill="hold">
                      <p:stCondLst>
                        <p:cond delay="indefinite"/>
                      </p:stCondLst>
                      <p:childTnLst>
                        <p:par>
                          <p:cTn id="124" fill="hold">
                            <p:stCondLst>
                              <p:cond delay="0"/>
                            </p:stCondLst>
                            <p:childTnLst>
                              <p:par>
                                <p:cTn id="125" presetID="55" presetClass="entr" presetSubtype="0" fill="hold" grpId="0" nodeType="clickEffect">
                                  <p:stCondLst>
                                    <p:cond delay="0"/>
                                  </p:stCondLst>
                                  <p:childTnLst>
                                    <p:set>
                                      <p:cBhvr>
                                        <p:cTn id="126" dur="1" fill="hold">
                                          <p:stCondLst>
                                            <p:cond delay="0"/>
                                          </p:stCondLst>
                                        </p:cTn>
                                        <p:tgtEl>
                                          <p:spTgt spid="41"/>
                                        </p:tgtEl>
                                        <p:attrNameLst>
                                          <p:attrName>style.visibility</p:attrName>
                                        </p:attrNameLst>
                                      </p:cBhvr>
                                      <p:to>
                                        <p:strVal val="visible"/>
                                      </p:to>
                                    </p:set>
                                    <p:anim calcmode="lin" valueType="num">
                                      <p:cBhvr>
                                        <p:cTn id="127" dur="1000" fill="hold"/>
                                        <p:tgtEl>
                                          <p:spTgt spid="41"/>
                                        </p:tgtEl>
                                        <p:attrNameLst>
                                          <p:attrName>ppt_w</p:attrName>
                                        </p:attrNameLst>
                                      </p:cBhvr>
                                      <p:tavLst>
                                        <p:tav tm="0">
                                          <p:val>
                                            <p:strVal val="#ppt_w*0.70"/>
                                          </p:val>
                                        </p:tav>
                                        <p:tav tm="100000">
                                          <p:val>
                                            <p:strVal val="#ppt_w"/>
                                          </p:val>
                                        </p:tav>
                                      </p:tavLst>
                                    </p:anim>
                                    <p:anim calcmode="lin" valueType="num">
                                      <p:cBhvr>
                                        <p:cTn id="128" dur="1000" fill="hold"/>
                                        <p:tgtEl>
                                          <p:spTgt spid="41"/>
                                        </p:tgtEl>
                                        <p:attrNameLst>
                                          <p:attrName>ppt_h</p:attrName>
                                        </p:attrNameLst>
                                      </p:cBhvr>
                                      <p:tavLst>
                                        <p:tav tm="0">
                                          <p:val>
                                            <p:strVal val="#ppt_h"/>
                                          </p:val>
                                        </p:tav>
                                        <p:tav tm="100000">
                                          <p:val>
                                            <p:strVal val="#ppt_h"/>
                                          </p:val>
                                        </p:tav>
                                      </p:tavLst>
                                    </p:anim>
                                    <p:animEffect transition="in" filter="fade">
                                      <p:cBhvr>
                                        <p:cTn id="129" dur="1000"/>
                                        <p:tgtEl>
                                          <p:spTgt spid="41"/>
                                        </p:tgtEl>
                                      </p:cBhvr>
                                    </p:animEffect>
                                  </p:childTnLst>
                                </p:cTn>
                              </p:par>
                            </p:childTnLst>
                          </p:cTn>
                        </p:par>
                      </p:childTnLst>
                    </p:cTn>
                  </p:par>
                  <p:par>
                    <p:cTn id="130" fill="hold">
                      <p:stCondLst>
                        <p:cond delay="indefinite"/>
                      </p:stCondLst>
                      <p:childTnLst>
                        <p:par>
                          <p:cTn id="131" fill="hold">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44"/>
                                        </p:tgtEl>
                                        <p:attrNameLst>
                                          <p:attrName>style.visibility</p:attrName>
                                        </p:attrNameLst>
                                      </p:cBhvr>
                                      <p:to>
                                        <p:strVal val="visible"/>
                                      </p:to>
                                    </p:set>
                                    <p:anim calcmode="lin" valueType="num">
                                      <p:cBhvr>
                                        <p:cTn id="134" dur="1000" fill="hold"/>
                                        <p:tgtEl>
                                          <p:spTgt spid="44"/>
                                        </p:tgtEl>
                                        <p:attrNameLst>
                                          <p:attrName>ppt_w</p:attrName>
                                        </p:attrNameLst>
                                      </p:cBhvr>
                                      <p:tavLst>
                                        <p:tav tm="0">
                                          <p:val>
                                            <p:strVal val="#ppt_w*0.70"/>
                                          </p:val>
                                        </p:tav>
                                        <p:tav tm="100000">
                                          <p:val>
                                            <p:strVal val="#ppt_w"/>
                                          </p:val>
                                        </p:tav>
                                      </p:tavLst>
                                    </p:anim>
                                    <p:anim calcmode="lin" valueType="num">
                                      <p:cBhvr>
                                        <p:cTn id="135" dur="1000" fill="hold"/>
                                        <p:tgtEl>
                                          <p:spTgt spid="44"/>
                                        </p:tgtEl>
                                        <p:attrNameLst>
                                          <p:attrName>ppt_h</p:attrName>
                                        </p:attrNameLst>
                                      </p:cBhvr>
                                      <p:tavLst>
                                        <p:tav tm="0">
                                          <p:val>
                                            <p:strVal val="#ppt_h"/>
                                          </p:val>
                                        </p:tav>
                                        <p:tav tm="100000">
                                          <p:val>
                                            <p:strVal val="#ppt_h"/>
                                          </p:val>
                                        </p:tav>
                                      </p:tavLst>
                                    </p:anim>
                                    <p:animEffect transition="in" filter="fade">
                                      <p:cBhvr>
                                        <p:cTn id="136" dur="1000"/>
                                        <p:tgtEl>
                                          <p:spTgt spid="44"/>
                                        </p:tgtEl>
                                      </p:cBhvr>
                                    </p:animEffect>
                                  </p:childTnLst>
                                </p:cTn>
                              </p:par>
                              <p:par>
                                <p:cTn id="137" presetID="55" presetClass="entr" presetSubtype="0" fill="hold" grpId="0" nodeType="withEffect">
                                  <p:stCondLst>
                                    <p:cond delay="0"/>
                                  </p:stCondLst>
                                  <p:childTnLst>
                                    <p:set>
                                      <p:cBhvr>
                                        <p:cTn id="138" dur="1" fill="hold">
                                          <p:stCondLst>
                                            <p:cond delay="0"/>
                                          </p:stCondLst>
                                        </p:cTn>
                                        <p:tgtEl>
                                          <p:spTgt spid="45"/>
                                        </p:tgtEl>
                                        <p:attrNameLst>
                                          <p:attrName>style.visibility</p:attrName>
                                        </p:attrNameLst>
                                      </p:cBhvr>
                                      <p:to>
                                        <p:strVal val="visible"/>
                                      </p:to>
                                    </p:set>
                                    <p:anim calcmode="lin" valueType="num">
                                      <p:cBhvr>
                                        <p:cTn id="139" dur="1000" fill="hold"/>
                                        <p:tgtEl>
                                          <p:spTgt spid="45"/>
                                        </p:tgtEl>
                                        <p:attrNameLst>
                                          <p:attrName>ppt_w</p:attrName>
                                        </p:attrNameLst>
                                      </p:cBhvr>
                                      <p:tavLst>
                                        <p:tav tm="0">
                                          <p:val>
                                            <p:strVal val="#ppt_w*0.70"/>
                                          </p:val>
                                        </p:tav>
                                        <p:tav tm="100000">
                                          <p:val>
                                            <p:strVal val="#ppt_w"/>
                                          </p:val>
                                        </p:tav>
                                      </p:tavLst>
                                    </p:anim>
                                    <p:anim calcmode="lin" valueType="num">
                                      <p:cBhvr>
                                        <p:cTn id="140" dur="1000" fill="hold"/>
                                        <p:tgtEl>
                                          <p:spTgt spid="45"/>
                                        </p:tgtEl>
                                        <p:attrNameLst>
                                          <p:attrName>ppt_h</p:attrName>
                                        </p:attrNameLst>
                                      </p:cBhvr>
                                      <p:tavLst>
                                        <p:tav tm="0">
                                          <p:val>
                                            <p:strVal val="#ppt_h"/>
                                          </p:val>
                                        </p:tav>
                                        <p:tav tm="100000">
                                          <p:val>
                                            <p:strVal val="#ppt_h"/>
                                          </p:val>
                                        </p:tav>
                                      </p:tavLst>
                                    </p:anim>
                                    <p:animEffect transition="in" filter="fade">
                                      <p:cBhvr>
                                        <p:cTn id="141" dur="1000"/>
                                        <p:tgtEl>
                                          <p:spTgt spid="45"/>
                                        </p:tgtEl>
                                      </p:cBhvr>
                                    </p:animEffect>
                                  </p:childTnLst>
                                </p:cTn>
                              </p:par>
                            </p:childTnLst>
                          </p:cTn>
                        </p:par>
                      </p:childTnLst>
                    </p:cTn>
                  </p:par>
                  <p:par>
                    <p:cTn id="142" fill="hold">
                      <p:stCondLst>
                        <p:cond delay="indefinite"/>
                      </p:stCondLst>
                      <p:childTnLst>
                        <p:par>
                          <p:cTn id="143" fill="hold">
                            <p:stCondLst>
                              <p:cond delay="0"/>
                            </p:stCondLst>
                            <p:childTnLst>
                              <p:par>
                                <p:cTn id="144" presetID="55" presetClass="entr" presetSubtype="0" fill="hold" grpId="0" nodeType="clickEffect">
                                  <p:stCondLst>
                                    <p:cond delay="0"/>
                                  </p:stCondLst>
                                  <p:childTnLst>
                                    <p:set>
                                      <p:cBhvr>
                                        <p:cTn id="145" dur="1" fill="hold">
                                          <p:stCondLst>
                                            <p:cond delay="0"/>
                                          </p:stCondLst>
                                        </p:cTn>
                                        <p:tgtEl>
                                          <p:spTgt spid="26"/>
                                        </p:tgtEl>
                                        <p:attrNameLst>
                                          <p:attrName>style.visibility</p:attrName>
                                        </p:attrNameLst>
                                      </p:cBhvr>
                                      <p:to>
                                        <p:strVal val="visible"/>
                                      </p:to>
                                    </p:set>
                                    <p:anim calcmode="lin" valueType="num">
                                      <p:cBhvr>
                                        <p:cTn id="146" dur="1000" fill="hold"/>
                                        <p:tgtEl>
                                          <p:spTgt spid="26"/>
                                        </p:tgtEl>
                                        <p:attrNameLst>
                                          <p:attrName>ppt_w</p:attrName>
                                        </p:attrNameLst>
                                      </p:cBhvr>
                                      <p:tavLst>
                                        <p:tav tm="0">
                                          <p:val>
                                            <p:strVal val="#ppt_w*0.70"/>
                                          </p:val>
                                        </p:tav>
                                        <p:tav tm="100000">
                                          <p:val>
                                            <p:strVal val="#ppt_w"/>
                                          </p:val>
                                        </p:tav>
                                      </p:tavLst>
                                    </p:anim>
                                    <p:anim calcmode="lin" valueType="num">
                                      <p:cBhvr>
                                        <p:cTn id="147" dur="1000" fill="hold"/>
                                        <p:tgtEl>
                                          <p:spTgt spid="26"/>
                                        </p:tgtEl>
                                        <p:attrNameLst>
                                          <p:attrName>ppt_h</p:attrName>
                                        </p:attrNameLst>
                                      </p:cBhvr>
                                      <p:tavLst>
                                        <p:tav tm="0">
                                          <p:val>
                                            <p:strVal val="#ppt_h"/>
                                          </p:val>
                                        </p:tav>
                                        <p:tav tm="100000">
                                          <p:val>
                                            <p:strVal val="#ppt_h"/>
                                          </p:val>
                                        </p:tav>
                                      </p:tavLst>
                                    </p:anim>
                                    <p:animEffect transition="in" filter="fade">
                                      <p:cBhvr>
                                        <p:cTn id="148" dur="1000"/>
                                        <p:tgtEl>
                                          <p:spTgt spid="26"/>
                                        </p:tgtEl>
                                      </p:cBhvr>
                                    </p:animEffect>
                                  </p:childTnLst>
                                </p:cTn>
                              </p:par>
                              <p:par>
                                <p:cTn id="149" presetID="55" presetClass="entr" presetSubtype="0" fill="hold" grpId="0" nodeType="withEffect">
                                  <p:stCondLst>
                                    <p:cond delay="0"/>
                                  </p:stCondLst>
                                  <p:childTnLst>
                                    <p:set>
                                      <p:cBhvr>
                                        <p:cTn id="150" dur="1" fill="hold">
                                          <p:stCondLst>
                                            <p:cond delay="0"/>
                                          </p:stCondLst>
                                        </p:cTn>
                                        <p:tgtEl>
                                          <p:spTgt spid="27"/>
                                        </p:tgtEl>
                                        <p:attrNameLst>
                                          <p:attrName>style.visibility</p:attrName>
                                        </p:attrNameLst>
                                      </p:cBhvr>
                                      <p:to>
                                        <p:strVal val="visible"/>
                                      </p:to>
                                    </p:set>
                                    <p:anim calcmode="lin" valueType="num">
                                      <p:cBhvr>
                                        <p:cTn id="151" dur="1000" fill="hold"/>
                                        <p:tgtEl>
                                          <p:spTgt spid="27"/>
                                        </p:tgtEl>
                                        <p:attrNameLst>
                                          <p:attrName>ppt_w</p:attrName>
                                        </p:attrNameLst>
                                      </p:cBhvr>
                                      <p:tavLst>
                                        <p:tav tm="0">
                                          <p:val>
                                            <p:strVal val="#ppt_w*0.70"/>
                                          </p:val>
                                        </p:tav>
                                        <p:tav tm="100000">
                                          <p:val>
                                            <p:strVal val="#ppt_w"/>
                                          </p:val>
                                        </p:tav>
                                      </p:tavLst>
                                    </p:anim>
                                    <p:anim calcmode="lin" valueType="num">
                                      <p:cBhvr>
                                        <p:cTn id="152" dur="1000" fill="hold"/>
                                        <p:tgtEl>
                                          <p:spTgt spid="27"/>
                                        </p:tgtEl>
                                        <p:attrNameLst>
                                          <p:attrName>ppt_h</p:attrName>
                                        </p:attrNameLst>
                                      </p:cBhvr>
                                      <p:tavLst>
                                        <p:tav tm="0">
                                          <p:val>
                                            <p:strVal val="#ppt_h"/>
                                          </p:val>
                                        </p:tav>
                                        <p:tav tm="100000">
                                          <p:val>
                                            <p:strVal val="#ppt_h"/>
                                          </p:val>
                                        </p:tav>
                                      </p:tavLst>
                                    </p:anim>
                                    <p:animEffect transition="in" filter="fade">
                                      <p:cBhvr>
                                        <p:cTn id="153" dur="1000"/>
                                        <p:tgtEl>
                                          <p:spTgt spid="27"/>
                                        </p:tgtEl>
                                      </p:cBhvr>
                                    </p:animEffect>
                                  </p:childTnLst>
                                </p:cTn>
                              </p:par>
                            </p:childTnLst>
                          </p:cTn>
                        </p:par>
                      </p:childTnLst>
                    </p:cTn>
                  </p:par>
                  <p:par>
                    <p:cTn id="154" fill="hold">
                      <p:stCondLst>
                        <p:cond delay="indefinite"/>
                      </p:stCondLst>
                      <p:childTnLst>
                        <p:par>
                          <p:cTn id="155" fill="hold">
                            <p:stCondLst>
                              <p:cond delay="0"/>
                            </p:stCondLst>
                            <p:childTnLst>
                              <p:par>
                                <p:cTn id="156" presetID="55" presetClass="entr" presetSubtype="0" fill="hold" grpId="0" nodeType="clickEffect">
                                  <p:stCondLst>
                                    <p:cond delay="0"/>
                                  </p:stCondLst>
                                  <p:childTnLst>
                                    <p:set>
                                      <p:cBhvr>
                                        <p:cTn id="157" dur="1" fill="hold">
                                          <p:stCondLst>
                                            <p:cond delay="0"/>
                                          </p:stCondLst>
                                        </p:cTn>
                                        <p:tgtEl>
                                          <p:spTgt spid="33"/>
                                        </p:tgtEl>
                                        <p:attrNameLst>
                                          <p:attrName>style.visibility</p:attrName>
                                        </p:attrNameLst>
                                      </p:cBhvr>
                                      <p:to>
                                        <p:strVal val="visible"/>
                                      </p:to>
                                    </p:set>
                                    <p:anim calcmode="lin" valueType="num">
                                      <p:cBhvr>
                                        <p:cTn id="158" dur="1000" fill="hold"/>
                                        <p:tgtEl>
                                          <p:spTgt spid="33"/>
                                        </p:tgtEl>
                                        <p:attrNameLst>
                                          <p:attrName>ppt_w</p:attrName>
                                        </p:attrNameLst>
                                      </p:cBhvr>
                                      <p:tavLst>
                                        <p:tav tm="0">
                                          <p:val>
                                            <p:strVal val="#ppt_w*0.70"/>
                                          </p:val>
                                        </p:tav>
                                        <p:tav tm="100000">
                                          <p:val>
                                            <p:strVal val="#ppt_w"/>
                                          </p:val>
                                        </p:tav>
                                      </p:tavLst>
                                    </p:anim>
                                    <p:anim calcmode="lin" valueType="num">
                                      <p:cBhvr>
                                        <p:cTn id="159" dur="1000" fill="hold"/>
                                        <p:tgtEl>
                                          <p:spTgt spid="33"/>
                                        </p:tgtEl>
                                        <p:attrNameLst>
                                          <p:attrName>ppt_h</p:attrName>
                                        </p:attrNameLst>
                                      </p:cBhvr>
                                      <p:tavLst>
                                        <p:tav tm="0">
                                          <p:val>
                                            <p:strVal val="#ppt_h"/>
                                          </p:val>
                                        </p:tav>
                                        <p:tav tm="100000">
                                          <p:val>
                                            <p:strVal val="#ppt_h"/>
                                          </p:val>
                                        </p:tav>
                                      </p:tavLst>
                                    </p:anim>
                                    <p:animEffect transition="in" filter="fade">
                                      <p:cBhvr>
                                        <p:cTn id="160" dur="1000"/>
                                        <p:tgtEl>
                                          <p:spTgt spid="33"/>
                                        </p:tgtEl>
                                      </p:cBhvr>
                                    </p:animEffect>
                                  </p:childTnLst>
                                </p:cTn>
                              </p:par>
                            </p:childTnLst>
                          </p:cTn>
                        </p:par>
                      </p:childTnLst>
                    </p:cTn>
                  </p:par>
                  <p:par>
                    <p:cTn id="161" fill="hold">
                      <p:stCondLst>
                        <p:cond delay="indefinite"/>
                      </p:stCondLst>
                      <p:childTnLst>
                        <p:par>
                          <p:cTn id="162" fill="hold">
                            <p:stCondLst>
                              <p:cond delay="0"/>
                            </p:stCondLst>
                            <p:childTnLst>
                              <p:par>
                                <p:cTn id="163" presetID="55" presetClass="entr" presetSubtype="0" fill="hold" grpId="0" nodeType="clickEffect">
                                  <p:stCondLst>
                                    <p:cond delay="0"/>
                                  </p:stCondLst>
                                  <p:childTnLst>
                                    <p:set>
                                      <p:cBhvr>
                                        <p:cTn id="164" dur="1" fill="hold">
                                          <p:stCondLst>
                                            <p:cond delay="0"/>
                                          </p:stCondLst>
                                        </p:cTn>
                                        <p:tgtEl>
                                          <p:spTgt spid="11"/>
                                        </p:tgtEl>
                                        <p:attrNameLst>
                                          <p:attrName>style.visibility</p:attrName>
                                        </p:attrNameLst>
                                      </p:cBhvr>
                                      <p:to>
                                        <p:strVal val="visible"/>
                                      </p:to>
                                    </p:set>
                                    <p:anim calcmode="lin" valueType="num">
                                      <p:cBhvr>
                                        <p:cTn id="165" dur="1000" fill="hold"/>
                                        <p:tgtEl>
                                          <p:spTgt spid="11"/>
                                        </p:tgtEl>
                                        <p:attrNameLst>
                                          <p:attrName>ppt_w</p:attrName>
                                        </p:attrNameLst>
                                      </p:cBhvr>
                                      <p:tavLst>
                                        <p:tav tm="0">
                                          <p:val>
                                            <p:strVal val="#ppt_w*0.70"/>
                                          </p:val>
                                        </p:tav>
                                        <p:tav tm="100000">
                                          <p:val>
                                            <p:strVal val="#ppt_w"/>
                                          </p:val>
                                        </p:tav>
                                      </p:tavLst>
                                    </p:anim>
                                    <p:anim calcmode="lin" valueType="num">
                                      <p:cBhvr>
                                        <p:cTn id="166" dur="1000" fill="hold"/>
                                        <p:tgtEl>
                                          <p:spTgt spid="11"/>
                                        </p:tgtEl>
                                        <p:attrNameLst>
                                          <p:attrName>ppt_h</p:attrName>
                                        </p:attrNameLst>
                                      </p:cBhvr>
                                      <p:tavLst>
                                        <p:tav tm="0">
                                          <p:val>
                                            <p:strVal val="#ppt_h"/>
                                          </p:val>
                                        </p:tav>
                                        <p:tav tm="100000">
                                          <p:val>
                                            <p:strVal val="#ppt_h"/>
                                          </p:val>
                                        </p:tav>
                                      </p:tavLst>
                                    </p:anim>
                                    <p:animEffect transition="in" filter="fade">
                                      <p:cBhvr>
                                        <p:cTn id="167" dur="1000"/>
                                        <p:tgtEl>
                                          <p:spTgt spid="11"/>
                                        </p:tgtEl>
                                      </p:cBhvr>
                                    </p:animEffect>
                                  </p:childTnLst>
                                </p:cTn>
                              </p:par>
                              <p:par>
                                <p:cTn id="168" presetID="55" presetClass="entr" presetSubtype="0" fill="hold" grpId="0" nodeType="withEffect">
                                  <p:stCondLst>
                                    <p:cond delay="0"/>
                                  </p:stCondLst>
                                  <p:childTnLst>
                                    <p:set>
                                      <p:cBhvr>
                                        <p:cTn id="169" dur="1" fill="hold">
                                          <p:stCondLst>
                                            <p:cond delay="0"/>
                                          </p:stCondLst>
                                        </p:cTn>
                                        <p:tgtEl>
                                          <p:spTgt spid="12"/>
                                        </p:tgtEl>
                                        <p:attrNameLst>
                                          <p:attrName>style.visibility</p:attrName>
                                        </p:attrNameLst>
                                      </p:cBhvr>
                                      <p:to>
                                        <p:strVal val="visible"/>
                                      </p:to>
                                    </p:set>
                                    <p:anim calcmode="lin" valueType="num">
                                      <p:cBhvr>
                                        <p:cTn id="170" dur="1000" fill="hold"/>
                                        <p:tgtEl>
                                          <p:spTgt spid="12"/>
                                        </p:tgtEl>
                                        <p:attrNameLst>
                                          <p:attrName>ppt_w</p:attrName>
                                        </p:attrNameLst>
                                      </p:cBhvr>
                                      <p:tavLst>
                                        <p:tav tm="0">
                                          <p:val>
                                            <p:strVal val="#ppt_w*0.70"/>
                                          </p:val>
                                        </p:tav>
                                        <p:tav tm="100000">
                                          <p:val>
                                            <p:strVal val="#ppt_w"/>
                                          </p:val>
                                        </p:tav>
                                      </p:tavLst>
                                    </p:anim>
                                    <p:anim calcmode="lin" valueType="num">
                                      <p:cBhvr>
                                        <p:cTn id="171" dur="1000" fill="hold"/>
                                        <p:tgtEl>
                                          <p:spTgt spid="12"/>
                                        </p:tgtEl>
                                        <p:attrNameLst>
                                          <p:attrName>ppt_h</p:attrName>
                                        </p:attrNameLst>
                                      </p:cBhvr>
                                      <p:tavLst>
                                        <p:tav tm="0">
                                          <p:val>
                                            <p:strVal val="#ppt_h"/>
                                          </p:val>
                                        </p:tav>
                                        <p:tav tm="100000">
                                          <p:val>
                                            <p:strVal val="#ppt_h"/>
                                          </p:val>
                                        </p:tav>
                                      </p:tavLst>
                                    </p:anim>
                                    <p:animEffect transition="in" filter="fade">
                                      <p:cBhvr>
                                        <p:cTn id="172" dur="1000"/>
                                        <p:tgtEl>
                                          <p:spTgt spid="12"/>
                                        </p:tgtEl>
                                      </p:cBhvr>
                                    </p:animEffect>
                                  </p:childTnLst>
                                </p:cTn>
                              </p:par>
                              <p:par>
                                <p:cTn id="173" presetID="55" presetClass="entr" presetSubtype="0" fill="hold" grpId="0" nodeType="withEffect">
                                  <p:stCondLst>
                                    <p:cond delay="0"/>
                                  </p:stCondLst>
                                  <p:childTnLst>
                                    <p:set>
                                      <p:cBhvr>
                                        <p:cTn id="174" dur="1" fill="hold">
                                          <p:stCondLst>
                                            <p:cond delay="0"/>
                                          </p:stCondLst>
                                        </p:cTn>
                                        <p:tgtEl>
                                          <p:spTgt spid="13"/>
                                        </p:tgtEl>
                                        <p:attrNameLst>
                                          <p:attrName>style.visibility</p:attrName>
                                        </p:attrNameLst>
                                      </p:cBhvr>
                                      <p:to>
                                        <p:strVal val="visible"/>
                                      </p:to>
                                    </p:set>
                                    <p:anim calcmode="lin" valueType="num">
                                      <p:cBhvr>
                                        <p:cTn id="175" dur="1000" fill="hold"/>
                                        <p:tgtEl>
                                          <p:spTgt spid="13"/>
                                        </p:tgtEl>
                                        <p:attrNameLst>
                                          <p:attrName>ppt_w</p:attrName>
                                        </p:attrNameLst>
                                      </p:cBhvr>
                                      <p:tavLst>
                                        <p:tav tm="0">
                                          <p:val>
                                            <p:strVal val="#ppt_w*0.70"/>
                                          </p:val>
                                        </p:tav>
                                        <p:tav tm="100000">
                                          <p:val>
                                            <p:strVal val="#ppt_w"/>
                                          </p:val>
                                        </p:tav>
                                      </p:tavLst>
                                    </p:anim>
                                    <p:anim calcmode="lin" valueType="num">
                                      <p:cBhvr>
                                        <p:cTn id="176" dur="1000" fill="hold"/>
                                        <p:tgtEl>
                                          <p:spTgt spid="13"/>
                                        </p:tgtEl>
                                        <p:attrNameLst>
                                          <p:attrName>ppt_h</p:attrName>
                                        </p:attrNameLst>
                                      </p:cBhvr>
                                      <p:tavLst>
                                        <p:tav tm="0">
                                          <p:val>
                                            <p:strVal val="#ppt_h"/>
                                          </p:val>
                                        </p:tav>
                                        <p:tav tm="100000">
                                          <p:val>
                                            <p:strVal val="#ppt_h"/>
                                          </p:val>
                                        </p:tav>
                                      </p:tavLst>
                                    </p:anim>
                                    <p:animEffect transition="in" filter="fade">
                                      <p:cBhvr>
                                        <p:cTn id="177" dur="1000"/>
                                        <p:tgtEl>
                                          <p:spTgt spid="13"/>
                                        </p:tgtEl>
                                      </p:cBhvr>
                                    </p:animEffect>
                                  </p:childTnLst>
                                </p:cTn>
                              </p:par>
                            </p:childTnLst>
                          </p:cTn>
                        </p:par>
                      </p:childTnLst>
                    </p:cTn>
                  </p:par>
                  <p:par>
                    <p:cTn id="178" fill="hold">
                      <p:stCondLst>
                        <p:cond delay="indefinite"/>
                      </p:stCondLst>
                      <p:childTnLst>
                        <p:par>
                          <p:cTn id="179" fill="hold">
                            <p:stCondLst>
                              <p:cond delay="0"/>
                            </p:stCondLst>
                            <p:childTnLst>
                              <p:par>
                                <p:cTn id="180" presetID="55" presetClass="entr" presetSubtype="0" fill="hold" grpId="0" nodeType="clickEffect">
                                  <p:stCondLst>
                                    <p:cond delay="0"/>
                                  </p:stCondLst>
                                  <p:childTnLst>
                                    <p:set>
                                      <p:cBhvr>
                                        <p:cTn id="181" dur="1" fill="hold">
                                          <p:stCondLst>
                                            <p:cond delay="0"/>
                                          </p:stCondLst>
                                        </p:cTn>
                                        <p:tgtEl>
                                          <p:spTgt spid="20"/>
                                        </p:tgtEl>
                                        <p:attrNameLst>
                                          <p:attrName>style.visibility</p:attrName>
                                        </p:attrNameLst>
                                      </p:cBhvr>
                                      <p:to>
                                        <p:strVal val="visible"/>
                                      </p:to>
                                    </p:set>
                                    <p:anim calcmode="lin" valueType="num">
                                      <p:cBhvr>
                                        <p:cTn id="182" dur="1000" fill="hold"/>
                                        <p:tgtEl>
                                          <p:spTgt spid="20"/>
                                        </p:tgtEl>
                                        <p:attrNameLst>
                                          <p:attrName>ppt_w</p:attrName>
                                        </p:attrNameLst>
                                      </p:cBhvr>
                                      <p:tavLst>
                                        <p:tav tm="0">
                                          <p:val>
                                            <p:strVal val="#ppt_w*0.70"/>
                                          </p:val>
                                        </p:tav>
                                        <p:tav tm="100000">
                                          <p:val>
                                            <p:strVal val="#ppt_w"/>
                                          </p:val>
                                        </p:tav>
                                      </p:tavLst>
                                    </p:anim>
                                    <p:anim calcmode="lin" valueType="num">
                                      <p:cBhvr>
                                        <p:cTn id="183" dur="1000" fill="hold"/>
                                        <p:tgtEl>
                                          <p:spTgt spid="20"/>
                                        </p:tgtEl>
                                        <p:attrNameLst>
                                          <p:attrName>ppt_h</p:attrName>
                                        </p:attrNameLst>
                                      </p:cBhvr>
                                      <p:tavLst>
                                        <p:tav tm="0">
                                          <p:val>
                                            <p:strVal val="#ppt_h"/>
                                          </p:val>
                                        </p:tav>
                                        <p:tav tm="100000">
                                          <p:val>
                                            <p:strVal val="#ppt_h"/>
                                          </p:val>
                                        </p:tav>
                                      </p:tavLst>
                                    </p:anim>
                                    <p:animEffect transition="in" filter="fade">
                                      <p:cBhvr>
                                        <p:cTn id="184" dur="1000"/>
                                        <p:tgtEl>
                                          <p:spTgt spid="20"/>
                                        </p:tgtEl>
                                      </p:cBhvr>
                                    </p:animEffect>
                                  </p:childTnLst>
                                </p:cTn>
                              </p:par>
                            </p:childTnLst>
                          </p:cTn>
                        </p:par>
                      </p:childTnLst>
                    </p:cTn>
                  </p:par>
                  <p:par>
                    <p:cTn id="185" fill="hold">
                      <p:stCondLst>
                        <p:cond delay="indefinite"/>
                      </p:stCondLst>
                      <p:childTnLst>
                        <p:par>
                          <p:cTn id="186" fill="hold">
                            <p:stCondLst>
                              <p:cond delay="0"/>
                            </p:stCondLst>
                            <p:childTnLst>
                              <p:par>
                                <p:cTn id="187" presetID="55" presetClass="entr" presetSubtype="0" fill="hold" grpId="0" nodeType="clickEffect">
                                  <p:stCondLst>
                                    <p:cond delay="0"/>
                                  </p:stCondLst>
                                  <p:childTnLst>
                                    <p:set>
                                      <p:cBhvr>
                                        <p:cTn id="188" dur="1" fill="hold">
                                          <p:stCondLst>
                                            <p:cond delay="0"/>
                                          </p:stCondLst>
                                        </p:cTn>
                                        <p:tgtEl>
                                          <p:spTgt spid="25"/>
                                        </p:tgtEl>
                                        <p:attrNameLst>
                                          <p:attrName>style.visibility</p:attrName>
                                        </p:attrNameLst>
                                      </p:cBhvr>
                                      <p:to>
                                        <p:strVal val="visible"/>
                                      </p:to>
                                    </p:set>
                                    <p:anim calcmode="lin" valueType="num">
                                      <p:cBhvr>
                                        <p:cTn id="189" dur="1000" fill="hold"/>
                                        <p:tgtEl>
                                          <p:spTgt spid="25"/>
                                        </p:tgtEl>
                                        <p:attrNameLst>
                                          <p:attrName>ppt_w</p:attrName>
                                        </p:attrNameLst>
                                      </p:cBhvr>
                                      <p:tavLst>
                                        <p:tav tm="0">
                                          <p:val>
                                            <p:strVal val="#ppt_w*0.70"/>
                                          </p:val>
                                        </p:tav>
                                        <p:tav tm="100000">
                                          <p:val>
                                            <p:strVal val="#ppt_w"/>
                                          </p:val>
                                        </p:tav>
                                      </p:tavLst>
                                    </p:anim>
                                    <p:anim calcmode="lin" valueType="num">
                                      <p:cBhvr>
                                        <p:cTn id="190" dur="1000" fill="hold"/>
                                        <p:tgtEl>
                                          <p:spTgt spid="25"/>
                                        </p:tgtEl>
                                        <p:attrNameLst>
                                          <p:attrName>ppt_h</p:attrName>
                                        </p:attrNameLst>
                                      </p:cBhvr>
                                      <p:tavLst>
                                        <p:tav tm="0">
                                          <p:val>
                                            <p:strVal val="#ppt_h"/>
                                          </p:val>
                                        </p:tav>
                                        <p:tav tm="100000">
                                          <p:val>
                                            <p:strVal val="#ppt_h"/>
                                          </p:val>
                                        </p:tav>
                                      </p:tavLst>
                                    </p:anim>
                                    <p:animEffect transition="in" filter="fade">
                                      <p:cBhvr>
                                        <p:cTn id="191" dur="1000"/>
                                        <p:tgtEl>
                                          <p:spTgt spid="25"/>
                                        </p:tgtEl>
                                      </p:cBhvr>
                                    </p:animEffect>
                                  </p:childTnLst>
                                </p:cTn>
                              </p:par>
                            </p:childTnLst>
                          </p:cTn>
                        </p:par>
                      </p:childTnLst>
                    </p:cTn>
                  </p:par>
                  <p:par>
                    <p:cTn id="192" fill="hold">
                      <p:stCondLst>
                        <p:cond delay="indefinite"/>
                      </p:stCondLst>
                      <p:childTnLst>
                        <p:par>
                          <p:cTn id="193" fill="hold">
                            <p:stCondLst>
                              <p:cond delay="0"/>
                            </p:stCondLst>
                            <p:childTnLst>
                              <p:par>
                                <p:cTn id="194" presetID="55" presetClass="entr" presetSubtype="0" fill="hold" grpId="0" nodeType="clickEffect">
                                  <p:stCondLst>
                                    <p:cond delay="0"/>
                                  </p:stCondLst>
                                  <p:childTnLst>
                                    <p:set>
                                      <p:cBhvr>
                                        <p:cTn id="195" dur="1" fill="hold">
                                          <p:stCondLst>
                                            <p:cond delay="0"/>
                                          </p:stCondLst>
                                        </p:cTn>
                                        <p:tgtEl>
                                          <p:spTgt spid="42"/>
                                        </p:tgtEl>
                                        <p:attrNameLst>
                                          <p:attrName>style.visibility</p:attrName>
                                        </p:attrNameLst>
                                      </p:cBhvr>
                                      <p:to>
                                        <p:strVal val="visible"/>
                                      </p:to>
                                    </p:set>
                                    <p:anim calcmode="lin" valueType="num">
                                      <p:cBhvr>
                                        <p:cTn id="196" dur="1000" fill="hold"/>
                                        <p:tgtEl>
                                          <p:spTgt spid="42"/>
                                        </p:tgtEl>
                                        <p:attrNameLst>
                                          <p:attrName>ppt_w</p:attrName>
                                        </p:attrNameLst>
                                      </p:cBhvr>
                                      <p:tavLst>
                                        <p:tav tm="0">
                                          <p:val>
                                            <p:strVal val="#ppt_w*0.70"/>
                                          </p:val>
                                        </p:tav>
                                        <p:tav tm="100000">
                                          <p:val>
                                            <p:strVal val="#ppt_w"/>
                                          </p:val>
                                        </p:tav>
                                      </p:tavLst>
                                    </p:anim>
                                    <p:anim calcmode="lin" valueType="num">
                                      <p:cBhvr>
                                        <p:cTn id="197" dur="1000" fill="hold"/>
                                        <p:tgtEl>
                                          <p:spTgt spid="42"/>
                                        </p:tgtEl>
                                        <p:attrNameLst>
                                          <p:attrName>ppt_h</p:attrName>
                                        </p:attrNameLst>
                                      </p:cBhvr>
                                      <p:tavLst>
                                        <p:tav tm="0">
                                          <p:val>
                                            <p:strVal val="#ppt_h"/>
                                          </p:val>
                                        </p:tav>
                                        <p:tav tm="100000">
                                          <p:val>
                                            <p:strVal val="#ppt_h"/>
                                          </p:val>
                                        </p:tav>
                                      </p:tavLst>
                                    </p:anim>
                                    <p:animEffect transition="in" filter="fade">
                                      <p:cBhvr>
                                        <p:cTn id="198" dur="1000"/>
                                        <p:tgtEl>
                                          <p:spTgt spid="42"/>
                                        </p:tgtEl>
                                      </p:cBhvr>
                                    </p:animEffect>
                                  </p:childTnLst>
                                </p:cTn>
                              </p:par>
                            </p:childTnLst>
                          </p:cTn>
                        </p:par>
                      </p:childTnLst>
                    </p:cTn>
                  </p:par>
                  <p:par>
                    <p:cTn id="199" fill="hold">
                      <p:stCondLst>
                        <p:cond delay="indefinite"/>
                      </p:stCondLst>
                      <p:childTnLst>
                        <p:par>
                          <p:cTn id="200" fill="hold">
                            <p:stCondLst>
                              <p:cond delay="0"/>
                            </p:stCondLst>
                            <p:childTnLst>
                              <p:par>
                                <p:cTn id="201" presetID="55" presetClass="entr" presetSubtype="0" fill="hold" grpId="0" nodeType="clickEffect">
                                  <p:stCondLst>
                                    <p:cond delay="0"/>
                                  </p:stCondLst>
                                  <p:childTnLst>
                                    <p:set>
                                      <p:cBhvr>
                                        <p:cTn id="202" dur="1" fill="hold">
                                          <p:stCondLst>
                                            <p:cond delay="0"/>
                                          </p:stCondLst>
                                        </p:cTn>
                                        <p:tgtEl>
                                          <p:spTgt spid="46"/>
                                        </p:tgtEl>
                                        <p:attrNameLst>
                                          <p:attrName>style.visibility</p:attrName>
                                        </p:attrNameLst>
                                      </p:cBhvr>
                                      <p:to>
                                        <p:strVal val="visible"/>
                                      </p:to>
                                    </p:set>
                                    <p:anim calcmode="lin" valueType="num">
                                      <p:cBhvr>
                                        <p:cTn id="203" dur="1000" fill="hold"/>
                                        <p:tgtEl>
                                          <p:spTgt spid="46"/>
                                        </p:tgtEl>
                                        <p:attrNameLst>
                                          <p:attrName>ppt_w</p:attrName>
                                        </p:attrNameLst>
                                      </p:cBhvr>
                                      <p:tavLst>
                                        <p:tav tm="0">
                                          <p:val>
                                            <p:strVal val="#ppt_w*0.70"/>
                                          </p:val>
                                        </p:tav>
                                        <p:tav tm="100000">
                                          <p:val>
                                            <p:strVal val="#ppt_w"/>
                                          </p:val>
                                        </p:tav>
                                      </p:tavLst>
                                    </p:anim>
                                    <p:anim calcmode="lin" valueType="num">
                                      <p:cBhvr>
                                        <p:cTn id="204" dur="1000" fill="hold"/>
                                        <p:tgtEl>
                                          <p:spTgt spid="46"/>
                                        </p:tgtEl>
                                        <p:attrNameLst>
                                          <p:attrName>ppt_h</p:attrName>
                                        </p:attrNameLst>
                                      </p:cBhvr>
                                      <p:tavLst>
                                        <p:tav tm="0">
                                          <p:val>
                                            <p:strVal val="#ppt_h"/>
                                          </p:val>
                                        </p:tav>
                                        <p:tav tm="100000">
                                          <p:val>
                                            <p:strVal val="#ppt_h"/>
                                          </p:val>
                                        </p:tav>
                                      </p:tavLst>
                                    </p:anim>
                                    <p:animEffect transition="in" filter="fade">
                                      <p:cBhvr>
                                        <p:cTn id="205" dur="1000"/>
                                        <p:tgtEl>
                                          <p:spTgt spid="46"/>
                                        </p:tgtEl>
                                      </p:cBhvr>
                                    </p:animEffect>
                                  </p:childTnLst>
                                </p:cTn>
                              </p:par>
                              <p:par>
                                <p:cTn id="206" presetID="55" presetClass="entr" presetSubtype="0" fill="hold" grpId="0" nodeType="withEffect">
                                  <p:stCondLst>
                                    <p:cond delay="0"/>
                                  </p:stCondLst>
                                  <p:childTnLst>
                                    <p:set>
                                      <p:cBhvr>
                                        <p:cTn id="207" dur="1" fill="hold">
                                          <p:stCondLst>
                                            <p:cond delay="0"/>
                                          </p:stCondLst>
                                        </p:cTn>
                                        <p:tgtEl>
                                          <p:spTgt spid="47"/>
                                        </p:tgtEl>
                                        <p:attrNameLst>
                                          <p:attrName>style.visibility</p:attrName>
                                        </p:attrNameLst>
                                      </p:cBhvr>
                                      <p:to>
                                        <p:strVal val="visible"/>
                                      </p:to>
                                    </p:set>
                                    <p:anim calcmode="lin" valueType="num">
                                      <p:cBhvr>
                                        <p:cTn id="208" dur="1000" fill="hold"/>
                                        <p:tgtEl>
                                          <p:spTgt spid="47"/>
                                        </p:tgtEl>
                                        <p:attrNameLst>
                                          <p:attrName>ppt_w</p:attrName>
                                        </p:attrNameLst>
                                      </p:cBhvr>
                                      <p:tavLst>
                                        <p:tav tm="0">
                                          <p:val>
                                            <p:strVal val="#ppt_w*0.70"/>
                                          </p:val>
                                        </p:tav>
                                        <p:tav tm="100000">
                                          <p:val>
                                            <p:strVal val="#ppt_w"/>
                                          </p:val>
                                        </p:tav>
                                      </p:tavLst>
                                    </p:anim>
                                    <p:anim calcmode="lin" valueType="num">
                                      <p:cBhvr>
                                        <p:cTn id="209" dur="1000" fill="hold"/>
                                        <p:tgtEl>
                                          <p:spTgt spid="47"/>
                                        </p:tgtEl>
                                        <p:attrNameLst>
                                          <p:attrName>ppt_h</p:attrName>
                                        </p:attrNameLst>
                                      </p:cBhvr>
                                      <p:tavLst>
                                        <p:tav tm="0">
                                          <p:val>
                                            <p:strVal val="#ppt_h"/>
                                          </p:val>
                                        </p:tav>
                                        <p:tav tm="100000">
                                          <p:val>
                                            <p:strVal val="#ppt_h"/>
                                          </p:val>
                                        </p:tav>
                                      </p:tavLst>
                                    </p:anim>
                                    <p:animEffect transition="in" filter="fade">
                                      <p:cBhvr>
                                        <p:cTn id="210" dur="1000"/>
                                        <p:tgtEl>
                                          <p:spTgt spid="47"/>
                                        </p:tgtEl>
                                      </p:cBhvr>
                                    </p:animEffect>
                                  </p:childTnLst>
                                </p:cTn>
                              </p:par>
                            </p:childTnLst>
                          </p:cTn>
                        </p:par>
                      </p:childTnLst>
                    </p:cTn>
                  </p:par>
                  <p:par>
                    <p:cTn id="211" fill="hold">
                      <p:stCondLst>
                        <p:cond delay="indefinite"/>
                      </p:stCondLst>
                      <p:childTnLst>
                        <p:par>
                          <p:cTn id="212" fill="hold">
                            <p:stCondLst>
                              <p:cond delay="0"/>
                            </p:stCondLst>
                            <p:childTnLst>
                              <p:par>
                                <p:cTn id="213" presetID="55" presetClass="entr" presetSubtype="0" fill="hold" grpId="0" nodeType="clickEffect">
                                  <p:stCondLst>
                                    <p:cond delay="0"/>
                                  </p:stCondLst>
                                  <p:childTnLst>
                                    <p:set>
                                      <p:cBhvr>
                                        <p:cTn id="214" dur="1" fill="hold">
                                          <p:stCondLst>
                                            <p:cond delay="0"/>
                                          </p:stCondLst>
                                        </p:cTn>
                                        <p:tgtEl>
                                          <p:spTgt spid="29"/>
                                        </p:tgtEl>
                                        <p:attrNameLst>
                                          <p:attrName>style.visibility</p:attrName>
                                        </p:attrNameLst>
                                      </p:cBhvr>
                                      <p:to>
                                        <p:strVal val="visible"/>
                                      </p:to>
                                    </p:set>
                                    <p:anim calcmode="lin" valueType="num">
                                      <p:cBhvr>
                                        <p:cTn id="215" dur="1000" fill="hold"/>
                                        <p:tgtEl>
                                          <p:spTgt spid="29"/>
                                        </p:tgtEl>
                                        <p:attrNameLst>
                                          <p:attrName>ppt_w</p:attrName>
                                        </p:attrNameLst>
                                      </p:cBhvr>
                                      <p:tavLst>
                                        <p:tav tm="0">
                                          <p:val>
                                            <p:strVal val="#ppt_w*0.70"/>
                                          </p:val>
                                        </p:tav>
                                        <p:tav tm="100000">
                                          <p:val>
                                            <p:strVal val="#ppt_w"/>
                                          </p:val>
                                        </p:tav>
                                      </p:tavLst>
                                    </p:anim>
                                    <p:anim calcmode="lin" valueType="num">
                                      <p:cBhvr>
                                        <p:cTn id="216" dur="1000" fill="hold"/>
                                        <p:tgtEl>
                                          <p:spTgt spid="29"/>
                                        </p:tgtEl>
                                        <p:attrNameLst>
                                          <p:attrName>ppt_h</p:attrName>
                                        </p:attrNameLst>
                                      </p:cBhvr>
                                      <p:tavLst>
                                        <p:tav tm="0">
                                          <p:val>
                                            <p:strVal val="#ppt_h"/>
                                          </p:val>
                                        </p:tav>
                                        <p:tav tm="100000">
                                          <p:val>
                                            <p:strVal val="#ppt_h"/>
                                          </p:val>
                                        </p:tav>
                                      </p:tavLst>
                                    </p:anim>
                                    <p:animEffect transition="in" filter="fade">
                                      <p:cBhvr>
                                        <p:cTn id="217" dur="1000"/>
                                        <p:tgtEl>
                                          <p:spTgt spid="29"/>
                                        </p:tgtEl>
                                      </p:cBhvr>
                                    </p:animEffect>
                                  </p:childTnLst>
                                </p:cTn>
                              </p:par>
                            </p:childTnLst>
                          </p:cTn>
                        </p:par>
                      </p:childTnLst>
                    </p:cTn>
                  </p:par>
                  <p:par>
                    <p:cTn id="218" fill="hold">
                      <p:stCondLst>
                        <p:cond delay="indefinite"/>
                      </p:stCondLst>
                      <p:childTnLst>
                        <p:par>
                          <p:cTn id="219" fill="hold">
                            <p:stCondLst>
                              <p:cond delay="0"/>
                            </p:stCondLst>
                            <p:childTnLst>
                              <p:par>
                                <p:cTn id="220" presetID="55" presetClass="entr" presetSubtype="0" fill="hold" grpId="0" nodeType="clickEffect">
                                  <p:stCondLst>
                                    <p:cond delay="0"/>
                                  </p:stCondLst>
                                  <p:childTnLst>
                                    <p:set>
                                      <p:cBhvr>
                                        <p:cTn id="221" dur="1" fill="hold">
                                          <p:stCondLst>
                                            <p:cond delay="0"/>
                                          </p:stCondLst>
                                        </p:cTn>
                                        <p:tgtEl>
                                          <p:spTgt spid="34"/>
                                        </p:tgtEl>
                                        <p:attrNameLst>
                                          <p:attrName>style.visibility</p:attrName>
                                        </p:attrNameLst>
                                      </p:cBhvr>
                                      <p:to>
                                        <p:strVal val="visible"/>
                                      </p:to>
                                    </p:set>
                                    <p:anim calcmode="lin" valueType="num">
                                      <p:cBhvr>
                                        <p:cTn id="222" dur="1000" fill="hold"/>
                                        <p:tgtEl>
                                          <p:spTgt spid="34"/>
                                        </p:tgtEl>
                                        <p:attrNameLst>
                                          <p:attrName>ppt_w</p:attrName>
                                        </p:attrNameLst>
                                      </p:cBhvr>
                                      <p:tavLst>
                                        <p:tav tm="0">
                                          <p:val>
                                            <p:strVal val="#ppt_w*0.70"/>
                                          </p:val>
                                        </p:tav>
                                        <p:tav tm="100000">
                                          <p:val>
                                            <p:strVal val="#ppt_w"/>
                                          </p:val>
                                        </p:tav>
                                      </p:tavLst>
                                    </p:anim>
                                    <p:anim calcmode="lin" valueType="num">
                                      <p:cBhvr>
                                        <p:cTn id="223" dur="1000" fill="hold"/>
                                        <p:tgtEl>
                                          <p:spTgt spid="34"/>
                                        </p:tgtEl>
                                        <p:attrNameLst>
                                          <p:attrName>ppt_h</p:attrName>
                                        </p:attrNameLst>
                                      </p:cBhvr>
                                      <p:tavLst>
                                        <p:tav tm="0">
                                          <p:val>
                                            <p:strVal val="#ppt_h"/>
                                          </p:val>
                                        </p:tav>
                                        <p:tav tm="100000">
                                          <p:val>
                                            <p:strVal val="#ppt_h"/>
                                          </p:val>
                                        </p:tav>
                                      </p:tavLst>
                                    </p:anim>
                                    <p:animEffect transition="in" filter="fade">
                                      <p:cBhvr>
                                        <p:cTn id="224" dur="1000"/>
                                        <p:tgtEl>
                                          <p:spTgt spid="34"/>
                                        </p:tgtEl>
                                      </p:cBhvr>
                                    </p:animEffect>
                                  </p:childTnLst>
                                </p:cTn>
                              </p:par>
                              <p:par>
                                <p:cTn id="225" presetID="55" presetClass="entr" presetSubtype="0" fill="hold" grpId="0" nodeType="withEffect">
                                  <p:stCondLst>
                                    <p:cond delay="0"/>
                                  </p:stCondLst>
                                  <p:childTnLst>
                                    <p:set>
                                      <p:cBhvr>
                                        <p:cTn id="226" dur="1" fill="hold">
                                          <p:stCondLst>
                                            <p:cond delay="0"/>
                                          </p:stCondLst>
                                        </p:cTn>
                                        <p:tgtEl>
                                          <p:spTgt spid="35"/>
                                        </p:tgtEl>
                                        <p:attrNameLst>
                                          <p:attrName>style.visibility</p:attrName>
                                        </p:attrNameLst>
                                      </p:cBhvr>
                                      <p:to>
                                        <p:strVal val="visible"/>
                                      </p:to>
                                    </p:set>
                                    <p:anim calcmode="lin" valueType="num">
                                      <p:cBhvr>
                                        <p:cTn id="227" dur="1000" fill="hold"/>
                                        <p:tgtEl>
                                          <p:spTgt spid="35"/>
                                        </p:tgtEl>
                                        <p:attrNameLst>
                                          <p:attrName>ppt_w</p:attrName>
                                        </p:attrNameLst>
                                      </p:cBhvr>
                                      <p:tavLst>
                                        <p:tav tm="0">
                                          <p:val>
                                            <p:strVal val="#ppt_w*0.70"/>
                                          </p:val>
                                        </p:tav>
                                        <p:tav tm="100000">
                                          <p:val>
                                            <p:strVal val="#ppt_w"/>
                                          </p:val>
                                        </p:tav>
                                      </p:tavLst>
                                    </p:anim>
                                    <p:anim calcmode="lin" valueType="num">
                                      <p:cBhvr>
                                        <p:cTn id="228" dur="1000" fill="hold"/>
                                        <p:tgtEl>
                                          <p:spTgt spid="35"/>
                                        </p:tgtEl>
                                        <p:attrNameLst>
                                          <p:attrName>ppt_h</p:attrName>
                                        </p:attrNameLst>
                                      </p:cBhvr>
                                      <p:tavLst>
                                        <p:tav tm="0">
                                          <p:val>
                                            <p:strVal val="#ppt_h"/>
                                          </p:val>
                                        </p:tav>
                                        <p:tav tm="100000">
                                          <p:val>
                                            <p:strVal val="#ppt_h"/>
                                          </p:val>
                                        </p:tav>
                                      </p:tavLst>
                                    </p:anim>
                                    <p:animEffect transition="in" filter="fade">
                                      <p:cBhvr>
                                        <p:cTn id="229"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P spid="13" grpId="0"/>
      <p:bldP spid="15" grpId="0"/>
      <p:bldP spid="16" grpId="0"/>
      <p:bldP spid="17" grpId="0"/>
      <p:bldP spid="19" grpId="0"/>
      <p:bldP spid="20" grpId="0"/>
      <p:bldP spid="21" grpId="0"/>
      <p:bldP spid="22" grpId="0"/>
      <p:bldP spid="23" grpId="0"/>
      <p:bldP spid="24" grpId="0"/>
      <p:bldP spid="25" grpId="0"/>
      <p:bldP spid="26" grpId="0"/>
      <p:bldP spid="27"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82575" y="112395"/>
            <a:ext cx="8578215" cy="1210945"/>
          </a:xfrm>
          <a:prstGeom prst="rect">
            <a:avLst/>
          </a:prstGeom>
          <a:noFill/>
          <a:ln w="9525">
            <a:noFill/>
          </a:ln>
        </p:spPr>
        <p:txBody>
          <a:bodyPr wrap="square">
            <a:spAutoFit/>
          </a:bodyPr>
          <a:lstStyle/>
          <a:p>
            <a:pPr>
              <a:lnSpc>
                <a:spcPct val="130000"/>
              </a:lnSpc>
            </a:pPr>
            <a:r>
              <a:rPr lang="en-US" sz="2800" b="1" dirty="0">
                <a:latin typeface="Times New Roman" panose="02020603050405020304" pitchFamily="18" charset="0"/>
              </a:rPr>
              <a:t>3. Introduce each of the three traditional Chinese foods by using your own words according to the table above.</a:t>
            </a:r>
            <a:endParaRPr lang="zh-CN" altLang="en-US" sz="2800" b="1"/>
          </a:p>
        </p:txBody>
      </p:sp>
      <p:pic>
        <p:nvPicPr>
          <p:cNvPr id="2" name="图片 1" descr="VCG211161900561"/>
          <p:cNvPicPr>
            <a:picLocks noChangeAspect="1"/>
          </p:cNvPicPr>
          <p:nvPr/>
        </p:nvPicPr>
        <p:blipFill>
          <a:blip r:embed="rId2"/>
          <a:stretch>
            <a:fillRect/>
          </a:stretch>
        </p:blipFill>
        <p:spPr>
          <a:xfrm rot="17100000">
            <a:off x="1000760" y="1167765"/>
            <a:ext cx="2805430" cy="3395345"/>
          </a:xfrm>
          <a:prstGeom prst="ellipse">
            <a:avLst/>
          </a:prstGeom>
        </p:spPr>
      </p:pic>
      <p:pic>
        <p:nvPicPr>
          <p:cNvPr id="4" name="图片 3" descr="VCG211100735557"/>
          <p:cNvPicPr>
            <a:picLocks noChangeAspect="1"/>
          </p:cNvPicPr>
          <p:nvPr/>
        </p:nvPicPr>
        <p:blipFill>
          <a:blip r:embed="rId3"/>
          <a:stretch>
            <a:fillRect/>
          </a:stretch>
        </p:blipFill>
        <p:spPr>
          <a:xfrm>
            <a:off x="4909185" y="1409065"/>
            <a:ext cx="3712210" cy="2475230"/>
          </a:xfrm>
          <a:prstGeom prst="ellipse">
            <a:avLst/>
          </a:prstGeom>
        </p:spPr>
      </p:pic>
      <p:pic>
        <p:nvPicPr>
          <p:cNvPr id="6" name="图片 5" descr="VCG211133601438"/>
          <p:cNvPicPr>
            <a:picLocks noChangeAspect="1"/>
          </p:cNvPicPr>
          <p:nvPr/>
        </p:nvPicPr>
        <p:blipFill>
          <a:blip r:embed="rId4"/>
          <a:stretch>
            <a:fillRect/>
          </a:stretch>
        </p:blipFill>
        <p:spPr>
          <a:xfrm>
            <a:off x="3054985" y="3771265"/>
            <a:ext cx="3893185" cy="2716530"/>
          </a:xfrm>
          <a:prstGeom prst="ellipse">
            <a:avLst/>
          </a:prstGeom>
        </p:spPr>
      </p:pic>
    </p:spTree>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rot="2580000">
            <a:off x="318135" y="288290"/>
            <a:ext cx="716915" cy="715645"/>
          </a:xfrm>
          <a:prstGeom prst="rect">
            <a:avLst/>
          </a:prstGeom>
          <a:solidFill>
            <a:schemeClr val="accent4">
              <a:lumMod val="60000"/>
              <a:lumOff val="40000"/>
            </a:schemeClr>
          </a:solidFill>
          <a:ln>
            <a:noFill/>
          </a:ln>
        </p:spPr>
        <p:txBody>
          <a:bodyPr anchor="ct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14" name="矩形 13"/>
          <p:cNvSpPr/>
          <p:nvPr/>
        </p:nvSpPr>
        <p:spPr>
          <a:xfrm rot="2580000">
            <a:off x="1288415" y="387985"/>
            <a:ext cx="519430" cy="514985"/>
          </a:xfrm>
          <a:prstGeom prst="rect">
            <a:avLst/>
          </a:prstGeom>
          <a:solidFill>
            <a:schemeClr val="accent4">
              <a:lumMod val="40000"/>
              <a:lumOff val="60000"/>
            </a:schemeClr>
          </a:solidFill>
          <a:ln>
            <a:noFill/>
          </a:ln>
        </p:spPr>
        <p:txBody>
          <a:bodyPr anchor="ct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cxnSp>
        <p:nvCxnSpPr>
          <p:cNvPr id="7" name="直接连接符 6"/>
          <p:cNvCxnSpPr/>
          <p:nvPr/>
        </p:nvCxnSpPr>
        <p:spPr bwMode="auto">
          <a:xfrm flipH="1">
            <a:off x="818515" y="980440"/>
            <a:ext cx="7497445" cy="30480"/>
          </a:xfrm>
          <a:prstGeom prst="line">
            <a:avLst/>
          </a:prstGeom>
          <a:solidFill>
            <a:schemeClr val="accent1"/>
          </a:solidFill>
          <a:ln w="50800" cap="flat" cmpd="sng" algn="ctr">
            <a:solidFill>
              <a:srgbClr val="FFC000"/>
            </a:solidFill>
            <a:prstDash val="solid"/>
            <a:round/>
            <a:headEnd type="none" w="med" len="med"/>
            <a:tailEnd type="none" w="med" len="med"/>
          </a:ln>
        </p:spPr>
      </p:cxnSp>
      <p:sp>
        <p:nvSpPr>
          <p:cNvPr id="18" name="文本框 17"/>
          <p:cNvSpPr txBox="1"/>
          <p:nvPr/>
        </p:nvSpPr>
        <p:spPr>
          <a:xfrm>
            <a:off x="309880" y="445770"/>
            <a:ext cx="732790" cy="398780"/>
          </a:xfrm>
          <a:prstGeom prst="rect">
            <a:avLst/>
          </a:prstGeom>
          <a:noFill/>
        </p:spPr>
        <p:txBody>
          <a:bodyPr wrap="none" rtlCol="0">
            <a:spAutoFit/>
          </a:bodyPr>
          <a:lstStyle/>
          <a:p>
            <a:r>
              <a:rPr lang="en-US" altLang="zh-CN" sz="2000" b="1" dirty="0">
                <a:solidFill>
                  <a:srgbClr val="612F02"/>
                </a:solidFill>
              </a:rPr>
              <a:t>Step</a:t>
            </a:r>
            <a:r>
              <a:rPr lang="en-US" altLang="zh-CN" b="1" dirty="0"/>
              <a:t>  </a:t>
            </a:r>
          </a:p>
        </p:txBody>
      </p:sp>
      <p:sp>
        <p:nvSpPr>
          <p:cNvPr id="28" name="文本框 27"/>
          <p:cNvSpPr txBox="1"/>
          <p:nvPr/>
        </p:nvSpPr>
        <p:spPr>
          <a:xfrm>
            <a:off x="1386205" y="445770"/>
            <a:ext cx="323850" cy="398780"/>
          </a:xfrm>
          <a:prstGeom prst="rect">
            <a:avLst/>
          </a:prstGeom>
          <a:noFill/>
        </p:spPr>
        <p:txBody>
          <a:bodyPr wrap="none" rtlCol="0">
            <a:spAutoFit/>
          </a:bodyPr>
          <a:lstStyle/>
          <a:p>
            <a:r>
              <a:rPr lang="en-US" altLang="zh-CN" sz="2000" b="1" dirty="0">
                <a:solidFill>
                  <a:srgbClr val="612F02"/>
                </a:solidFill>
              </a:rPr>
              <a:t>3</a:t>
            </a:r>
            <a:r>
              <a:rPr lang="en-US" altLang="zh-CN" b="1" dirty="0"/>
              <a:t>  </a:t>
            </a:r>
          </a:p>
        </p:txBody>
      </p:sp>
      <p:sp>
        <p:nvSpPr>
          <p:cNvPr id="5" name="文本框 4"/>
          <p:cNvSpPr txBox="1"/>
          <p:nvPr/>
        </p:nvSpPr>
        <p:spPr>
          <a:xfrm>
            <a:off x="1998345" y="353060"/>
            <a:ext cx="6737350" cy="583565"/>
          </a:xfrm>
          <a:prstGeom prst="rect">
            <a:avLst/>
          </a:prstGeom>
          <a:noFill/>
        </p:spPr>
        <p:txBody>
          <a:bodyPr wrap="square" rtlCol="0">
            <a:spAutoFit/>
          </a:bodyPr>
          <a:lstStyle/>
          <a:p>
            <a:r>
              <a:rPr lang="en-US" altLang="zh-CN" sz="3200" b="1" dirty="0"/>
              <a:t> Writing a summary</a:t>
            </a:r>
          </a:p>
        </p:txBody>
      </p:sp>
      <p:grpSp>
        <p:nvGrpSpPr>
          <p:cNvPr id="16" name="组合 15"/>
          <p:cNvGrpSpPr/>
          <p:nvPr/>
        </p:nvGrpSpPr>
        <p:grpSpPr>
          <a:xfrm>
            <a:off x="995680" y="1692910"/>
            <a:ext cx="7142480" cy="3472815"/>
            <a:chOff x="3427" y="7557"/>
            <a:chExt cx="10404" cy="2199"/>
          </a:xfrm>
          <a:solidFill>
            <a:schemeClr val="accent4">
              <a:lumMod val="60000"/>
              <a:lumOff val="40000"/>
            </a:schemeClr>
          </a:solidFill>
        </p:grpSpPr>
        <p:sp>
          <p:nvSpPr>
            <p:cNvPr id="8" name="横卷形 7"/>
            <p:cNvSpPr/>
            <p:nvPr/>
          </p:nvSpPr>
          <p:spPr>
            <a:xfrm>
              <a:off x="3427" y="7557"/>
              <a:ext cx="10404" cy="2199"/>
            </a:xfrm>
            <a:prstGeom prst="horizontalScroll">
              <a:avLst/>
            </a:prstGeom>
            <a:grpFill/>
            <a:ln>
              <a:noFill/>
            </a:ln>
          </p:spPr>
          <p:txBody>
            <a:bodyPr anchor="ct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12" name="文本框 11"/>
            <p:cNvSpPr txBox="1"/>
            <p:nvPr/>
          </p:nvSpPr>
          <p:spPr>
            <a:xfrm>
              <a:off x="3694" y="7897"/>
              <a:ext cx="9869" cy="1285"/>
            </a:xfrm>
            <a:prstGeom prst="rect">
              <a:avLst/>
            </a:prstGeom>
            <a:grpFill/>
          </p:spPr>
          <p:txBody>
            <a:bodyPr wrap="square" rtlCol="0">
              <a:spAutoFit/>
            </a:bodyPr>
            <a:lstStyle/>
            <a:p>
              <a:pPr>
                <a:lnSpc>
                  <a:spcPct val="150000"/>
                </a:lnSpc>
              </a:pPr>
              <a:r>
                <a:rPr lang="zh-CN" alt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sym typeface="+mn-ea"/>
                </a:rPr>
                <a:t>Write a summary of each of the three traditional Chinese foods in groups</a:t>
              </a:r>
              <a:endParaRPr lang="zh-CN" altLang="en-US" sz="2800" b="1" dirty="0"/>
            </a:p>
            <a:p>
              <a:pPr>
                <a:lnSpc>
                  <a:spcPct val="150000"/>
                </a:lnSpc>
              </a:pPr>
              <a:r>
                <a:rPr lang="zh-CN" altLang="en-US" sz="2800" dirty="0">
                  <a:latin typeface="Times New Roman" panose="02020603050405020304" pitchFamily="18" charset="0"/>
                  <a:cs typeface="Times New Roman" panose="02020603050405020304" pitchFamily="18" charset="0"/>
                  <a:sym typeface="+mn-ea"/>
                </a:rPr>
                <a:t>• </a:t>
              </a:r>
              <a:r>
                <a:rPr lang="en-US" sz="2800" b="1" dirty="0">
                  <a:latin typeface="Times New Roman" panose="02020603050405020304" pitchFamily="18" charset="0"/>
                  <a:sym typeface="+mn-ea"/>
                </a:rPr>
                <a:t>Different groups present their </a:t>
              </a:r>
              <a:r>
                <a:rPr lang="en-US" sz="2800" b="1" dirty="0" smtClean="0">
                  <a:latin typeface="Times New Roman" panose="02020603050405020304" pitchFamily="18" charset="0"/>
                  <a:sym typeface="+mn-ea"/>
                </a:rPr>
                <a:t>summaries</a:t>
              </a:r>
              <a:endParaRPr lang="en-US" sz="2800" b="1" dirty="0">
                <a:latin typeface="Times New Roman" panose="02020603050405020304" pitchFamily="18" charset="0"/>
                <a:sym typeface="+mn-ea"/>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000"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875665" y="1133475"/>
            <a:ext cx="7392670" cy="4745915"/>
          </a:xfrm>
          <a:prstGeom prst="rect">
            <a:avLst/>
          </a:prstGeom>
          <a:noFill/>
          <a:ln w="19050">
            <a:solidFill>
              <a:schemeClr val="accent4"/>
            </a:solidFill>
            <a:prstDash val="sysDash"/>
          </a:ln>
        </p:spPr>
        <p:txBody>
          <a:bodyPr wrap="square">
            <a:spAutoFit/>
          </a:bodyPr>
          <a:lstStyle/>
          <a:p>
            <a:pPr>
              <a:lnSpc>
                <a:spcPct val="120000"/>
              </a:lnSpc>
            </a:pPr>
            <a:r>
              <a:rPr lang="en-US" sz="2800" dirty="0">
                <a:latin typeface="Times New Roman" panose="02020603050405020304" pitchFamily="18" charset="0"/>
              </a:rPr>
              <a:t>    </a:t>
            </a:r>
            <a:r>
              <a:rPr lang="en-US" sz="2800" dirty="0" smtClean="0">
                <a:latin typeface="Times New Roman" panose="02020603050405020304" pitchFamily="18" charset="0"/>
              </a:rPr>
              <a:t>Nanjing salted duck is juicy and salty and usually served in thin, white slices. Preparing it takes several days. The waterways around Nanjing are perfect for raising </a:t>
            </a:r>
            <a:r>
              <a:rPr lang="en-US" sz="2800" dirty="0" smtClean="0">
                <a:latin typeface="Times New Roman" panose="02020603050405020304" pitchFamily="18" charset="0"/>
              </a:rPr>
              <a:t>waterbirds</a:t>
            </a:r>
            <a:r>
              <a:rPr lang="en-US" sz="2800" dirty="0" smtClean="0">
                <a:latin typeface="Times New Roman" panose="02020603050405020304" pitchFamily="18" charset="0"/>
              </a:rPr>
              <a:t>, and salted duck was praised as the best dish in a local history book from the late Qing Dynasty. It is said to have cooling properties, thus appropriate for the hot summer months. People now eat salted duck all year round.</a:t>
            </a:r>
            <a:endParaRPr lang="zh-CN" altLang="en-US" sz="2800" dirty="0"/>
          </a:p>
        </p:txBody>
      </p:sp>
      <p:sp>
        <p:nvSpPr>
          <p:cNvPr id="2" name="矩形 1"/>
          <p:cNvSpPr/>
          <p:nvPr/>
        </p:nvSpPr>
        <p:spPr>
          <a:xfrm>
            <a:off x="2250758" y="289560"/>
            <a:ext cx="4641215" cy="706755"/>
          </a:xfrm>
          <a:prstGeom prst="rect">
            <a:avLst/>
          </a:prstGeom>
          <a:noFill/>
          <a:ln>
            <a:noFill/>
          </a:ln>
        </p:spPr>
        <p:txBody>
          <a:bodyPr wrap="none" rtlCol="0" anchor="t">
            <a:spAutoFit/>
          </a:bodyPr>
          <a:lstStyle/>
          <a:p>
            <a:pPr algn="ctr"/>
            <a:r>
              <a:rPr lang="en-US" sz="4000" b="1" dirty="0">
                <a:solidFill>
                  <a:srgbClr val="FFC000"/>
                </a:solidFill>
                <a:effectLst/>
                <a:latin typeface="Times New Roman" panose="02020603050405020304" pitchFamily="18" charset="0"/>
              </a:rPr>
              <a:t>One possible version</a:t>
            </a:r>
            <a:endParaRPr lang="en-US" altLang="en-US" sz="4000" b="1" dirty="0">
              <a:solidFill>
                <a:srgbClr val="FFC000"/>
              </a:solidFill>
              <a:effectLst/>
              <a:latin typeface="Times New Roman" panose="02020603050405020304" pitchFamily="18" charset="0"/>
            </a:endParaRPr>
          </a:p>
        </p:txBody>
      </p:sp>
    </p:spTree>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rot="2580000">
            <a:off x="318135" y="288290"/>
            <a:ext cx="716915" cy="715645"/>
          </a:xfrm>
          <a:prstGeom prst="rect">
            <a:avLst/>
          </a:prstGeom>
          <a:solidFill>
            <a:schemeClr val="accent4">
              <a:lumMod val="60000"/>
              <a:lumOff val="40000"/>
            </a:schemeClr>
          </a:solidFill>
          <a:ln>
            <a:noFill/>
          </a:ln>
        </p:spPr>
        <p:txBody>
          <a:bodyPr anchor="ct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14" name="矩形 13"/>
          <p:cNvSpPr/>
          <p:nvPr/>
        </p:nvSpPr>
        <p:spPr>
          <a:xfrm rot="2580000">
            <a:off x="1288415" y="387985"/>
            <a:ext cx="519430" cy="514985"/>
          </a:xfrm>
          <a:prstGeom prst="rect">
            <a:avLst/>
          </a:prstGeom>
          <a:solidFill>
            <a:schemeClr val="accent4">
              <a:lumMod val="40000"/>
              <a:lumOff val="60000"/>
            </a:schemeClr>
          </a:solidFill>
          <a:ln>
            <a:noFill/>
          </a:ln>
        </p:spPr>
        <p:txBody>
          <a:bodyPr anchor="ct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cxnSp>
        <p:nvCxnSpPr>
          <p:cNvPr id="7" name="直接连接符 6"/>
          <p:cNvCxnSpPr/>
          <p:nvPr/>
        </p:nvCxnSpPr>
        <p:spPr bwMode="auto">
          <a:xfrm flipH="1">
            <a:off x="818515" y="980440"/>
            <a:ext cx="7497445" cy="30480"/>
          </a:xfrm>
          <a:prstGeom prst="line">
            <a:avLst/>
          </a:prstGeom>
          <a:solidFill>
            <a:schemeClr val="accent1"/>
          </a:solidFill>
          <a:ln w="50800" cap="flat" cmpd="sng" algn="ctr">
            <a:solidFill>
              <a:srgbClr val="FFC000"/>
            </a:solidFill>
            <a:prstDash val="solid"/>
            <a:round/>
            <a:headEnd type="none" w="med" len="med"/>
            <a:tailEnd type="none" w="med" len="med"/>
          </a:ln>
        </p:spPr>
      </p:cxnSp>
      <p:sp>
        <p:nvSpPr>
          <p:cNvPr id="18" name="文本框 17"/>
          <p:cNvSpPr txBox="1"/>
          <p:nvPr/>
        </p:nvSpPr>
        <p:spPr>
          <a:xfrm>
            <a:off x="309880" y="445770"/>
            <a:ext cx="732790" cy="398780"/>
          </a:xfrm>
          <a:prstGeom prst="rect">
            <a:avLst/>
          </a:prstGeom>
          <a:noFill/>
        </p:spPr>
        <p:txBody>
          <a:bodyPr wrap="none" rtlCol="0">
            <a:spAutoFit/>
          </a:bodyPr>
          <a:lstStyle/>
          <a:p>
            <a:r>
              <a:rPr lang="en-US" altLang="zh-CN" sz="2000" b="1" dirty="0">
                <a:solidFill>
                  <a:srgbClr val="612F02"/>
                </a:solidFill>
              </a:rPr>
              <a:t>Step</a:t>
            </a:r>
            <a:r>
              <a:rPr lang="en-US" altLang="zh-CN" b="1" dirty="0"/>
              <a:t>  </a:t>
            </a:r>
          </a:p>
        </p:txBody>
      </p:sp>
      <p:sp>
        <p:nvSpPr>
          <p:cNvPr id="28" name="文本框 27"/>
          <p:cNvSpPr txBox="1"/>
          <p:nvPr/>
        </p:nvSpPr>
        <p:spPr>
          <a:xfrm>
            <a:off x="1386205" y="445770"/>
            <a:ext cx="323850" cy="398780"/>
          </a:xfrm>
          <a:prstGeom prst="rect">
            <a:avLst/>
          </a:prstGeom>
          <a:noFill/>
        </p:spPr>
        <p:txBody>
          <a:bodyPr wrap="none" rtlCol="0">
            <a:spAutoFit/>
          </a:bodyPr>
          <a:lstStyle/>
          <a:p>
            <a:r>
              <a:rPr lang="en-US" altLang="zh-CN" sz="2000" b="1" dirty="0">
                <a:solidFill>
                  <a:srgbClr val="612F02"/>
                </a:solidFill>
              </a:rPr>
              <a:t>4</a:t>
            </a:r>
            <a:r>
              <a:rPr lang="en-US" altLang="zh-CN" b="1" dirty="0"/>
              <a:t>  </a:t>
            </a:r>
          </a:p>
        </p:txBody>
      </p:sp>
      <p:sp>
        <p:nvSpPr>
          <p:cNvPr id="5" name="文本框 4"/>
          <p:cNvSpPr txBox="1"/>
          <p:nvPr/>
        </p:nvSpPr>
        <p:spPr>
          <a:xfrm>
            <a:off x="2040255" y="353060"/>
            <a:ext cx="6737350" cy="583565"/>
          </a:xfrm>
          <a:prstGeom prst="rect">
            <a:avLst/>
          </a:prstGeom>
          <a:noFill/>
        </p:spPr>
        <p:txBody>
          <a:bodyPr wrap="square" rtlCol="0">
            <a:spAutoFit/>
          </a:bodyPr>
          <a:lstStyle/>
          <a:p>
            <a:r>
              <a:rPr lang="en-US" altLang="zh-CN" sz="3200" b="1" dirty="0"/>
              <a:t>Detailed reading</a:t>
            </a:r>
          </a:p>
        </p:txBody>
      </p:sp>
      <p:sp>
        <p:nvSpPr>
          <p:cNvPr id="2" name="流程图: 可选过程 1"/>
          <p:cNvSpPr/>
          <p:nvPr/>
        </p:nvSpPr>
        <p:spPr>
          <a:xfrm>
            <a:off x="1483995" y="1278890"/>
            <a:ext cx="6831330" cy="2290445"/>
          </a:xfrm>
          <a:prstGeom prst="flowChartAlternateProcess">
            <a:avLst/>
          </a:prstGeom>
          <a:noFill/>
          <a:ln w="22225">
            <a:solidFill>
              <a:schemeClr val="accent4">
                <a:lumMod val="60000"/>
                <a:lumOff val="40000"/>
              </a:schemeClr>
            </a:solidFill>
          </a:ln>
          <a:extLst>
            <a:ext uri="{909E8E84-426E-40DD-AFC4-6F175D3DCCD1}">
              <a14:hiddenFill xmlns:a14="http://schemas.microsoft.com/office/drawing/2010/main">
                <a:solidFill>
                  <a:srgbClr val="FCE1C4"/>
                </a:solidFill>
              </a14:hiddenFill>
            </a:ext>
          </a:extLst>
        </p:spPr>
        <p:txBody>
          <a:bodyPr anchor="ctr"/>
          <a:lstStyle/>
          <a:p>
            <a:pPr algn="l" eaLnBrk="1" hangingPunct="1">
              <a:lnSpc>
                <a:spcPct val="100000"/>
              </a:lnSpc>
              <a:buClr>
                <a:srgbClr val="FF0000"/>
              </a:buClr>
              <a:buFont typeface="Wingdings" panose="05000000000000000000" pitchFamily="2" charset="2"/>
            </a:pPr>
            <a:r>
              <a:rPr lang="en-US" altLang="zh-CN" sz="2800" b="1" dirty="0">
                <a:latin typeface="Times New Roman" panose="02020603050405020304" pitchFamily="18" charset="0"/>
                <a:cs typeface="Times New Roman" panose="02020603050405020304" pitchFamily="18" charset="0"/>
                <a:sym typeface="+mn-ea"/>
              </a:rPr>
              <a:t>In the first </a:t>
            </a:r>
            <a:r>
              <a:rPr lang="en-US" altLang="zh-CN" sz="2800" b="1" dirty="0" smtClean="0">
                <a:latin typeface="Times New Roman" panose="02020603050405020304" pitchFamily="18" charset="0"/>
                <a:cs typeface="Times New Roman" panose="02020603050405020304" pitchFamily="18" charset="0"/>
                <a:sym typeface="+mn-ea"/>
              </a:rPr>
              <a:t>sentence of </a:t>
            </a:r>
            <a:r>
              <a:rPr lang="en-US" altLang="zh-CN" sz="2800" b="1" dirty="0">
                <a:latin typeface="Times New Roman" panose="02020603050405020304" pitchFamily="18" charset="0"/>
                <a:cs typeface="Times New Roman" panose="02020603050405020304" pitchFamily="18" charset="0"/>
                <a:sym typeface="+mn-ea"/>
              </a:rPr>
              <a:t>the first paragraph, the author uses </a:t>
            </a:r>
            <a:r>
              <a:rPr lang="en-US" altLang="zh-CN" sz="2800" b="1" i="1" dirty="0">
                <a:solidFill>
                  <a:srgbClr val="FF0000"/>
                </a:solidFill>
                <a:latin typeface="Times New Roman" panose="02020603050405020304" pitchFamily="18" charset="0"/>
                <a:cs typeface="Times New Roman" panose="02020603050405020304" pitchFamily="18" charset="0"/>
                <a:sym typeface="+mn-ea"/>
              </a:rPr>
              <a:t>mouth-watering</a:t>
            </a:r>
            <a:r>
              <a:rPr lang="en-US" altLang="zh-CN" sz="2800" b="1" i="1" dirty="0">
                <a:latin typeface="Times New Roman" panose="02020603050405020304" pitchFamily="18" charset="0"/>
                <a:cs typeface="Times New Roman" panose="02020603050405020304" pitchFamily="18" charset="0"/>
                <a:sym typeface="+mn-ea"/>
              </a:rPr>
              <a:t> </a:t>
            </a:r>
            <a:r>
              <a:rPr lang="en-US" altLang="zh-CN" sz="2800" b="1" dirty="0">
                <a:latin typeface="Times New Roman" panose="02020603050405020304" pitchFamily="18" charset="0"/>
                <a:cs typeface="Times New Roman" panose="02020603050405020304" pitchFamily="18" charset="0"/>
                <a:sym typeface="+mn-ea"/>
              </a:rPr>
              <a:t>and </a:t>
            </a:r>
            <a:r>
              <a:rPr lang="en-US" altLang="zh-CN" sz="2800" b="1" i="1" dirty="0">
                <a:solidFill>
                  <a:srgbClr val="FF0000"/>
                </a:solidFill>
                <a:latin typeface="Times New Roman" panose="02020603050405020304" pitchFamily="18" charset="0"/>
                <a:cs typeface="Times New Roman" panose="02020603050405020304" pitchFamily="18" charset="0"/>
                <a:sym typeface="+mn-ea"/>
              </a:rPr>
              <a:t>let loose rivers of sweat</a:t>
            </a:r>
            <a:r>
              <a:rPr lang="en-US" altLang="zh-CN" sz="2800" b="1" dirty="0">
                <a:latin typeface="Times New Roman" panose="02020603050405020304" pitchFamily="18" charset="0"/>
                <a:cs typeface="Times New Roman" panose="02020603050405020304" pitchFamily="18" charset="0"/>
                <a:sym typeface="+mn-ea"/>
              </a:rPr>
              <a:t> to describe hot pots of Sichuan, what do you think of these descriptive words?</a:t>
            </a:r>
          </a:p>
        </p:txBody>
      </p:sp>
      <p:sp>
        <p:nvSpPr>
          <p:cNvPr id="100" name="文本框 99"/>
          <p:cNvSpPr txBox="1"/>
          <p:nvPr/>
        </p:nvSpPr>
        <p:spPr>
          <a:xfrm>
            <a:off x="929640" y="3743325"/>
            <a:ext cx="7484110" cy="1986280"/>
          </a:xfrm>
          <a:prstGeom prst="rect">
            <a:avLst/>
          </a:prstGeom>
          <a:noFill/>
          <a:ln w="9525">
            <a:noFill/>
          </a:ln>
        </p:spPr>
        <p:txBody>
          <a:bodyPr wrap="square">
            <a:spAutoFit/>
          </a:bodyPr>
          <a:lstStyle/>
          <a:p>
            <a:pPr indent="146050">
              <a:lnSpc>
                <a:spcPct val="110000"/>
              </a:lnSpc>
            </a:pPr>
            <a:r>
              <a:rPr lang="en-US" sz="2800" dirty="0">
                <a:solidFill>
                  <a:srgbClr val="221E1F"/>
                </a:solidFill>
                <a:latin typeface="Times New Roman" panose="02020603050405020304" pitchFamily="18" charset="0"/>
                <a:cs typeface="Times New Roman" panose="02020603050405020304" pitchFamily="18" charset="0"/>
              </a:rPr>
              <a:t>   </a:t>
            </a:r>
            <a:r>
              <a:rPr lang="en-US" sz="2800" dirty="0">
                <a:solidFill>
                  <a:srgbClr val="221E1F"/>
                </a:solidFill>
                <a:latin typeface="Andalus" panose="02020603050405020304" charset="0"/>
                <a:cs typeface="Andalus" panose="02020603050405020304" charset="0"/>
              </a:rPr>
              <a:t>These descriptive words are so vivid and specific that transport readers to Sichuan to enjoy the hot pot. Also from these words, we can see the    author’s love for the hot pot.</a:t>
            </a:r>
            <a:endParaRPr lang="zh-CN" altLang="en-US" sz="2800" dirty="0">
              <a:latin typeface="Andalus" panose="02020603050405020304" charset="0"/>
              <a:cs typeface="Andalus" panose="02020603050405020304" charset="0"/>
            </a:endParaRPr>
          </a:p>
        </p:txBody>
      </p:sp>
      <p:sp>
        <p:nvSpPr>
          <p:cNvPr id="9" name="椭圆 8"/>
          <p:cNvSpPr/>
          <p:nvPr/>
        </p:nvSpPr>
        <p:spPr>
          <a:xfrm>
            <a:off x="1214755" y="3969385"/>
            <a:ext cx="171450" cy="159385"/>
          </a:xfrm>
          <a:prstGeom prst="ellipse">
            <a:avLst/>
          </a:prstGeom>
          <a:solidFill>
            <a:schemeClr val="accent4"/>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2" name="流程图: 决策 11"/>
          <p:cNvSpPr/>
          <p:nvPr/>
        </p:nvSpPr>
        <p:spPr>
          <a:xfrm>
            <a:off x="309880" y="2229982"/>
            <a:ext cx="838200" cy="519666"/>
          </a:xfrm>
          <a:prstGeom prst="flowChartDecision">
            <a:avLst/>
          </a:prstGeom>
          <a:noFill/>
          <a:ln w="19050">
            <a:solidFill>
              <a:srgbClr val="F5952B"/>
            </a:solidFill>
          </a:ln>
          <a:extLst>
            <a:ext uri="{909E8E84-426E-40DD-AFC4-6F175D3DCCD1}">
              <a14:hiddenFill xmlns:a14="http://schemas.microsoft.com/office/drawing/2010/main">
                <a:solidFill>
                  <a:srgbClr val="FCE1C4"/>
                </a:solidFill>
              </a14:hiddenFill>
            </a:ext>
          </a:extLst>
        </p:spPr>
        <p:txBody>
          <a:bodyPr anchor="ctr"/>
          <a:lstStyle/>
          <a:p>
            <a:pPr algn="l" eaLnBrk="1" hangingPunct="1">
              <a:lnSpc>
                <a:spcPct val="100000"/>
              </a:lnSpc>
              <a:buClr>
                <a:srgbClr val="FF0000"/>
              </a:buClr>
              <a:buSzTx/>
              <a:buFont typeface="Wingdings" panose="05000000000000000000" pitchFamily="2" charset="2"/>
              <a:buNone/>
            </a:pPr>
            <a:r>
              <a:rPr lang="en-US" altLang="zh-CN" sz="2400" b="1" dirty="0">
                <a:solidFill>
                  <a:schemeClr val="tx1">
                    <a:lumMod val="95000"/>
                    <a:lumOff val="5000"/>
                  </a:schemeClr>
                </a:solidFill>
                <a:latin typeface="Times New Roman" panose="02020603050405020304" pitchFamily="18" charset="0"/>
                <a:ea typeface="Malgun Gothic" panose="020B0503020000020004" charset="-127"/>
                <a:cs typeface="Times New Roman" panose="02020603050405020304" pitchFamily="18" charset="0"/>
                <a:sym typeface="宋体" panose="02010600030101010101" pitchFamily="2" charset="-122"/>
              </a:rPr>
              <a:t>1</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 calcmode="lin" valueType="num">
                                      <p:cBhvr>
                                        <p:cTn id="10" dur="1000" fill="hold"/>
                                        <p:tgtEl>
                                          <p:spTgt spid="100"/>
                                        </p:tgtEl>
                                        <p:attrNameLst>
                                          <p:attrName>ppt_w</p:attrName>
                                        </p:attrNameLst>
                                      </p:cBhvr>
                                      <p:tavLst>
                                        <p:tav tm="0">
                                          <p:val>
                                            <p:strVal val="#ppt_w*0.70"/>
                                          </p:val>
                                        </p:tav>
                                        <p:tav tm="100000">
                                          <p:val>
                                            <p:strVal val="#ppt_w"/>
                                          </p:val>
                                        </p:tav>
                                      </p:tavLst>
                                    </p:anim>
                                    <p:anim calcmode="lin" valueType="num">
                                      <p:cBhvr>
                                        <p:cTn id="11" dur="1000" fill="hold"/>
                                        <p:tgtEl>
                                          <p:spTgt spid="100"/>
                                        </p:tgtEl>
                                        <p:attrNameLst>
                                          <p:attrName>ppt_h</p:attrName>
                                        </p:attrNameLst>
                                      </p:cBhvr>
                                      <p:tavLst>
                                        <p:tav tm="0">
                                          <p:val>
                                            <p:strVal val="#ppt_h"/>
                                          </p:val>
                                        </p:tav>
                                        <p:tav tm="100000">
                                          <p:val>
                                            <p:strVal val="#ppt_h"/>
                                          </p:val>
                                        </p:tav>
                                      </p:tavLst>
                                    </p:anim>
                                    <p:animEffect transition="in" filter="fade">
                                      <p:cBhvr>
                                        <p:cTn id="12"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9" grpId="1"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eec6b3a7-d0fa-452f-9c44-ff6c76f6c995}"/>
  <p:tag name="TABLE_ENDDRAG_ORIGIN_RECT" val="683*470"/>
  <p:tag name="TABLE_ENDDRAG_RECT" val="7*44*683*470"/>
</p:tagLst>
</file>

<file path=ppt/theme/theme1.xml><?xml version="1.0" encoding="utf-8"?>
<a:theme xmlns:a="http://schemas.openxmlformats.org/drawingml/2006/main" name="默认设计模板">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lumMod val="60000"/>
            <a:lumOff val="40000"/>
          </a:schemeClr>
        </a:solidFill>
        <a:ln>
          <a:noFill/>
        </a:ln>
      </a:spPr>
      <a:bodyPr anchor="ctr"/>
      <a:lstStyle>
        <a:defPPr algn="ctr" eaLnBrk="1" hangingPunct="1">
          <a:lnSpc>
            <a:spcPct val="100000"/>
          </a:lnSpc>
          <a:spcBef>
            <a:spcPct val="0"/>
          </a:spcBef>
          <a:buFont typeface="Arial" panose="020B0604020202020204" pitchFamily="34" charset="0"/>
          <a:buNone/>
          <a:defRPr sz="1800">
            <a:solidFill>
              <a:srgbClr val="FFFFFF"/>
            </a:solidFill>
            <a:latin typeface="宋体" panose="02010600030101010101" pitchFamily="2" charset="-122"/>
            <a:sym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1008</Words>
  <Application>Microsoft Office PowerPoint</Application>
  <PresentationFormat>全屏显示(4:3)</PresentationFormat>
  <Paragraphs>186</Paragraphs>
  <Slides>17</Slides>
  <Notes>1</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17</vt:i4>
      </vt:variant>
    </vt:vector>
  </HeadingPairs>
  <TitlesOfParts>
    <vt:vector size="29" baseType="lpstr">
      <vt:lpstr>Arial</vt:lpstr>
      <vt:lpstr>宋体</vt:lpstr>
      <vt:lpstr>Wingdings</vt:lpstr>
      <vt:lpstr>Meiryo</vt:lpstr>
      <vt:lpstr>Andalus</vt:lpstr>
      <vt:lpstr>Comic Sans MS</vt:lpstr>
      <vt:lpstr>Franklin Gothic Medium</vt:lpstr>
      <vt:lpstr>Malgun Gothic</vt:lpstr>
      <vt:lpstr>Times New Roman</vt:lpstr>
      <vt:lpstr>华文楷体</vt:lpstr>
      <vt:lpstr>楷体</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User</dc:creator>
  <cp:lastModifiedBy>Chen Yifan</cp:lastModifiedBy>
  <cp:revision>601</cp:revision>
  <dcterms:created xsi:type="dcterms:W3CDTF">2014-10-10T12:32:00Z</dcterms:created>
  <dcterms:modified xsi:type="dcterms:W3CDTF">2021-05-06T07:34:20Z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