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509" r:id="rId3"/>
    <p:sldId id="552" r:id="rId5"/>
    <p:sldId id="523" r:id="rId6"/>
    <p:sldId id="521" r:id="rId7"/>
    <p:sldId id="515" r:id="rId8"/>
    <p:sldId id="524" r:id="rId9"/>
    <p:sldId id="522" r:id="rId10"/>
    <p:sldId id="527" r:id="rId11"/>
    <p:sldId id="526" r:id="rId12"/>
    <p:sldId id="512" r:id="rId13"/>
    <p:sldId id="528" r:id="rId14"/>
    <p:sldId id="529" r:id="rId15"/>
    <p:sldId id="530" r:id="rId16"/>
    <p:sldId id="531" r:id="rId17"/>
    <p:sldId id="532" r:id="rId18"/>
    <p:sldId id="533" r:id="rId19"/>
    <p:sldId id="534" r:id="rId20"/>
    <p:sldId id="535" r:id="rId21"/>
    <p:sldId id="537" r:id="rId22"/>
    <p:sldId id="538" r:id="rId23"/>
    <p:sldId id="539" r:id="rId24"/>
    <p:sldId id="540" r:id="rId25"/>
    <p:sldId id="541" r:id="rId26"/>
    <p:sldId id="525" r:id="rId27"/>
    <p:sldId id="543" r:id="rId28"/>
    <p:sldId id="544" r:id="rId29"/>
    <p:sldId id="545" r:id="rId30"/>
    <p:sldId id="546" r:id="rId31"/>
    <p:sldId id="547" r:id="rId32"/>
    <p:sldId id="548" r:id="rId33"/>
    <p:sldId id="516" r:id="rId34"/>
    <p:sldId id="549" r:id="rId35"/>
    <p:sldId id="550" r:id="rId36"/>
    <p:sldId id="551" r:id="rId37"/>
  </p:sldIdLst>
  <p:sldSz cx="9144000" cy="6858000" type="screen4x3"/>
  <p:notesSz cx="6858000" cy="9144000"/>
  <p:embeddedFontLst>
    <p:embeddedFont>
      <p:font typeface="楷体" panose="02010609060101010101" pitchFamily="49" charset="-122"/>
      <p:regular r:id="rId42"/>
    </p:embeddedFont>
    <p:embeddedFont>
      <p:font typeface="Wingdings 3" panose="05040102010807070707"/>
      <p:regular r:id="rId43"/>
    </p:embeddedFont>
    <p:embeddedFont>
      <p:font typeface="Wingdings 2" panose="05020102010507070707"/>
      <p:regular r:id="rId44"/>
    </p:embeddedFont>
    <p:embeddedFont>
      <p:font typeface="华文楷体" panose="02010600040101010101" charset="-122"/>
      <p:regular r:id="rId45"/>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gj" initials="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D91B9"/>
    <a:srgbClr val="E0F2FC"/>
    <a:srgbClr val="ABDCF7"/>
    <a:srgbClr val="6600FF"/>
    <a:srgbClr val="6666FF"/>
    <a:srgbClr val="9933FF"/>
    <a:srgbClr val="3366CC"/>
    <a:srgbClr val="0000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07" autoAdjust="0"/>
  </p:normalViewPr>
  <p:slideViewPr>
    <p:cSldViewPr showGuides="1">
      <p:cViewPr varScale="1">
        <p:scale>
          <a:sx n="70" d="100"/>
          <a:sy n="70" d="100"/>
        </p:scale>
        <p:origin x="-102" y="-882"/>
      </p:cViewPr>
      <p:guideLst>
        <p:guide orient="horz" pos="216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0"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Users/apple/Desktop/PPT-1.jpgPPT-1"/>
          <p:cNvPicPr>
            <a:picLocks noChangeAspect="1" noChangeArrowheads="1"/>
          </p:cNvPicPr>
          <p:nvPr/>
        </p:nvPicPr>
        <p:blipFill>
          <a:blip r:embed="rId1"/>
          <a:srcRect/>
          <a:stretch>
            <a:fillRect/>
          </a:stretch>
        </p:blipFill>
        <p:spPr bwMode="auto">
          <a:xfrm>
            <a:off x="0" y="34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flipV="1">
            <a:off x="5868144" y="6140880"/>
            <a:ext cx="3275856" cy="387425"/>
          </a:xfrm>
          <a:prstGeom prst="rect">
            <a:avLst/>
          </a:prstGeom>
          <a:solidFill>
            <a:srgbClr val="6AAA3E">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6" name="任意多边形: 形状 11"/>
          <p:cNvSpPr/>
          <p:nvPr/>
        </p:nvSpPr>
        <p:spPr>
          <a:xfrm flipV="1">
            <a:off x="5354505" y="6140880"/>
            <a:ext cx="873679" cy="387425"/>
          </a:xfrm>
          <a:custGeom>
            <a:avLst/>
            <a:gdLst>
              <a:gd name="connsiteX0" fmla="*/ 0 w 10965543"/>
              <a:gd name="connsiteY0" fmla="*/ 0 h 3542400"/>
              <a:gd name="connsiteX1" fmla="*/ 508000 w 10965543"/>
              <a:gd name="connsiteY1" fmla="*/ 0 h 3542400"/>
              <a:gd name="connsiteX2" fmla="*/ 508000 w 10965543"/>
              <a:gd name="connsiteY2" fmla="*/ 592 h 3542400"/>
              <a:gd name="connsiteX3" fmla="*/ 1764391 w 10965543"/>
              <a:gd name="connsiteY3" fmla="*/ 592 h 3542400"/>
              <a:gd name="connsiteX4" fmla="*/ 1764391 w 10965543"/>
              <a:gd name="connsiteY4" fmla="*/ 4518 h 3542400"/>
              <a:gd name="connsiteX5" fmla="*/ 8215747 w 10965543"/>
              <a:gd name="connsiteY5" fmla="*/ 4518 h 3542400"/>
              <a:gd name="connsiteX6" fmla="*/ 8215747 w 10965543"/>
              <a:gd name="connsiteY6" fmla="*/ 4517 h 3542400"/>
              <a:gd name="connsiteX7" fmla="*/ 10965543 w 10965543"/>
              <a:gd name="connsiteY7" fmla="*/ 3541808 h 3542400"/>
              <a:gd name="connsiteX8" fmla="*/ 8215747 w 10965543"/>
              <a:gd name="connsiteY8" fmla="*/ 3541808 h 3542400"/>
              <a:gd name="connsiteX9" fmla="*/ 1535793 w 10965543"/>
              <a:gd name="connsiteY9" fmla="*/ 3541808 h 3542400"/>
              <a:gd name="connsiteX10" fmla="*/ 1535793 w 10965543"/>
              <a:gd name="connsiteY10" fmla="*/ 3539392 h 3542400"/>
              <a:gd name="connsiteX11" fmla="*/ 508000 w 10965543"/>
              <a:gd name="connsiteY11" fmla="*/ 3539392 h 3542400"/>
              <a:gd name="connsiteX12" fmla="*/ 508000 w 10965543"/>
              <a:gd name="connsiteY12" fmla="*/ 3542400 h 3542400"/>
              <a:gd name="connsiteX13" fmla="*/ 0 w 10965543"/>
              <a:gd name="connsiteY13" fmla="*/ 3542400 h 354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5543" h="3542400">
                <a:moveTo>
                  <a:pt x="0" y="0"/>
                </a:moveTo>
                <a:lnTo>
                  <a:pt x="508000" y="0"/>
                </a:lnTo>
                <a:lnTo>
                  <a:pt x="508000" y="592"/>
                </a:lnTo>
                <a:lnTo>
                  <a:pt x="1764391" y="592"/>
                </a:lnTo>
                <a:lnTo>
                  <a:pt x="1764391" y="4518"/>
                </a:lnTo>
                <a:lnTo>
                  <a:pt x="8215747" y="4518"/>
                </a:lnTo>
                <a:lnTo>
                  <a:pt x="8215747" y="4517"/>
                </a:lnTo>
                <a:lnTo>
                  <a:pt x="10965543" y="3541808"/>
                </a:lnTo>
                <a:lnTo>
                  <a:pt x="8215747" y="3541808"/>
                </a:lnTo>
                <a:lnTo>
                  <a:pt x="1535793" y="3541808"/>
                </a:lnTo>
                <a:lnTo>
                  <a:pt x="1535793" y="3539392"/>
                </a:lnTo>
                <a:lnTo>
                  <a:pt x="508000" y="3539392"/>
                </a:lnTo>
                <a:lnTo>
                  <a:pt x="508000" y="3542400"/>
                </a:lnTo>
                <a:lnTo>
                  <a:pt x="0" y="3542400"/>
                </a:lnTo>
                <a:close/>
              </a:path>
            </a:pathLst>
          </a:custGeom>
          <a:solidFill>
            <a:srgbClr val="81A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1" name="标题 1"/>
          <p:cNvSpPr txBox="1"/>
          <p:nvPr/>
        </p:nvSpPr>
        <p:spPr>
          <a:xfrm>
            <a:off x="360362" y="4293096"/>
            <a:ext cx="8423275" cy="1725378"/>
          </a:xfrm>
          <a:prstGeom prst="rect">
            <a:avLst/>
          </a:prstGeom>
          <a:noFill/>
          <a:ln w="9525">
            <a:noFill/>
          </a:ln>
        </p:spPr>
        <p:txBody>
          <a:bodyPr anchor="ctr"/>
          <a:lstStyle/>
          <a:p>
            <a:pPr algn="ctr"/>
            <a:r>
              <a:rPr lang="en-GB" altLang="zh-CN" sz="5400" b="1" dirty="0">
                <a:solidFill>
                  <a:srgbClr val="000000"/>
                </a:solidFill>
                <a:latin typeface="Times New Roman" panose="02020603050405020304" pitchFamily="18" charset="0"/>
                <a:cs typeface="Times New Roman" panose="02020603050405020304" pitchFamily="18" charset="0"/>
              </a:rPr>
              <a:t>Unit 2  Out of this world</a:t>
            </a:r>
            <a:endParaRPr lang="en-GB" altLang="zh-CN" sz="5400" b="1" dirty="0">
              <a:solidFill>
                <a:srgbClr val="000000"/>
              </a:solidFill>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Extended </a:t>
            </a:r>
            <a:r>
              <a:rPr lang="en-US" sz="4000" b="1" dirty="0" smtClean="0">
                <a:latin typeface="Times New Roman" panose="02020603050405020304" pitchFamily="18" charset="0"/>
                <a:cs typeface="Times New Roman" panose="02020603050405020304" pitchFamily="18" charset="0"/>
              </a:rPr>
              <a:t>reading</a:t>
            </a:r>
            <a:endParaRPr lang="en-US" sz="4000" b="1" dirty="0" smtClean="0">
              <a:latin typeface="Times New Roman" panose="02020603050405020304" pitchFamily="18" charset="0"/>
              <a:cs typeface="Times New Roman" panose="02020603050405020304" pitchFamily="18" charset="0"/>
            </a:endParaRPr>
          </a:p>
        </p:txBody>
      </p:sp>
      <p:sp>
        <p:nvSpPr>
          <p:cNvPr id="4" name="内容占位符 2"/>
          <p:cNvSpPr txBox="1"/>
          <p:nvPr/>
        </p:nvSpPr>
        <p:spPr>
          <a:xfrm>
            <a:off x="5295305" y="6150312"/>
            <a:ext cx="3453159" cy="482600"/>
          </a:xfrm>
          <a:prstGeom prst="rect">
            <a:avLst/>
          </a:prstGeom>
          <a:noFill/>
          <a:ln w="9525">
            <a:noFill/>
          </a:ln>
        </p:spPr>
        <p:txBody>
          <a:bodyPr/>
          <a:lstStyle/>
          <a:p>
            <a:pPr>
              <a:spcBef>
                <a:spcPct val="20000"/>
              </a:spcBef>
            </a:pPr>
            <a:r>
              <a:rPr lang="zh-CN" altLang="en-US" b="1" dirty="0">
                <a:solidFill>
                  <a:srgbClr val="000000"/>
                </a:solidFill>
                <a:latin typeface="楷体" panose="02010609060101010101" pitchFamily="49" charset="-122"/>
                <a:ea typeface="楷体" panose="02010609060101010101" pitchFamily="49" charset="-122"/>
              </a:rPr>
              <a:t>唐德清　</a:t>
            </a:r>
            <a:r>
              <a:rPr lang="en-US" altLang="zh-CN" b="1" dirty="0">
                <a:solidFill>
                  <a:srgbClr val="000000"/>
                </a:solidFill>
                <a:latin typeface="楷体" panose="02010609060101010101" pitchFamily="49" charset="-122"/>
                <a:ea typeface="楷体" panose="02010609060101010101" pitchFamily="49" charset="-122"/>
              </a:rPr>
              <a:t> </a:t>
            </a:r>
            <a:r>
              <a:rPr lang="en-US" altLang="zh-CN" dirty="0">
                <a:solidFill>
                  <a:srgbClr val="000000"/>
                </a:solidFill>
                <a:latin typeface="楷体" panose="02010609060101010101" pitchFamily="49" charset="-122"/>
                <a:ea typeface="楷体" panose="02010609060101010101" pitchFamily="49" charset="-122"/>
              </a:rPr>
              <a:t>   </a:t>
            </a:r>
            <a:r>
              <a:rPr lang="zh-CN" altLang="en-US" dirty="0">
                <a:solidFill>
                  <a:srgbClr val="000000"/>
                </a:solidFill>
                <a:latin typeface="楷体" panose="02010609060101010101" pitchFamily="49" charset="-122"/>
                <a:ea typeface="楷体" panose="02010609060101010101" pitchFamily="49" charset="-122"/>
              </a:rPr>
              <a:t>巢湖六中</a:t>
            </a:r>
            <a:endParaRPr lang="zh-CN" altLang="en-US" dirty="0">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216925" y="1700808"/>
            <a:ext cx="8675133" cy="4159606"/>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nSpc>
                <a:spcPct val="150000"/>
              </a:lnSpc>
            </a:pPr>
            <a:r>
              <a:rPr lang="en-US" sz="2400" b="1" dirty="0">
                <a:solidFill>
                  <a:srgbClr val="2D91B9"/>
                </a:solidFill>
              </a:rPr>
              <a:t>Definitions</a:t>
            </a:r>
            <a:endParaRPr lang="en-GB" sz="2400" b="1" dirty="0">
              <a:solidFill>
                <a:srgbClr val="2D91B9"/>
              </a:solidFill>
            </a:endParaRPr>
          </a:p>
          <a:p>
            <a:pPr>
              <a:lnSpc>
                <a:spcPct val="150000"/>
              </a:lnSpc>
            </a:pPr>
            <a:r>
              <a:rPr lang="en-US" sz="2400" b="1" i="1" dirty="0">
                <a:solidFill>
                  <a:schemeClr val="tx1"/>
                </a:solidFill>
              </a:rPr>
              <a:t>1) n. starting-point; source </a:t>
            </a:r>
            <a:endParaRPr lang="en-US" sz="2400" b="1" i="1" dirty="0">
              <a:solidFill>
                <a:schemeClr val="tx1"/>
              </a:solidFill>
            </a:endParaRPr>
          </a:p>
          <a:p>
            <a:pPr>
              <a:lnSpc>
                <a:spcPct val="150000"/>
              </a:lnSpc>
            </a:pPr>
            <a:r>
              <a:rPr lang="en-US" sz="2400" b="1" i="1" dirty="0" smtClean="0">
                <a:solidFill>
                  <a:schemeClr val="tx1"/>
                </a:solidFill>
              </a:rPr>
              <a:t>2</a:t>
            </a:r>
            <a:r>
              <a:rPr lang="en-US" sz="2400" b="1" i="1" dirty="0">
                <a:solidFill>
                  <a:schemeClr val="tx1"/>
                </a:solidFill>
              </a:rPr>
              <a:t>)</a:t>
            </a:r>
            <a:r>
              <a:rPr lang="en-US" sz="2400" b="1" i="1" dirty="0" smtClean="0">
                <a:solidFill>
                  <a:schemeClr val="tx1"/>
                </a:solidFill>
              </a:rPr>
              <a:t> </a:t>
            </a:r>
            <a:r>
              <a:rPr lang="en-US" sz="2400" b="1" i="1" dirty="0">
                <a:solidFill>
                  <a:schemeClr val="tx1"/>
                </a:solidFill>
              </a:rPr>
              <a:t>n. person’s parentage, background, etc.</a:t>
            </a:r>
            <a:endParaRPr lang="en-GB" sz="2400" b="1" dirty="0">
              <a:solidFill>
                <a:schemeClr val="tx1"/>
              </a:solidFill>
            </a:endParaRPr>
          </a:p>
          <a:p>
            <a:pPr>
              <a:lnSpc>
                <a:spcPct val="150000"/>
              </a:lnSpc>
            </a:pPr>
            <a:r>
              <a:rPr lang="en-US" sz="2400" b="1" dirty="0" smtClean="0">
                <a:solidFill>
                  <a:srgbClr val="2D91B9"/>
                </a:solidFill>
              </a:rPr>
              <a:t>Vocabulary </a:t>
            </a:r>
            <a:r>
              <a:rPr lang="en-US" sz="2400" b="1" dirty="0">
                <a:solidFill>
                  <a:srgbClr val="2D91B9"/>
                </a:solidFill>
              </a:rPr>
              <a:t>web</a:t>
            </a:r>
            <a:endParaRPr lang="en-GB" sz="2400" b="1" dirty="0">
              <a:solidFill>
                <a:srgbClr val="2D91B9"/>
              </a:solidFill>
            </a:endParaRPr>
          </a:p>
          <a:p>
            <a:pPr>
              <a:lnSpc>
                <a:spcPct val="150000"/>
              </a:lnSpc>
            </a:pPr>
            <a:r>
              <a:rPr lang="en-US" sz="2400" b="1" i="1" dirty="0"/>
              <a:t> </a:t>
            </a:r>
            <a:r>
              <a:rPr lang="zh-CN" altLang="en-US" sz="2400" b="1" dirty="0" smtClean="0"/>
              <a:t>                          </a:t>
            </a:r>
            <a:endParaRPr lang="en-GB" sz="2400" b="1" dirty="0" smtClean="0"/>
          </a:p>
          <a:p>
            <a:pPr>
              <a:lnSpc>
                <a:spcPct val="150000"/>
              </a:lnSpc>
            </a:pPr>
            <a:r>
              <a:rPr lang="en-US" sz="2400" b="1" dirty="0" smtClean="0"/>
              <a:t> </a:t>
            </a:r>
            <a:endParaRPr lang="en-GB" sz="2400" b="1" dirty="0">
              <a:solidFill>
                <a:srgbClr val="C00000"/>
              </a:solidFill>
            </a:endParaRPr>
          </a:p>
        </p:txBody>
      </p:sp>
      <p:sp>
        <p:nvSpPr>
          <p:cNvPr id="11" name="单圆角矩形 10"/>
          <p:cNvSpPr/>
          <p:nvPr/>
        </p:nvSpPr>
        <p:spPr bwMode="auto">
          <a:xfrm>
            <a:off x="467544" y="188640"/>
            <a:ext cx="2520280"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1. origin</a:t>
            </a:r>
            <a:endParaRPr lang="en-GB" sz="2400" b="1" dirty="0">
              <a:solidFill>
                <a:srgbClr val="C00000"/>
              </a:solidFill>
            </a:endParaRPr>
          </a:p>
        </p:txBody>
      </p:sp>
      <p:sp>
        <p:nvSpPr>
          <p:cNvPr id="20" name="矩形 19"/>
          <p:cNvSpPr/>
          <p:nvPr/>
        </p:nvSpPr>
        <p:spPr>
          <a:xfrm>
            <a:off x="4451412" y="4383561"/>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1" name="矩形 20"/>
          <p:cNvSpPr/>
          <p:nvPr/>
        </p:nvSpPr>
        <p:spPr>
          <a:xfrm>
            <a:off x="2055710" y="4427799"/>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6" name="矩形 25"/>
          <p:cNvSpPr/>
          <p:nvPr/>
        </p:nvSpPr>
        <p:spPr>
          <a:xfrm>
            <a:off x="2557599" y="4498028"/>
            <a:ext cx="1992853" cy="461665"/>
          </a:xfrm>
          <a:prstGeom prst="rect">
            <a:avLst/>
          </a:prstGeom>
        </p:spPr>
        <p:txBody>
          <a:bodyPr wrap="none">
            <a:spAutoFit/>
          </a:bodyPr>
          <a:lstStyle/>
          <a:p>
            <a:r>
              <a:rPr lang="en-US" sz="2400" b="1" dirty="0"/>
              <a:t>original</a:t>
            </a:r>
            <a:r>
              <a:rPr lang="en-US" sz="2400" b="1" i="1" dirty="0"/>
              <a:t> adj.</a:t>
            </a:r>
            <a:r>
              <a:rPr lang="en-US" sz="2400" b="1" dirty="0"/>
              <a:t> </a:t>
            </a:r>
            <a:endParaRPr lang="en-GB" sz="2400" b="1" dirty="0"/>
          </a:p>
        </p:txBody>
      </p:sp>
      <p:sp>
        <p:nvSpPr>
          <p:cNvPr id="27" name="矩形 26"/>
          <p:cNvSpPr/>
          <p:nvPr/>
        </p:nvSpPr>
        <p:spPr>
          <a:xfrm>
            <a:off x="4979120" y="4429727"/>
            <a:ext cx="2233945" cy="461665"/>
          </a:xfrm>
          <a:prstGeom prst="rect">
            <a:avLst/>
          </a:prstGeom>
        </p:spPr>
        <p:txBody>
          <a:bodyPr wrap="none">
            <a:spAutoFit/>
          </a:bodyPr>
          <a:lstStyle/>
          <a:p>
            <a:r>
              <a:rPr lang="en-US" sz="2400" b="1"/>
              <a:t>originally</a:t>
            </a:r>
            <a:r>
              <a:rPr lang="en-US" sz="2400" b="1" i="1"/>
              <a:t> </a:t>
            </a:r>
            <a:r>
              <a:rPr lang="en-US" sz="2400" b="1" i="1" smtClean="0"/>
              <a:t>ad</a:t>
            </a:r>
            <a:r>
              <a:rPr lang="en-US" altLang="zh-CN" sz="2400" b="1" i="1" smtClean="0"/>
              <a:t>v</a:t>
            </a:r>
            <a:r>
              <a:rPr lang="en-US" sz="2400" b="1" i="1" smtClean="0"/>
              <a:t>.</a:t>
            </a:r>
            <a:endParaRPr lang="en-GB" sz="2400" b="1" dirty="0"/>
          </a:p>
        </p:txBody>
      </p:sp>
      <p:sp>
        <p:nvSpPr>
          <p:cNvPr id="28" name="矩形 27"/>
          <p:cNvSpPr/>
          <p:nvPr/>
        </p:nvSpPr>
        <p:spPr>
          <a:xfrm>
            <a:off x="683568" y="4535961"/>
            <a:ext cx="1479892" cy="461665"/>
          </a:xfrm>
          <a:prstGeom prst="rect">
            <a:avLst/>
          </a:prstGeom>
        </p:spPr>
        <p:txBody>
          <a:bodyPr wrap="none">
            <a:spAutoFit/>
          </a:bodyPr>
          <a:lstStyle/>
          <a:p>
            <a:r>
              <a:rPr lang="en-US" sz="2400" b="1" dirty="0"/>
              <a:t>origin </a:t>
            </a:r>
            <a:r>
              <a:rPr lang="en-US" sz="2400" b="1" i="1" dirty="0"/>
              <a:t>n.</a:t>
            </a:r>
            <a:r>
              <a:rPr lang="en-US" sz="2400" b="1" dirty="0"/>
              <a:t> </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wipe(down)">
                                      <p:cBhvr>
                                        <p:cTn id="17" dur="580">
                                          <p:stCondLst>
                                            <p:cond delay="0"/>
                                          </p:stCondLst>
                                        </p:cTn>
                                        <p:tgtEl>
                                          <p:spTgt spid="28">
                                            <p:txEl>
                                              <p:pRg st="0" end="0"/>
                                            </p:txEl>
                                          </p:spTgt>
                                        </p:tgtEl>
                                      </p:cBhvr>
                                    </p:animEffect>
                                    <p:anim calcmode="lin" valueType="num">
                                      <p:cBhvr>
                                        <p:cTn id="18" dur="1822" tmFilter="0,0; 0.14,0.36; 0.43,0.73; 0.71,0.91; 1.0,1.0">
                                          <p:stCondLst>
                                            <p:cond delay="0"/>
                                          </p:stCondLst>
                                        </p:cTn>
                                        <p:tgtEl>
                                          <p:spTgt spid="28">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8">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8">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8">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8">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28">
                                            <p:txEl>
                                              <p:pRg st="0" end="0"/>
                                            </p:txEl>
                                          </p:spTgt>
                                        </p:tgtEl>
                                      </p:cBhvr>
                                      <p:to x="100000" y="60000"/>
                                    </p:animScale>
                                    <p:animScale>
                                      <p:cBhvr>
                                        <p:cTn id="24" dur="166" decel="50000">
                                          <p:stCondLst>
                                            <p:cond delay="676"/>
                                          </p:stCondLst>
                                        </p:cTn>
                                        <p:tgtEl>
                                          <p:spTgt spid="28">
                                            <p:txEl>
                                              <p:pRg st="0" end="0"/>
                                            </p:txEl>
                                          </p:spTgt>
                                        </p:tgtEl>
                                      </p:cBhvr>
                                      <p:to x="100000" y="100000"/>
                                    </p:animScale>
                                    <p:animScale>
                                      <p:cBhvr>
                                        <p:cTn id="25" dur="26">
                                          <p:stCondLst>
                                            <p:cond delay="1312"/>
                                          </p:stCondLst>
                                        </p:cTn>
                                        <p:tgtEl>
                                          <p:spTgt spid="28">
                                            <p:txEl>
                                              <p:pRg st="0" end="0"/>
                                            </p:txEl>
                                          </p:spTgt>
                                        </p:tgtEl>
                                      </p:cBhvr>
                                      <p:to x="100000" y="80000"/>
                                    </p:animScale>
                                    <p:animScale>
                                      <p:cBhvr>
                                        <p:cTn id="26" dur="166" decel="50000">
                                          <p:stCondLst>
                                            <p:cond delay="1338"/>
                                          </p:stCondLst>
                                        </p:cTn>
                                        <p:tgtEl>
                                          <p:spTgt spid="28">
                                            <p:txEl>
                                              <p:pRg st="0" end="0"/>
                                            </p:txEl>
                                          </p:spTgt>
                                        </p:tgtEl>
                                      </p:cBhvr>
                                      <p:to x="100000" y="100000"/>
                                    </p:animScale>
                                    <p:animScale>
                                      <p:cBhvr>
                                        <p:cTn id="27" dur="26">
                                          <p:stCondLst>
                                            <p:cond delay="1642"/>
                                          </p:stCondLst>
                                        </p:cTn>
                                        <p:tgtEl>
                                          <p:spTgt spid="28">
                                            <p:txEl>
                                              <p:pRg st="0" end="0"/>
                                            </p:txEl>
                                          </p:spTgt>
                                        </p:tgtEl>
                                      </p:cBhvr>
                                      <p:to x="100000" y="90000"/>
                                    </p:animScale>
                                    <p:animScale>
                                      <p:cBhvr>
                                        <p:cTn id="28" dur="166" decel="50000">
                                          <p:stCondLst>
                                            <p:cond delay="1668"/>
                                          </p:stCondLst>
                                        </p:cTn>
                                        <p:tgtEl>
                                          <p:spTgt spid="28">
                                            <p:txEl>
                                              <p:pRg st="0" end="0"/>
                                            </p:txEl>
                                          </p:spTgt>
                                        </p:tgtEl>
                                      </p:cBhvr>
                                      <p:to x="100000" y="100000"/>
                                    </p:animScale>
                                    <p:animScale>
                                      <p:cBhvr>
                                        <p:cTn id="29" dur="26">
                                          <p:stCondLst>
                                            <p:cond delay="1808"/>
                                          </p:stCondLst>
                                        </p:cTn>
                                        <p:tgtEl>
                                          <p:spTgt spid="28">
                                            <p:txEl>
                                              <p:pRg st="0" end="0"/>
                                            </p:txEl>
                                          </p:spTgt>
                                        </p:tgtEl>
                                      </p:cBhvr>
                                      <p:to x="100000" y="95000"/>
                                    </p:animScale>
                                    <p:animScale>
                                      <p:cBhvr>
                                        <p:cTn id="30" dur="166" decel="50000">
                                          <p:stCondLst>
                                            <p:cond delay="1834"/>
                                          </p:stCondLst>
                                        </p:cTn>
                                        <p:tgtEl>
                                          <p:spTgt spid="28">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heel(1)">
                                      <p:cBhvr>
                                        <p:cTn id="35" dur="2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580">
                                          <p:stCondLst>
                                            <p:cond delay="0"/>
                                          </p:stCondLst>
                                        </p:cTn>
                                        <p:tgtEl>
                                          <p:spTgt spid="26"/>
                                        </p:tgtEl>
                                      </p:cBhvr>
                                    </p:animEffect>
                                    <p:anim calcmode="lin" valueType="num">
                                      <p:cBhvr>
                                        <p:cTn id="4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46" dur="26">
                                          <p:stCondLst>
                                            <p:cond delay="650"/>
                                          </p:stCondLst>
                                        </p:cTn>
                                        <p:tgtEl>
                                          <p:spTgt spid="26"/>
                                        </p:tgtEl>
                                      </p:cBhvr>
                                      <p:to x="100000" y="60000"/>
                                    </p:animScale>
                                    <p:animScale>
                                      <p:cBhvr>
                                        <p:cTn id="47" dur="166" decel="50000">
                                          <p:stCondLst>
                                            <p:cond delay="676"/>
                                          </p:stCondLst>
                                        </p:cTn>
                                        <p:tgtEl>
                                          <p:spTgt spid="26"/>
                                        </p:tgtEl>
                                      </p:cBhvr>
                                      <p:to x="100000" y="100000"/>
                                    </p:animScale>
                                    <p:animScale>
                                      <p:cBhvr>
                                        <p:cTn id="48" dur="26">
                                          <p:stCondLst>
                                            <p:cond delay="1312"/>
                                          </p:stCondLst>
                                        </p:cTn>
                                        <p:tgtEl>
                                          <p:spTgt spid="26"/>
                                        </p:tgtEl>
                                      </p:cBhvr>
                                      <p:to x="100000" y="80000"/>
                                    </p:animScale>
                                    <p:animScale>
                                      <p:cBhvr>
                                        <p:cTn id="49" dur="166" decel="50000">
                                          <p:stCondLst>
                                            <p:cond delay="1338"/>
                                          </p:stCondLst>
                                        </p:cTn>
                                        <p:tgtEl>
                                          <p:spTgt spid="26"/>
                                        </p:tgtEl>
                                      </p:cBhvr>
                                      <p:to x="100000" y="100000"/>
                                    </p:animScale>
                                    <p:animScale>
                                      <p:cBhvr>
                                        <p:cTn id="50" dur="26">
                                          <p:stCondLst>
                                            <p:cond delay="1642"/>
                                          </p:stCondLst>
                                        </p:cTn>
                                        <p:tgtEl>
                                          <p:spTgt spid="26"/>
                                        </p:tgtEl>
                                      </p:cBhvr>
                                      <p:to x="100000" y="90000"/>
                                    </p:animScale>
                                    <p:animScale>
                                      <p:cBhvr>
                                        <p:cTn id="51" dur="166" decel="50000">
                                          <p:stCondLst>
                                            <p:cond delay="1668"/>
                                          </p:stCondLst>
                                        </p:cTn>
                                        <p:tgtEl>
                                          <p:spTgt spid="26"/>
                                        </p:tgtEl>
                                      </p:cBhvr>
                                      <p:to x="100000" y="100000"/>
                                    </p:animScale>
                                    <p:animScale>
                                      <p:cBhvr>
                                        <p:cTn id="52" dur="26">
                                          <p:stCondLst>
                                            <p:cond delay="1808"/>
                                          </p:stCondLst>
                                        </p:cTn>
                                        <p:tgtEl>
                                          <p:spTgt spid="26"/>
                                        </p:tgtEl>
                                      </p:cBhvr>
                                      <p:to x="100000" y="95000"/>
                                    </p:animScale>
                                    <p:animScale>
                                      <p:cBhvr>
                                        <p:cTn id="53" dur="166" decel="50000">
                                          <p:stCondLst>
                                            <p:cond delay="1834"/>
                                          </p:stCondLst>
                                        </p:cTn>
                                        <p:tgtEl>
                                          <p:spTgt spid="26"/>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heel(1)">
                                      <p:cBhvr>
                                        <p:cTn id="58" dur="20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80">
                                          <p:stCondLst>
                                            <p:cond delay="0"/>
                                          </p:stCondLst>
                                        </p:cTn>
                                        <p:tgtEl>
                                          <p:spTgt spid="27"/>
                                        </p:tgtEl>
                                      </p:cBhvr>
                                    </p:animEffect>
                                    <p:anim calcmode="lin" valueType="num">
                                      <p:cBhvr>
                                        <p:cTn id="6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69" dur="26">
                                          <p:stCondLst>
                                            <p:cond delay="650"/>
                                          </p:stCondLst>
                                        </p:cTn>
                                        <p:tgtEl>
                                          <p:spTgt spid="27"/>
                                        </p:tgtEl>
                                      </p:cBhvr>
                                      <p:to x="100000" y="60000"/>
                                    </p:animScale>
                                    <p:animScale>
                                      <p:cBhvr>
                                        <p:cTn id="70" dur="166" decel="50000">
                                          <p:stCondLst>
                                            <p:cond delay="676"/>
                                          </p:stCondLst>
                                        </p:cTn>
                                        <p:tgtEl>
                                          <p:spTgt spid="27"/>
                                        </p:tgtEl>
                                      </p:cBhvr>
                                      <p:to x="100000" y="100000"/>
                                    </p:animScale>
                                    <p:animScale>
                                      <p:cBhvr>
                                        <p:cTn id="71" dur="26">
                                          <p:stCondLst>
                                            <p:cond delay="1312"/>
                                          </p:stCondLst>
                                        </p:cTn>
                                        <p:tgtEl>
                                          <p:spTgt spid="27"/>
                                        </p:tgtEl>
                                      </p:cBhvr>
                                      <p:to x="100000" y="80000"/>
                                    </p:animScale>
                                    <p:animScale>
                                      <p:cBhvr>
                                        <p:cTn id="72" dur="166" decel="50000">
                                          <p:stCondLst>
                                            <p:cond delay="1338"/>
                                          </p:stCondLst>
                                        </p:cTn>
                                        <p:tgtEl>
                                          <p:spTgt spid="27"/>
                                        </p:tgtEl>
                                      </p:cBhvr>
                                      <p:to x="100000" y="100000"/>
                                    </p:animScale>
                                    <p:animScale>
                                      <p:cBhvr>
                                        <p:cTn id="73" dur="26">
                                          <p:stCondLst>
                                            <p:cond delay="1642"/>
                                          </p:stCondLst>
                                        </p:cTn>
                                        <p:tgtEl>
                                          <p:spTgt spid="27"/>
                                        </p:tgtEl>
                                      </p:cBhvr>
                                      <p:to x="100000" y="90000"/>
                                    </p:animScale>
                                    <p:animScale>
                                      <p:cBhvr>
                                        <p:cTn id="74" dur="166" decel="50000">
                                          <p:stCondLst>
                                            <p:cond delay="1668"/>
                                          </p:stCondLst>
                                        </p:cTn>
                                        <p:tgtEl>
                                          <p:spTgt spid="27"/>
                                        </p:tgtEl>
                                      </p:cBhvr>
                                      <p:to x="100000" y="100000"/>
                                    </p:animScale>
                                    <p:animScale>
                                      <p:cBhvr>
                                        <p:cTn id="75" dur="26">
                                          <p:stCondLst>
                                            <p:cond delay="1808"/>
                                          </p:stCondLst>
                                        </p:cTn>
                                        <p:tgtEl>
                                          <p:spTgt spid="27"/>
                                        </p:tgtEl>
                                      </p:cBhvr>
                                      <p:to x="100000" y="95000"/>
                                    </p:animScale>
                                    <p:animScale>
                                      <p:cBhvr>
                                        <p:cTn id="76"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184024" y="908720"/>
            <a:ext cx="8675133" cy="5472608"/>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nSpc>
                <a:spcPct val="150000"/>
              </a:lnSpc>
            </a:pPr>
            <a:r>
              <a:rPr lang="en-US" sz="2400" b="1" dirty="0">
                <a:solidFill>
                  <a:srgbClr val="2D91B9"/>
                </a:solidFill>
              </a:rPr>
              <a:t>Definitions</a:t>
            </a:r>
            <a:endParaRPr lang="en-GB" sz="2400" b="1" dirty="0">
              <a:solidFill>
                <a:srgbClr val="2D91B9"/>
              </a:solidFill>
            </a:endParaRPr>
          </a:p>
          <a:p>
            <a:pPr>
              <a:lnSpc>
                <a:spcPct val="150000"/>
              </a:lnSpc>
            </a:pPr>
            <a:r>
              <a:rPr lang="en-US" sz="2400" b="1" i="1" dirty="0" smtClean="0">
                <a:solidFill>
                  <a:schemeClr val="tx1"/>
                </a:solidFill>
              </a:rPr>
              <a:t>1) </a:t>
            </a:r>
            <a:r>
              <a:rPr lang="en-GB" sz="2400" b="1" i="1" dirty="0">
                <a:solidFill>
                  <a:schemeClr val="tx1"/>
                </a:solidFill>
              </a:rPr>
              <a:t>n. rate of occurrence or repetition of </a:t>
            </a:r>
            <a:r>
              <a:rPr lang="en-GB" sz="2400" b="1" i="1" dirty="0" err="1">
                <a:solidFill>
                  <a:schemeClr val="tx1"/>
                </a:solidFill>
              </a:rPr>
              <a:t>sth</a:t>
            </a:r>
            <a:r>
              <a:rPr lang="en-GB" sz="2400" b="1" i="1" dirty="0">
                <a:solidFill>
                  <a:schemeClr val="tx1"/>
                </a:solidFill>
              </a:rPr>
              <a:t>.</a:t>
            </a:r>
            <a:endParaRPr lang="en-US" sz="2400" b="1" i="1" dirty="0" smtClean="0">
              <a:solidFill>
                <a:schemeClr val="tx1"/>
              </a:solidFill>
            </a:endParaRPr>
          </a:p>
          <a:p>
            <a:pPr>
              <a:lnSpc>
                <a:spcPct val="150000"/>
              </a:lnSpc>
            </a:pPr>
            <a:r>
              <a:rPr lang="en-US" sz="2400" b="1" i="1" dirty="0" smtClean="0">
                <a:solidFill>
                  <a:schemeClr val="tx1"/>
                </a:solidFill>
              </a:rPr>
              <a:t>2</a:t>
            </a:r>
            <a:r>
              <a:rPr lang="en-US" sz="2400" b="1" i="1" dirty="0">
                <a:solidFill>
                  <a:schemeClr val="tx1"/>
                </a:solidFill>
              </a:rPr>
              <a:t>)</a:t>
            </a:r>
            <a:r>
              <a:rPr lang="en-US" sz="2400" b="1" i="1" dirty="0" smtClean="0">
                <a:solidFill>
                  <a:schemeClr val="tx1"/>
                </a:solidFill>
              </a:rPr>
              <a:t> </a:t>
            </a:r>
            <a:r>
              <a:rPr lang="en-GB" sz="2400" b="1" i="1" dirty="0">
                <a:solidFill>
                  <a:schemeClr val="tx1"/>
                </a:solidFill>
              </a:rPr>
              <a:t>n. rate at which a sound wave or radio wave vibrates</a:t>
            </a:r>
            <a:endParaRPr lang="en-GB" sz="2400" b="1" dirty="0">
              <a:solidFill>
                <a:schemeClr val="tx1"/>
              </a:solidFill>
            </a:endParaRPr>
          </a:p>
          <a:p>
            <a:pPr>
              <a:lnSpc>
                <a:spcPct val="150000"/>
              </a:lnSpc>
            </a:pPr>
            <a:r>
              <a:rPr lang="en-US" sz="2400" b="1" dirty="0" smtClean="0">
                <a:solidFill>
                  <a:srgbClr val="2D91B9"/>
                </a:solidFill>
              </a:rPr>
              <a:t>Vocabulary </a:t>
            </a:r>
            <a:r>
              <a:rPr lang="en-US" sz="2400" b="1" dirty="0">
                <a:solidFill>
                  <a:srgbClr val="2D91B9"/>
                </a:solidFill>
              </a:rPr>
              <a:t>web</a:t>
            </a:r>
            <a:endParaRPr lang="en-GB" sz="2400" b="1" dirty="0">
              <a:solidFill>
                <a:srgbClr val="2D91B9"/>
              </a:solidFill>
            </a:endParaRPr>
          </a:p>
          <a:p>
            <a:pPr>
              <a:lnSpc>
                <a:spcPct val="150000"/>
              </a:lnSpc>
            </a:pPr>
            <a:r>
              <a:rPr lang="en-US" sz="2400" b="1" i="1" dirty="0"/>
              <a:t> </a:t>
            </a:r>
            <a:r>
              <a:rPr lang="zh-CN" altLang="en-US" sz="2400" b="1" dirty="0" smtClean="0"/>
              <a:t>                          </a:t>
            </a:r>
            <a:endParaRPr lang="en-GB" sz="2400" b="1" dirty="0" smtClean="0"/>
          </a:p>
          <a:p>
            <a:pPr>
              <a:lnSpc>
                <a:spcPct val="150000"/>
              </a:lnSpc>
            </a:pPr>
            <a:r>
              <a:rPr lang="en-US" sz="2400" b="1" dirty="0" smtClean="0"/>
              <a:t> </a:t>
            </a:r>
            <a:endParaRPr lang="en-GB" sz="2400" b="1" dirty="0">
              <a:solidFill>
                <a:srgbClr val="C00000"/>
              </a:solidFill>
            </a:endParaRPr>
          </a:p>
        </p:txBody>
      </p:sp>
      <p:sp>
        <p:nvSpPr>
          <p:cNvPr id="11" name="单圆角矩形 10"/>
          <p:cNvSpPr/>
          <p:nvPr/>
        </p:nvSpPr>
        <p:spPr bwMode="auto">
          <a:xfrm>
            <a:off x="467544" y="188640"/>
            <a:ext cx="2520280"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2. frequency</a:t>
            </a:r>
            <a:endParaRPr lang="en-GB" sz="2400" b="1" dirty="0">
              <a:solidFill>
                <a:srgbClr val="C00000"/>
              </a:solidFill>
            </a:endParaRPr>
          </a:p>
        </p:txBody>
      </p:sp>
      <p:sp>
        <p:nvSpPr>
          <p:cNvPr id="20" name="矩形 19"/>
          <p:cNvSpPr/>
          <p:nvPr/>
        </p:nvSpPr>
        <p:spPr>
          <a:xfrm>
            <a:off x="5017547" y="4602735"/>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1" name="矩形 20"/>
          <p:cNvSpPr/>
          <p:nvPr/>
        </p:nvSpPr>
        <p:spPr>
          <a:xfrm>
            <a:off x="2460115" y="4649360"/>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6" name="矩形 25"/>
          <p:cNvSpPr/>
          <p:nvPr/>
        </p:nvSpPr>
        <p:spPr>
          <a:xfrm>
            <a:off x="5492888" y="4627834"/>
            <a:ext cx="2440733" cy="461665"/>
          </a:xfrm>
          <a:prstGeom prst="rect">
            <a:avLst/>
          </a:prstGeom>
        </p:spPr>
        <p:txBody>
          <a:bodyPr wrap="none">
            <a:spAutoFit/>
          </a:bodyPr>
          <a:lstStyle/>
          <a:p>
            <a:r>
              <a:rPr lang="en-US" sz="2400" b="1" dirty="0"/>
              <a:t>frequently </a:t>
            </a:r>
            <a:r>
              <a:rPr lang="en-US" sz="2400" b="1" i="1" dirty="0"/>
              <a:t>adv. </a:t>
            </a:r>
            <a:endParaRPr lang="en-GB" sz="2400" b="1" dirty="0"/>
          </a:p>
        </p:txBody>
      </p:sp>
      <p:sp>
        <p:nvSpPr>
          <p:cNvPr id="27" name="矩形 26"/>
          <p:cNvSpPr/>
          <p:nvPr/>
        </p:nvSpPr>
        <p:spPr>
          <a:xfrm>
            <a:off x="2987824" y="4695527"/>
            <a:ext cx="2029723" cy="461665"/>
          </a:xfrm>
          <a:prstGeom prst="rect">
            <a:avLst/>
          </a:prstGeom>
        </p:spPr>
        <p:txBody>
          <a:bodyPr wrap="none">
            <a:spAutoFit/>
          </a:bodyPr>
          <a:lstStyle/>
          <a:p>
            <a:r>
              <a:rPr lang="en-US" sz="2400" b="1" dirty="0"/>
              <a:t>frequent </a:t>
            </a:r>
            <a:r>
              <a:rPr lang="en-US" sz="2400" b="1" i="1" dirty="0"/>
              <a:t>adj.</a:t>
            </a:r>
            <a:endParaRPr lang="en-GB" sz="2400" b="1" dirty="0"/>
          </a:p>
        </p:txBody>
      </p:sp>
      <p:sp>
        <p:nvSpPr>
          <p:cNvPr id="28" name="矩形 27"/>
          <p:cNvSpPr/>
          <p:nvPr/>
        </p:nvSpPr>
        <p:spPr>
          <a:xfrm>
            <a:off x="528843" y="4695527"/>
            <a:ext cx="2098651" cy="461665"/>
          </a:xfrm>
          <a:prstGeom prst="rect">
            <a:avLst/>
          </a:prstGeom>
        </p:spPr>
        <p:txBody>
          <a:bodyPr wrap="none">
            <a:spAutoFit/>
          </a:bodyPr>
          <a:lstStyle/>
          <a:p>
            <a:r>
              <a:rPr lang="en-US" sz="2400" b="1" dirty="0"/>
              <a:t>frequency </a:t>
            </a:r>
            <a:r>
              <a:rPr lang="en-US" sz="2400" b="1" i="1" dirty="0"/>
              <a:t>n.</a:t>
            </a:r>
            <a:r>
              <a:rPr lang="en-US" sz="2400" b="1" dirty="0"/>
              <a:t> </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wipe(down)">
                                      <p:cBhvr>
                                        <p:cTn id="17" dur="580">
                                          <p:stCondLst>
                                            <p:cond delay="0"/>
                                          </p:stCondLst>
                                        </p:cTn>
                                        <p:tgtEl>
                                          <p:spTgt spid="28">
                                            <p:txEl>
                                              <p:pRg st="0" end="0"/>
                                            </p:txEl>
                                          </p:spTgt>
                                        </p:tgtEl>
                                      </p:cBhvr>
                                    </p:animEffect>
                                    <p:anim calcmode="lin" valueType="num">
                                      <p:cBhvr>
                                        <p:cTn id="18" dur="1822" tmFilter="0,0; 0.14,0.36; 0.43,0.73; 0.71,0.91; 1.0,1.0">
                                          <p:stCondLst>
                                            <p:cond delay="0"/>
                                          </p:stCondLst>
                                        </p:cTn>
                                        <p:tgtEl>
                                          <p:spTgt spid="28">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8">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8">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8">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8">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28">
                                            <p:txEl>
                                              <p:pRg st="0" end="0"/>
                                            </p:txEl>
                                          </p:spTgt>
                                        </p:tgtEl>
                                      </p:cBhvr>
                                      <p:to x="100000" y="60000"/>
                                    </p:animScale>
                                    <p:animScale>
                                      <p:cBhvr>
                                        <p:cTn id="24" dur="166" decel="50000">
                                          <p:stCondLst>
                                            <p:cond delay="676"/>
                                          </p:stCondLst>
                                        </p:cTn>
                                        <p:tgtEl>
                                          <p:spTgt spid="28">
                                            <p:txEl>
                                              <p:pRg st="0" end="0"/>
                                            </p:txEl>
                                          </p:spTgt>
                                        </p:tgtEl>
                                      </p:cBhvr>
                                      <p:to x="100000" y="100000"/>
                                    </p:animScale>
                                    <p:animScale>
                                      <p:cBhvr>
                                        <p:cTn id="25" dur="26">
                                          <p:stCondLst>
                                            <p:cond delay="1312"/>
                                          </p:stCondLst>
                                        </p:cTn>
                                        <p:tgtEl>
                                          <p:spTgt spid="28">
                                            <p:txEl>
                                              <p:pRg st="0" end="0"/>
                                            </p:txEl>
                                          </p:spTgt>
                                        </p:tgtEl>
                                      </p:cBhvr>
                                      <p:to x="100000" y="80000"/>
                                    </p:animScale>
                                    <p:animScale>
                                      <p:cBhvr>
                                        <p:cTn id="26" dur="166" decel="50000">
                                          <p:stCondLst>
                                            <p:cond delay="1338"/>
                                          </p:stCondLst>
                                        </p:cTn>
                                        <p:tgtEl>
                                          <p:spTgt spid="28">
                                            <p:txEl>
                                              <p:pRg st="0" end="0"/>
                                            </p:txEl>
                                          </p:spTgt>
                                        </p:tgtEl>
                                      </p:cBhvr>
                                      <p:to x="100000" y="100000"/>
                                    </p:animScale>
                                    <p:animScale>
                                      <p:cBhvr>
                                        <p:cTn id="27" dur="26">
                                          <p:stCondLst>
                                            <p:cond delay="1642"/>
                                          </p:stCondLst>
                                        </p:cTn>
                                        <p:tgtEl>
                                          <p:spTgt spid="28">
                                            <p:txEl>
                                              <p:pRg st="0" end="0"/>
                                            </p:txEl>
                                          </p:spTgt>
                                        </p:tgtEl>
                                      </p:cBhvr>
                                      <p:to x="100000" y="90000"/>
                                    </p:animScale>
                                    <p:animScale>
                                      <p:cBhvr>
                                        <p:cTn id="28" dur="166" decel="50000">
                                          <p:stCondLst>
                                            <p:cond delay="1668"/>
                                          </p:stCondLst>
                                        </p:cTn>
                                        <p:tgtEl>
                                          <p:spTgt spid="28">
                                            <p:txEl>
                                              <p:pRg st="0" end="0"/>
                                            </p:txEl>
                                          </p:spTgt>
                                        </p:tgtEl>
                                      </p:cBhvr>
                                      <p:to x="100000" y="100000"/>
                                    </p:animScale>
                                    <p:animScale>
                                      <p:cBhvr>
                                        <p:cTn id="29" dur="26">
                                          <p:stCondLst>
                                            <p:cond delay="1808"/>
                                          </p:stCondLst>
                                        </p:cTn>
                                        <p:tgtEl>
                                          <p:spTgt spid="28">
                                            <p:txEl>
                                              <p:pRg st="0" end="0"/>
                                            </p:txEl>
                                          </p:spTgt>
                                        </p:tgtEl>
                                      </p:cBhvr>
                                      <p:to x="100000" y="95000"/>
                                    </p:animScale>
                                    <p:animScale>
                                      <p:cBhvr>
                                        <p:cTn id="30" dur="166" decel="50000">
                                          <p:stCondLst>
                                            <p:cond delay="1834"/>
                                          </p:stCondLst>
                                        </p:cTn>
                                        <p:tgtEl>
                                          <p:spTgt spid="28">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Effect transition="in" filter="wheel(1)">
                                      <p:cBhvr>
                                        <p:cTn id="35" dur="2000"/>
                                        <p:tgtEl>
                                          <p:spTgt spid="2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27">
                                            <p:txEl>
                                              <p:pRg st="0" end="0"/>
                                            </p:txEl>
                                          </p:spTgt>
                                        </p:tgtEl>
                                        <p:attrNameLst>
                                          <p:attrName>style.visibility</p:attrName>
                                        </p:attrNameLst>
                                      </p:cBhvr>
                                      <p:to>
                                        <p:strVal val="visible"/>
                                      </p:to>
                                    </p:set>
                                    <p:animEffect transition="in" filter="wipe(down)">
                                      <p:cBhvr>
                                        <p:cTn id="40" dur="580">
                                          <p:stCondLst>
                                            <p:cond delay="0"/>
                                          </p:stCondLst>
                                        </p:cTn>
                                        <p:tgtEl>
                                          <p:spTgt spid="27">
                                            <p:txEl>
                                              <p:pRg st="0" end="0"/>
                                            </p:txEl>
                                          </p:spTgt>
                                        </p:tgtEl>
                                      </p:cBhvr>
                                    </p:animEffect>
                                    <p:anim calcmode="lin" valueType="num">
                                      <p:cBhvr>
                                        <p:cTn id="41" dur="1822" tmFilter="0,0; 0.14,0.36; 0.43,0.73; 0.71,0.91; 1.0,1.0">
                                          <p:stCondLst>
                                            <p:cond delay="0"/>
                                          </p:stCondLst>
                                        </p:cTn>
                                        <p:tgtEl>
                                          <p:spTgt spid="27">
                                            <p:txEl>
                                              <p:pRg st="0" end="0"/>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7">
                                            <p:txEl>
                                              <p:pRg st="0" end="0"/>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7">
                                            <p:txEl>
                                              <p:pRg st="0" end="0"/>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7">
                                            <p:txEl>
                                              <p:pRg st="0" end="0"/>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7">
                                            <p:txEl>
                                              <p:pRg st="0" end="0"/>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27">
                                            <p:txEl>
                                              <p:pRg st="0" end="0"/>
                                            </p:txEl>
                                          </p:spTgt>
                                        </p:tgtEl>
                                      </p:cBhvr>
                                      <p:to x="100000" y="60000"/>
                                    </p:animScale>
                                    <p:animScale>
                                      <p:cBhvr>
                                        <p:cTn id="47" dur="166" decel="50000">
                                          <p:stCondLst>
                                            <p:cond delay="676"/>
                                          </p:stCondLst>
                                        </p:cTn>
                                        <p:tgtEl>
                                          <p:spTgt spid="27">
                                            <p:txEl>
                                              <p:pRg st="0" end="0"/>
                                            </p:txEl>
                                          </p:spTgt>
                                        </p:tgtEl>
                                      </p:cBhvr>
                                      <p:to x="100000" y="100000"/>
                                    </p:animScale>
                                    <p:animScale>
                                      <p:cBhvr>
                                        <p:cTn id="48" dur="26">
                                          <p:stCondLst>
                                            <p:cond delay="1312"/>
                                          </p:stCondLst>
                                        </p:cTn>
                                        <p:tgtEl>
                                          <p:spTgt spid="27">
                                            <p:txEl>
                                              <p:pRg st="0" end="0"/>
                                            </p:txEl>
                                          </p:spTgt>
                                        </p:tgtEl>
                                      </p:cBhvr>
                                      <p:to x="100000" y="80000"/>
                                    </p:animScale>
                                    <p:animScale>
                                      <p:cBhvr>
                                        <p:cTn id="49" dur="166" decel="50000">
                                          <p:stCondLst>
                                            <p:cond delay="1338"/>
                                          </p:stCondLst>
                                        </p:cTn>
                                        <p:tgtEl>
                                          <p:spTgt spid="27">
                                            <p:txEl>
                                              <p:pRg st="0" end="0"/>
                                            </p:txEl>
                                          </p:spTgt>
                                        </p:tgtEl>
                                      </p:cBhvr>
                                      <p:to x="100000" y="100000"/>
                                    </p:animScale>
                                    <p:animScale>
                                      <p:cBhvr>
                                        <p:cTn id="50" dur="26">
                                          <p:stCondLst>
                                            <p:cond delay="1642"/>
                                          </p:stCondLst>
                                        </p:cTn>
                                        <p:tgtEl>
                                          <p:spTgt spid="27">
                                            <p:txEl>
                                              <p:pRg st="0" end="0"/>
                                            </p:txEl>
                                          </p:spTgt>
                                        </p:tgtEl>
                                      </p:cBhvr>
                                      <p:to x="100000" y="90000"/>
                                    </p:animScale>
                                    <p:animScale>
                                      <p:cBhvr>
                                        <p:cTn id="51" dur="166" decel="50000">
                                          <p:stCondLst>
                                            <p:cond delay="1668"/>
                                          </p:stCondLst>
                                        </p:cTn>
                                        <p:tgtEl>
                                          <p:spTgt spid="27">
                                            <p:txEl>
                                              <p:pRg st="0" end="0"/>
                                            </p:txEl>
                                          </p:spTgt>
                                        </p:tgtEl>
                                      </p:cBhvr>
                                      <p:to x="100000" y="100000"/>
                                    </p:animScale>
                                    <p:animScale>
                                      <p:cBhvr>
                                        <p:cTn id="52" dur="26">
                                          <p:stCondLst>
                                            <p:cond delay="1808"/>
                                          </p:stCondLst>
                                        </p:cTn>
                                        <p:tgtEl>
                                          <p:spTgt spid="27">
                                            <p:txEl>
                                              <p:pRg st="0" end="0"/>
                                            </p:txEl>
                                          </p:spTgt>
                                        </p:tgtEl>
                                      </p:cBhvr>
                                      <p:to x="100000" y="95000"/>
                                    </p:animScale>
                                    <p:animScale>
                                      <p:cBhvr>
                                        <p:cTn id="53" dur="166" decel="50000">
                                          <p:stCondLst>
                                            <p:cond delay="1834"/>
                                          </p:stCondLst>
                                        </p:cTn>
                                        <p:tgtEl>
                                          <p:spTgt spid="27">
                                            <p:txEl>
                                              <p:pRg st="0" end="0"/>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heel(1)">
                                      <p:cBhvr>
                                        <p:cTn id="58" dur="20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26">
                                            <p:txEl>
                                              <p:pRg st="0" end="0"/>
                                            </p:txEl>
                                          </p:spTgt>
                                        </p:tgtEl>
                                        <p:attrNameLst>
                                          <p:attrName>style.visibility</p:attrName>
                                        </p:attrNameLst>
                                      </p:cBhvr>
                                      <p:to>
                                        <p:strVal val="visible"/>
                                      </p:to>
                                    </p:set>
                                    <p:animEffect transition="in" filter="wipe(down)">
                                      <p:cBhvr>
                                        <p:cTn id="63" dur="580">
                                          <p:stCondLst>
                                            <p:cond delay="0"/>
                                          </p:stCondLst>
                                        </p:cTn>
                                        <p:tgtEl>
                                          <p:spTgt spid="26">
                                            <p:txEl>
                                              <p:pRg st="0" end="0"/>
                                            </p:txEl>
                                          </p:spTgt>
                                        </p:tgtEl>
                                      </p:cBhvr>
                                    </p:animEffect>
                                    <p:anim calcmode="lin" valueType="num">
                                      <p:cBhvr>
                                        <p:cTn id="64" dur="1822" tmFilter="0,0; 0.14,0.36; 0.43,0.73; 0.71,0.91; 1.0,1.0">
                                          <p:stCondLst>
                                            <p:cond delay="0"/>
                                          </p:stCondLst>
                                        </p:cTn>
                                        <p:tgtEl>
                                          <p:spTgt spid="26">
                                            <p:txEl>
                                              <p:pRg st="0" end="0"/>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6">
                                            <p:txEl>
                                              <p:pRg st="0" end="0"/>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6">
                                            <p:txEl>
                                              <p:pRg st="0" end="0"/>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6">
                                            <p:txEl>
                                              <p:pRg st="0" end="0"/>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6">
                                            <p:txEl>
                                              <p:pRg st="0" end="0"/>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26">
                                            <p:txEl>
                                              <p:pRg st="0" end="0"/>
                                            </p:txEl>
                                          </p:spTgt>
                                        </p:tgtEl>
                                      </p:cBhvr>
                                      <p:to x="100000" y="60000"/>
                                    </p:animScale>
                                    <p:animScale>
                                      <p:cBhvr>
                                        <p:cTn id="70" dur="166" decel="50000">
                                          <p:stCondLst>
                                            <p:cond delay="676"/>
                                          </p:stCondLst>
                                        </p:cTn>
                                        <p:tgtEl>
                                          <p:spTgt spid="26">
                                            <p:txEl>
                                              <p:pRg st="0" end="0"/>
                                            </p:txEl>
                                          </p:spTgt>
                                        </p:tgtEl>
                                      </p:cBhvr>
                                      <p:to x="100000" y="100000"/>
                                    </p:animScale>
                                    <p:animScale>
                                      <p:cBhvr>
                                        <p:cTn id="71" dur="26">
                                          <p:stCondLst>
                                            <p:cond delay="1312"/>
                                          </p:stCondLst>
                                        </p:cTn>
                                        <p:tgtEl>
                                          <p:spTgt spid="26">
                                            <p:txEl>
                                              <p:pRg st="0" end="0"/>
                                            </p:txEl>
                                          </p:spTgt>
                                        </p:tgtEl>
                                      </p:cBhvr>
                                      <p:to x="100000" y="80000"/>
                                    </p:animScale>
                                    <p:animScale>
                                      <p:cBhvr>
                                        <p:cTn id="72" dur="166" decel="50000">
                                          <p:stCondLst>
                                            <p:cond delay="1338"/>
                                          </p:stCondLst>
                                        </p:cTn>
                                        <p:tgtEl>
                                          <p:spTgt spid="26">
                                            <p:txEl>
                                              <p:pRg st="0" end="0"/>
                                            </p:txEl>
                                          </p:spTgt>
                                        </p:tgtEl>
                                      </p:cBhvr>
                                      <p:to x="100000" y="100000"/>
                                    </p:animScale>
                                    <p:animScale>
                                      <p:cBhvr>
                                        <p:cTn id="73" dur="26">
                                          <p:stCondLst>
                                            <p:cond delay="1642"/>
                                          </p:stCondLst>
                                        </p:cTn>
                                        <p:tgtEl>
                                          <p:spTgt spid="26">
                                            <p:txEl>
                                              <p:pRg st="0" end="0"/>
                                            </p:txEl>
                                          </p:spTgt>
                                        </p:tgtEl>
                                      </p:cBhvr>
                                      <p:to x="100000" y="90000"/>
                                    </p:animScale>
                                    <p:animScale>
                                      <p:cBhvr>
                                        <p:cTn id="74" dur="166" decel="50000">
                                          <p:stCondLst>
                                            <p:cond delay="1668"/>
                                          </p:stCondLst>
                                        </p:cTn>
                                        <p:tgtEl>
                                          <p:spTgt spid="26">
                                            <p:txEl>
                                              <p:pRg st="0" end="0"/>
                                            </p:txEl>
                                          </p:spTgt>
                                        </p:tgtEl>
                                      </p:cBhvr>
                                      <p:to x="100000" y="100000"/>
                                    </p:animScale>
                                    <p:animScale>
                                      <p:cBhvr>
                                        <p:cTn id="75" dur="26">
                                          <p:stCondLst>
                                            <p:cond delay="1808"/>
                                          </p:stCondLst>
                                        </p:cTn>
                                        <p:tgtEl>
                                          <p:spTgt spid="26">
                                            <p:txEl>
                                              <p:pRg st="0" end="0"/>
                                            </p:txEl>
                                          </p:spTgt>
                                        </p:tgtEl>
                                      </p:cBhvr>
                                      <p:to x="100000" y="95000"/>
                                    </p:animScale>
                                    <p:animScale>
                                      <p:cBhvr>
                                        <p:cTn id="76" dur="166" decel="50000">
                                          <p:stCondLst>
                                            <p:cond delay="1834"/>
                                          </p:stCondLst>
                                        </p:cTn>
                                        <p:tgtEl>
                                          <p:spTgt spid="2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184024" y="908720"/>
            <a:ext cx="8675133" cy="5472608"/>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nSpc>
                <a:spcPct val="150000"/>
              </a:lnSpc>
            </a:pPr>
            <a:r>
              <a:rPr lang="en-US" sz="2400" b="1" dirty="0">
                <a:solidFill>
                  <a:srgbClr val="2D91B9"/>
                </a:solidFill>
              </a:rPr>
              <a:t>Definitions</a:t>
            </a:r>
            <a:endParaRPr lang="en-GB" sz="2400" b="1" dirty="0">
              <a:solidFill>
                <a:srgbClr val="2D91B9"/>
              </a:solidFill>
            </a:endParaRPr>
          </a:p>
          <a:p>
            <a:pPr>
              <a:lnSpc>
                <a:spcPct val="150000"/>
              </a:lnSpc>
            </a:pPr>
            <a:r>
              <a:rPr lang="en-US" sz="2400" b="1" i="1" dirty="0" smtClean="0">
                <a:solidFill>
                  <a:schemeClr val="tx1"/>
                </a:solidFill>
              </a:rPr>
              <a:t>1) </a:t>
            </a:r>
            <a:r>
              <a:rPr lang="en-GB" sz="2400" b="1" i="1" dirty="0">
                <a:solidFill>
                  <a:schemeClr val="tx1"/>
                </a:solidFill>
              </a:rPr>
              <a:t>n. that which causes sb. to act in a particular way; reason</a:t>
            </a:r>
            <a:endParaRPr lang="en-US" sz="2400" b="1" i="1" dirty="0" smtClean="0">
              <a:solidFill>
                <a:schemeClr val="tx1"/>
              </a:solidFill>
            </a:endParaRPr>
          </a:p>
          <a:p>
            <a:pPr>
              <a:lnSpc>
                <a:spcPct val="150000"/>
              </a:lnSpc>
            </a:pPr>
            <a:r>
              <a:rPr lang="en-US" sz="2400" b="1" i="1" dirty="0" smtClean="0">
                <a:solidFill>
                  <a:schemeClr val="tx1"/>
                </a:solidFill>
              </a:rPr>
              <a:t>2</a:t>
            </a:r>
            <a:r>
              <a:rPr lang="en-US" sz="2400" b="1" i="1" dirty="0">
                <a:solidFill>
                  <a:schemeClr val="tx1"/>
                </a:solidFill>
              </a:rPr>
              <a:t>)</a:t>
            </a:r>
            <a:r>
              <a:rPr lang="en-US" sz="2400" b="1" i="1" dirty="0" smtClean="0">
                <a:solidFill>
                  <a:schemeClr val="tx1"/>
                </a:solidFill>
              </a:rPr>
              <a:t> </a:t>
            </a:r>
            <a:r>
              <a:rPr lang="en-GB" sz="2400" b="1" i="1" dirty="0">
                <a:solidFill>
                  <a:schemeClr val="tx1"/>
                </a:solidFill>
              </a:rPr>
              <a:t>adj. causing movement or action</a:t>
            </a:r>
            <a:endParaRPr lang="en-GB" sz="2400" b="1" dirty="0">
              <a:solidFill>
                <a:schemeClr val="tx1"/>
              </a:solidFill>
            </a:endParaRPr>
          </a:p>
          <a:p>
            <a:pPr>
              <a:lnSpc>
                <a:spcPct val="150000"/>
              </a:lnSpc>
            </a:pPr>
            <a:r>
              <a:rPr lang="en-US" sz="2400" b="1" dirty="0" smtClean="0">
                <a:solidFill>
                  <a:srgbClr val="2D91B9"/>
                </a:solidFill>
              </a:rPr>
              <a:t>Vocabulary </a:t>
            </a:r>
            <a:r>
              <a:rPr lang="en-US" sz="2400" b="1" dirty="0">
                <a:solidFill>
                  <a:srgbClr val="2D91B9"/>
                </a:solidFill>
              </a:rPr>
              <a:t>web</a:t>
            </a:r>
            <a:endParaRPr lang="en-GB" sz="2400" b="1" dirty="0">
              <a:solidFill>
                <a:srgbClr val="2D91B9"/>
              </a:solidFill>
            </a:endParaRPr>
          </a:p>
          <a:p>
            <a:pPr>
              <a:lnSpc>
                <a:spcPct val="150000"/>
              </a:lnSpc>
            </a:pPr>
            <a:r>
              <a:rPr lang="en-US" sz="2400" b="1" i="1" dirty="0"/>
              <a:t> </a:t>
            </a:r>
            <a:r>
              <a:rPr lang="zh-CN" altLang="en-US" sz="2400" b="1" dirty="0" smtClean="0"/>
              <a:t>                          </a:t>
            </a:r>
            <a:endParaRPr lang="en-GB" sz="2400" b="1" dirty="0" smtClean="0"/>
          </a:p>
          <a:p>
            <a:pPr>
              <a:lnSpc>
                <a:spcPct val="150000"/>
              </a:lnSpc>
            </a:pPr>
            <a:r>
              <a:rPr lang="en-US" sz="2400" b="1" dirty="0" smtClean="0"/>
              <a:t> </a:t>
            </a:r>
            <a:endParaRPr lang="en-GB" sz="2400" b="1" dirty="0">
              <a:solidFill>
                <a:srgbClr val="C00000"/>
              </a:solidFill>
            </a:endParaRPr>
          </a:p>
        </p:txBody>
      </p:sp>
      <p:sp>
        <p:nvSpPr>
          <p:cNvPr id="11" name="单圆角矩形 10"/>
          <p:cNvSpPr/>
          <p:nvPr/>
        </p:nvSpPr>
        <p:spPr bwMode="auto">
          <a:xfrm>
            <a:off x="467544" y="188640"/>
            <a:ext cx="2520280"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dirty="0">
                <a:solidFill>
                  <a:srgbClr val="C00000"/>
                </a:solidFill>
              </a:rPr>
              <a:t>3. </a:t>
            </a:r>
            <a:r>
              <a:rPr lang="en-US" sz="2400" b="1" dirty="0" smtClean="0">
                <a:solidFill>
                  <a:srgbClr val="C00000"/>
                </a:solidFill>
              </a:rPr>
              <a:t>motive</a:t>
            </a:r>
            <a:endParaRPr lang="en-GB" sz="2400" b="1" dirty="0">
              <a:solidFill>
                <a:srgbClr val="C00000"/>
              </a:solidFill>
            </a:endParaRPr>
          </a:p>
        </p:txBody>
      </p:sp>
      <p:sp>
        <p:nvSpPr>
          <p:cNvPr id="17" name="矩形 16"/>
          <p:cNvSpPr/>
          <p:nvPr/>
        </p:nvSpPr>
        <p:spPr>
          <a:xfrm>
            <a:off x="2886357" y="4691725"/>
            <a:ext cx="2390398" cy="461665"/>
          </a:xfrm>
          <a:prstGeom prst="rect">
            <a:avLst/>
          </a:prstGeom>
        </p:spPr>
        <p:txBody>
          <a:bodyPr wrap="none">
            <a:spAutoFit/>
          </a:bodyPr>
          <a:lstStyle/>
          <a:p>
            <a:r>
              <a:rPr lang="en-US" sz="2400" b="1" dirty="0"/>
              <a:t>motiveless </a:t>
            </a:r>
            <a:r>
              <a:rPr lang="en-US" sz="2400" b="1" i="1" dirty="0"/>
              <a:t>adj.</a:t>
            </a:r>
            <a:endParaRPr lang="en-GB" sz="2400" b="1" dirty="0"/>
          </a:p>
        </p:txBody>
      </p:sp>
      <p:sp>
        <p:nvSpPr>
          <p:cNvPr id="20" name="矩形 19"/>
          <p:cNvSpPr/>
          <p:nvPr/>
        </p:nvSpPr>
        <p:spPr>
          <a:xfrm>
            <a:off x="2358648" y="5255041"/>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1" name="矩形 20"/>
          <p:cNvSpPr/>
          <p:nvPr/>
        </p:nvSpPr>
        <p:spPr>
          <a:xfrm>
            <a:off x="2358648" y="4584995"/>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2" name="矩形 21"/>
          <p:cNvSpPr/>
          <p:nvPr/>
        </p:nvSpPr>
        <p:spPr>
          <a:xfrm>
            <a:off x="595800" y="4688361"/>
            <a:ext cx="1875835" cy="461665"/>
          </a:xfrm>
          <a:prstGeom prst="rect">
            <a:avLst/>
          </a:prstGeom>
        </p:spPr>
        <p:txBody>
          <a:bodyPr wrap="none">
            <a:spAutoFit/>
          </a:bodyPr>
          <a:lstStyle/>
          <a:p>
            <a:r>
              <a:rPr lang="en-US" sz="2400" b="1" dirty="0"/>
              <a:t>motive </a:t>
            </a:r>
            <a:r>
              <a:rPr lang="en-US" sz="2400" b="1" i="1" dirty="0"/>
              <a:t>adj.</a:t>
            </a:r>
            <a:r>
              <a:rPr lang="en-US" sz="2400" b="1" dirty="0"/>
              <a:t> </a:t>
            </a:r>
            <a:endParaRPr lang="en-GB" sz="2400" b="1" dirty="0"/>
          </a:p>
        </p:txBody>
      </p:sp>
      <p:sp>
        <p:nvSpPr>
          <p:cNvPr id="23" name="矩形 22"/>
          <p:cNvSpPr/>
          <p:nvPr/>
        </p:nvSpPr>
        <p:spPr>
          <a:xfrm>
            <a:off x="611189" y="5301208"/>
            <a:ext cx="1860446" cy="461665"/>
          </a:xfrm>
          <a:prstGeom prst="rect">
            <a:avLst/>
          </a:prstGeom>
        </p:spPr>
        <p:txBody>
          <a:bodyPr wrap="none">
            <a:spAutoFit/>
          </a:bodyPr>
          <a:lstStyle/>
          <a:p>
            <a:r>
              <a:rPr lang="en-US" sz="2400" b="1" dirty="0"/>
              <a:t>motivate </a:t>
            </a:r>
            <a:r>
              <a:rPr lang="en-US" sz="2400" b="1" i="1" dirty="0"/>
              <a:t>v.</a:t>
            </a:r>
            <a:r>
              <a:rPr lang="en-US" sz="2400" b="1" dirty="0"/>
              <a:t> </a:t>
            </a:r>
            <a:endParaRPr lang="en-GB" sz="2400" b="1" dirty="0"/>
          </a:p>
        </p:txBody>
      </p:sp>
      <p:sp>
        <p:nvSpPr>
          <p:cNvPr id="25" name="矩形 24"/>
          <p:cNvSpPr/>
          <p:nvPr/>
        </p:nvSpPr>
        <p:spPr>
          <a:xfrm>
            <a:off x="2880483" y="5255041"/>
            <a:ext cx="2182008" cy="461665"/>
          </a:xfrm>
          <a:prstGeom prst="rect">
            <a:avLst/>
          </a:prstGeom>
        </p:spPr>
        <p:txBody>
          <a:bodyPr wrap="none">
            <a:spAutoFit/>
          </a:bodyPr>
          <a:lstStyle/>
          <a:p>
            <a:r>
              <a:rPr lang="en-US" sz="2400" b="1" dirty="0"/>
              <a:t>motivation </a:t>
            </a:r>
            <a:r>
              <a:rPr lang="en-US" sz="2400" b="1" i="1" dirty="0"/>
              <a:t>n. </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80">
                                          <p:stCondLst>
                                            <p:cond delay="0"/>
                                          </p:stCondLst>
                                        </p:cTn>
                                        <p:tgtEl>
                                          <p:spTgt spid="22">
                                            <p:txEl>
                                              <p:pRg st="0" end="0"/>
                                            </p:txEl>
                                          </p:spTgt>
                                        </p:tgtEl>
                                      </p:cBhvr>
                                    </p:animEffect>
                                    <p:anim calcmode="lin" valueType="num">
                                      <p:cBhvr>
                                        <p:cTn id="18" dur="1822" tmFilter="0,0; 0.14,0.36; 0.43,0.73; 0.71,0.91; 1.0,1.0">
                                          <p:stCondLst>
                                            <p:cond delay="0"/>
                                          </p:stCondLst>
                                        </p:cTn>
                                        <p:tgtEl>
                                          <p:spTgt spid="22">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2">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2">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2">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2">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22">
                                            <p:txEl>
                                              <p:pRg st="0" end="0"/>
                                            </p:txEl>
                                          </p:spTgt>
                                        </p:tgtEl>
                                      </p:cBhvr>
                                      <p:to x="100000" y="60000"/>
                                    </p:animScale>
                                    <p:animScale>
                                      <p:cBhvr>
                                        <p:cTn id="24" dur="166" decel="50000">
                                          <p:stCondLst>
                                            <p:cond delay="676"/>
                                          </p:stCondLst>
                                        </p:cTn>
                                        <p:tgtEl>
                                          <p:spTgt spid="22">
                                            <p:txEl>
                                              <p:pRg st="0" end="0"/>
                                            </p:txEl>
                                          </p:spTgt>
                                        </p:tgtEl>
                                      </p:cBhvr>
                                      <p:to x="100000" y="100000"/>
                                    </p:animScale>
                                    <p:animScale>
                                      <p:cBhvr>
                                        <p:cTn id="25" dur="26">
                                          <p:stCondLst>
                                            <p:cond delay="1312"/>
                                          </p:stCondLst>
                                        </p:cTn>
                                        <p:tgtEl>
                                          <p:spTgt spid="22">
                                            <p:txEl>
                                              <p:pRg st="0" end="0"/>
                                            </p:txEl>
                                          </p:spTgt>
                                        </p:tgtEl>
                                      </p:cBhvr>
                                      <p:to x="100000" y="80000"/>
                                    </p:animScale>
                                    <p:animScale>
                                      <p:cBhvr>
                                        <p:cTn id="26" dur="166" decel="50000">
                                          <p:stCondLst>
                                            <p:cond delay="1338"/>
                                          </p:stCondLst>
                                        </p:cTn>
                                        <p:tgtEl>
                                          <p:spTgt spid="22">
                                            <p:txEl>
                                              <p:pRg st="0" end="0"/>
                                            </p:txEl>
                                          </p:spTgt>
                                        </p:tgtEl>
                                      </p:cBhvr>
                                      <p:to x="100000" y="100000"/>
                                    </p:animScale>
                                    <p:animScale>
                                      <p:cBhvr>
                                        <p:cTn id="27" dur="26">
                                          <p:stCondLst>
                                            <p:cond delay="1642"/>
                                          </p:stCondLst>
                                        </p:cTn>
                                        <p:tgtEl>
                                          <p:spTgt spid="22">
                                            <p:txEl>
                                              <p:pRg st="0" end="0"/>
                                            </p:txEl>
                                          </p:spTgt>
                                        </p:tgtEl>
                                      </p:cBhvr>
                                      <p:to x="100000" y="90000"/>
                                    </p:animScale>
                                    <p:animScale>
                                      <p:cBhvr>
                                        <p:cTn id="28" dur="166" decel="50000">
                                          <p:stCondLst>
                                            <p:cond delay="1668"/>
                                          </p:stCondLst>
                                        </p:cTn>
                                        <p:tgtEl>
                                          <p:spTgt spid="22">
                                            <p:txEl>
                                              <p:pRg st="0" end="0"/>
                                            </p:txEl>
                                          </p:spTgt>
                                        </p:tgtEl>
                                      </p:cBhvr>
                                      <p:to x="100000" y="100000"/>
                                    </p:animScale>
                                    <p:animScale>
                                      <p:cBhvr>
                                        <p:cTn id="29" dur="26">
                                          <p:stCondLst>
                                            <p:cond delay="1808"/>
                                          </p:stCondLst>
                                        </p:cTn>
                                        <p:tgtEl>
                                          <p:spTgt spid="22">
                                            <p:txEl>
                                              <p:pRg st="0" end="0"/>
                                            </p:txEl>
                                          </p:spTgt>
                                        </p:tgtEl>
                                      </p:cBhvr>
                                      <p:to x="100000" y="95000"/>
                                    </p:animScale>
                                    <p:animScale>
                                      <p:cBhvr>
                                        <p:cTn id="30" dur="166" decel="50000">
                                          <p:stCondLst>
                                            <p:cond delay="1834"/>
                                          </p:stCondLst>
                                        </p:cTn>
                                        <p:tgtEl>
                                          <p:spTgt spid="22">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heel(1)">
                                      <p:cBhvr>
                                        <p:cTn id="35" dur="2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80">
                                          <p:stCondLst>
                                            <p:cond delay="0"/>
                                          </p:stCondLst>
                                        </p:cTn>
                                        <p:tgtEl>
                                          <p:spTgt spid="17"/>
                                        </p:tgtEl>
                                      </p:cBhvr>
                                    </p:animEffect>
                                    <p:anim calcmode="lin" valueType="num">
                                      <p:cBhvr>
                                        <p:cTn id="4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6" dur="26">
                                          <p:stCondLst>
                                            <p:cond delay="650"/>
                                          </p:stCondLst>
                                        </p:cTn>
                                        <p:tgtEl>
                                          <p:spTgt spid="17"/>
                                        </p:tgtEl>
                                      </p:cBhvr>
                                      <p:to x="100000" y="60000"/>
                                    </p:animScale>
                                    <p:animScale>
                                      <p:cBhvr>
                                        <p:cTn id="47" dur="166" decel="50000">
                                          <p:stCondLst>
                                            <p:cond delay="676"/>
                                          </p:stCondLst>
                                        </p:cTn>
                                        <p:tgtEl>
                                          <p:spTgt spid="17"/>
                                        </p:tgtEl>
                                      </p:cBhvr>
                                      <p:to x="100000" y="100000"/>
                                    </p:animScale>
                                    <p:animScale>
                                      <p:cBhvr>
                                        <p:cTn id="48" dur="26">
                                          <p:stCondLst>
                                            <p:cond delay="1312"/>
                                          </p:stCondLst>
                                        </p:cTn>
                                        <p:tgtEl>
                                          <p:spTgt spid="17"/>
                                        </p:tgtEl>
                                      </p:cBhvr>
                                      <p:to x="100000" y="80000"/>
                                    </p:animScale>
                                    <p:animScale>
                                      <p:cBhvr>
                                        <p:cTn id="49" dur="166" decel="50000">
                                          <p:stCondLst>
                                            <p:cond delay="1338"/>
                                          </p:stCondLst>
                                        </p:cTn>
                                        <p:tgtEl>
                                          <p:spTgt spid="17"/>
                                        </p:tgtEl>
                                      </p:cBhvr>
                                      <p:to x="100000" y="100000"/>
                                    </p:animScale>
                                    <p:animScale>
                                      <p:cBhvr>
                                        <p:cTn id="50" dur="26">
                                          <p:stCondLst>
                                            <p:cond delay="1642"/>
                                          </p:stCondLst>
                                        </p:cTn>
                                        <p:tgtEl>
                                          <p:spTgt spid="17"/>
                                        </p:tgtEl>
                                      </p:cBhvr>
                                      <p:to x="100000" y="90000"/>
                                    </p:animScale>
                                    <p:animScale>
                                      <p:cBhvr>
                                        <p:cTn id="51" dur="166" decel="50000">
                                          <p:stCondLst>
                                            <p:cond delay="1668"/>
                                          </p:stCondLst>
                                        </p:cTn>
                                        <p:tgtEl>
                                          <p:spTgt spid="17"/>
                                        </p:tgtEl>
                                      </p:cBhvr>
                                      <p:to x="100000" y="100000"/>
                                    </p:animScale>
                                    <p:animScale>
                                      <p:cBhvr>
                                        <p:cTn id="52" dur="26">
                                          <p:stCondLst>
                                            <p:cond delay="1808"/>
                                          </p:stCondLst>
                                        </p:cTn>
                                        <p:tgtEl>
                                          <p:spTgt spid="17"/>
                                        </p:tgtEl>
                                      </p:cBhvr>
                                      <p:to x="100000" y="95000"/>
                                    </p:animScale>
                                    <p:animScale>
                                      <p:cBhvr>
                                        <p:cTn id="53" dur="166" decel="50000">
                                          <p:stCondLst>
                                            <p:cond delay="1834"/>
                                          </p:stCondLst>
                                        </p:cTn>
                                        <p:tgtEl>
                                          <p:spTgt spid="17"/>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down)">
                                      <p:cBhvr>
                                        <p:cTn id="58" dur="580">
                                          <p:stCondLst>
                                            <p:cond delay="0"/>
                                          </p:stCondLst>
                                        </p:cTn>
                                        <p:tgtEl>
                                          <p:spTgt spid="23"/>
                                        </p:tgtEl>
                                      </p:cBhvr>
                                    </p:animEffect>
                                    <p:anim calcmode="lin" valueType="num">
                                      <p:cBhvr>
                                        <p:cTn id="59"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64" dur="26">
                                          <p:stCondLst>
                                            <p:cond delay="650"/>
                                          </p:stCondLst>
                                        </p:cTn>
                                        <p:tgtEl>
                                          <p:spTgt spid="23"/>
                                        </p:tgtEl>
                                      </p:cBhvr>
                                      <p:to x="100000" y="60000"/>
                                    </p:animScale>
                                    <p:animScale>
                                      <p:cBhvr>
                                        <p:cTn id="65" dur="166" decel="50000">
                                          <p:stCondLst>
                                            <p:cond delay="676"/>
                                          </p:stCondLst>
                                        </p:cTn>
                                        <p:tgtEl>
                                          <p:spTgt spid="23"/>
                                        </p:tgtEl>
                                      </p:cBhvr>
                                      <p:to x="100000" y="100000"/>
                                    </p:animScale>
                                    <p:animScale>
                                      <p:cBhvr>
                                        <p:cTn id="66" dur="26">
                                          <p:stCondLst>
                                            <p:cond delay="1312"/>
                                          </p:stCondLst>
                                        </p:cTn>
                                        <p:tgtEl>
                                          <p:spTgt spid="23"/>
                                        </p:tgtEl>
                                      </p:cBhvr>
                                      <p:to x="100000" y="80000"/>
                                    </p:animScale>
                                    <p:animScale>
                                      <p:cBhvr>
                                        <p:cTn id="67" dur="166" decel="50000">
                                          <p:stCondLst>
                                            <p:cond delay="1338"/>
                                          </p:stCondLst>
                                        </p:cTn>
                                        <p:tgtEl>
                                          <p:spTgt spid="23"/>
                                        </p:tgtEl>
                                      </p:cBhvr>
                                      <p:to x="100000" y="100000"/>
                                    </p:animScale>
                                    <p:animScale>
                                      <p:cBhvr>
                                        <p:cTn id="68" dur="26">
                                          <p:stCondLst>
                                            <p:cond delay="1642"/>
                                          </p:stCondLst>
                                        </p:cTn>
                                        <p:tgtEl>
                                          <p:spTgt spid="23"/>
                                        </p:tgtEl>
                                      </p:cBhvr>
                                      <p:to x="100000" y="90000"/>
                                    </p:animScale>
                                    <p:animScale>
                                      <p:cBhvr>
                                        <p:cTn id="69" dur="166" decel="50000">
                                          <p:stCondLst>
                                            <p:cond delay="1668"/>
                                          </p:stCondLst>
                                        </p:cTn>
                                        <p:tgtEl>
                                          <p:spTgt spid="23"/>
                                        </p:tgtEl>
                                      </p:cBhvr>
                                      <p:to x="100000" y="100000"/>
                                    </p:animScale>
                                    <p:animScale>
                                      <p:cBhvr>
                                        <p:cTn id="70" dur="26">
                                          <p:stCondLst>
                                            <p:cond delay="1808"/>
                                          </p:stCondLst>
                                        </p:cTn>
                                        <p:tgtEl>
                                          <p:spTgt spid="23"/>
                                        </p:tgtEl>
                                      </p:cBhvr>
                                      <p:to x="100000" y="95000"/>
                                    </p:animScale>
                                    <p:animScale>
                                      <p:cBhvr>
                                        <p:cTn id="71" dur="166" decel="50000">
                                          <p:stCondLst>
                                            <p:cond delay="1834"/>
                                          </p:stCondLst>
                                        </p:cTn>
                                        <p:tgtEl>
                                          <p:spTgt spid="23"/>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heel(1)">
                                      <p:cBhvr>
                                        <p:cTn id="76" dur="20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down)">
                                      <p:cBhvr>
                                        <p:cTn id="81" dur="580">
                                          <p:stCondLst>
                                            <p:cond delay="0"/>
                                          </p:stCondLst>
                                        </p:cTn>
                                        <p:tgtEl>
                                          <p:spTgt spid="25"/>
                                        </p:tgtEl>
                                      </p:cBhvr>
                                    </p:animEffect>
                                    <p:anim calcmode="lin" valueType="num">
                                      <p:cBhvr>
                                        <p:cTn id="82"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87" dur="26">
                                          <p:stCondLst>
                                            <p:cond delay="650"/>
                                          </p:stCondLst>
                                        </p:cTn>
                                        <p:tgtEl>
                                          <p:spTgt spid="25"/>
                                        </p:tgtEl>
                                      </p:cBhvr>
                                      <p:to x="100000" y="60000"/>
                                    </p:animScale>
                                    <p:animScale>
                                      <p:cBhvr>
                                        <p:cTn id="88" dur="166" decel="50000">
                                          <p:stCondLst>
                                            <p:cond delay="676"/>
                                          </p:stCondLst>
                                        </p:cTn>
                                        <p:tgtEl>
                                          <p:spTgt spid="25"/>
                                        </p:tgtEl>
                                      </p:cBhvr>
                                      <p:to x="100000" y="100000"/>
                                    </p:animScale>
                                    <p:animScale>
                                      <p:cBhvr>
                                        <p:cTn id="89" dur="26">
                                          <p:stCondLst>
                                            <p:cond delay="1312"/>
                                          </p:stCondLst>
                                        </p:cTn>
                                        <p:tgtEl>
                                          <p:spTgt spid="25"/>
                                        </p:tgtEl>
                                      </p:cBhvr>
                                      <p:to x="100000" y="80000"/>
                                    </p:animScale>
                                    <p:animScale>
                                      <p:cBhvr>
                                        <p:cTn id="90" dur="166" decel="50000">
                                          <p:stCondLst>
                                            <p:cond delay="1338"/>
                                          </p:stCondLst>
                                        </p:cTn>
                                        <p:tgtEl>
                                          <p:spTgt spid="25"/>
                                        </p:tgtEl>
                                      </p:cBhvr>
                                      <p:to x="100000" y="100000"/>
                                    </p:animScale>
                                    <p:animScale>
                                      <p:cBhvr>
                                        <p:cTn id="91" dur="26">
                                          <p:stCondLst>
                                            <p:cond delay="1642"/>
                                          </p:stCondLst>
                                        </p:cTn>
                                        <p:tgtEl>
                                          <p:spTgt spid="25"/>
                                        </p:tgtEl>
                                      </p:cBhvr>
                                      <p:to x="100000" y="90000"/>
                                    </p:animScale>
                                    <p:animScale>
                                      <p:cBhvr>
                                        <p:cTn id="92" dur="166" decel="50000">
                                          <p:stCondLst>
                                            <p:cond delay="1668"/>
                                          </p:stCondLst>
                                        </p:cTn>
                                        <p:tgtEl>
                                          <p:spTgt spid="25"/>
                                        </p:tgtEl>
                                      </p:cBhvr>
                                      <p:to x="100000" y="100000"/>
                                    </p:animScale>
                                    <p:animScale>
                                      <p:cBhvr>
                                        <p:cTn id="93" dur="26">
                                          <p:stCondLst>
                                            <p:cond delay="1808"/>
                                          </p:stCondLst>
                                        </p:cTn>
                                        <p:tgtEl>
                                          <p:spTgt spid="25"/>
                                        </p:tgtEl>
                                      </p:cBhvr>
                                      <p:to x="100000" y="95000"/>
                                    </p:animScale>
                                    <p:animScale>
                                      <p:cBhvr>
                                        <p:cTn id="94"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184024" y="908720"/>
            <a:ext cx="8675133" cy="5472608"/>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nSpc>
                <a:spcPct val="150000"/>
              </a:lnSpc>
            </a:pPr>
            <a:r>
              <a:rPr lang="en-US" sz="2400" b="1" dirty="0">
                <a:solidFill>
                  <a:srgbClr val="2D91B9"/>
                </a:solidFill>
              </a:rPr>
              <a:t>Definitions</a:t>
            </a:r>
            <a:endParaRPr lang="en-GB" sz="2400" b="1" dirty="0">
              <a:solidFill>
                <a:srgbClr val="2D91B9"/>
              </a:solidFill>
            </a:endParaRPr>
          </a:p>
          <a:p>
            <a:pPr>
              <a:lnSpc>
                <a:spcPct val="150000"/>
              </a:lnSpc>
            </a:pPr>
            <a:r>
              <a:rPr lang="en-US" sz="2400" b="1" i="1" dirty="0">
                <a:solidFill>
                  <a:schemeClr val="tx1"/>
                </a:solidFill>
              </a:rPr>
              <a:t>n. the use of money to get a profit or to make a business activity successful, or the money that is </a:t>
            </a:r>
            <a:r>
              <a:rPr lang="en-US" sz="2400" b="1" i="1" dirty="0" smtClean="0">
                <a:solidFill>
                  <a:schemeClr val="tx1"/>
                </a:solidFill>
              </a:rPr>
              <a:t>used</a:t>
            </a:r>
            <a:endParaRPr lang="en-US" sz="2400" b="1" i="1" dirty="0" smtClean="0">
              <a:solidFill>
                <a:schemeClr val="tx1"/>
              </a:solidFill>
            </a:endParaRPr>
          </a:p>
          <a:p>
            <a:pPr>
              <a:lnSpc>
                <a:spcPct val="150000"/>
              </a:lnSpc>
            </a:pPr>
            <a:r>
              <a:rPr lang="en-US" sz="2400" b="1" dirty="0" smtClean="0">
                <a:solidFill>
                  <a:srgbClr val="2D91B9"/>
                </a:solidFill>
              </a:rPr>
              <a:t>Vocabulary </a:t>
            </a:r>
            <a:r>
              <a:rPr lang="en-US" sz="2400" b="1" dirty="0">
                <a:solidFill>
                  <a:srgbClr val="2D91B9"/>
                </a:solidFill>
              </a:rPr>
              <a:t>web</a:t>
            </a:r>
            <a:endParaRPr lang="en-GB" sz="2400" b="1" dirty="0">
              <a:solidFill>
                <a:srgbClr val="2D91B9"/>
              </a:solidFill>
            </a:endParaRPr>
          </a:p>
          <a:p>
            <a:pPr>
              <a:lnSpc>
                <a:spcPct val="150000"/>
              </a:lnSpc>
            </a:pPr>
            <a:r>
              <a:rPr lang="en-US" sz="2400" b="1" i="1" dirty="0"/>
              <a:t> </a:t>
            </a:r>
            <a:r>
              <a:rPr lang="zh-CN" altLang="en-US" sz="2400" b="1" dirty="0" smtClean="0"/>
              <a:t>                          </a:t>
            </a:r>
            <a:endParaRPr lang="en-GB" sz="2400" b="1" dirty="0" smtClean="0"/>
          </a:p>
          <a:p>
            <a:pPr>
              <a:lnSpc>
                <a:spcPct val="150000"/>
              </a:lnSpc>
            </a:pPr>
            <a:r>
              <a:rPr lang="en-US" sz="2400" b="1" dirty="0" smtClean="0"/>
              <a:t> </a:t>
            </a:r>
            <a:endParaRPr lang="en-GB" sz="2400" b="1" dirty="0">
              <a:solidFill>
                <a:srgbClr val="C00000"/>
              </a:solidFill>
            </a:endParaRPr>
          </a:p>
        </p:txBody>
      </p:sp>
      <p:sp>
        <p:nvSpPr>
          <p:cNvPr id="11" name="单圆角矩形 10"/>
          <p:cNvSpPr/>
          <p:nvPr/>
        </p:nvSpPr>
        <p:spPr bwMode="auto">
          <a:xfrm>
            <a:off x="467544" y="188640"/>
            <a:ext cx="2520280"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dirty="0">
                <a:solidFill>
                  <a:srgbClr val="C00000"/>
                </a:solidFill>
              </a:rPr>
              <a:t>4. investment</a:t>
            </a:r>
            <a:endParaRPr lang="en-GB" sz="2400" b="1" dirty="0">
              <a:solidFill>
                <a:srgbClr val="C00000"/>
              </a:solidFill>
            </a:endParaRPr>
          </a:p>
        </p:txBody>
      </p:sp>
      <p:sp>
        <p:nvSpPr>
          <p:cNvPr id="20" name="矩形 19"/>
          <p:cNvSpPr/>
          <p:nvPr/>
        </p:nvSpPr>
        <p:spPr>
          <a:xfrm>
            <a:off x="4649719" y="4575806"/>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1" name="矩形 20"/>
          <p:cNvSpPr/>
          <p:nvPr/>
        </p:nvSpPr>
        <p:spPr>
          <a:xfrm>
            <a:off x="1979712" y="4584995"/>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3" name="矩形 22"/>
          <p:cNvSpPr/>
          <p:nvPr/>
        </p:nvSpPr>
        <p:spPr>
          <a:xfrm>
            <a:off x="611560" y="4688361"/>
            <a:ext cx="1483740" cy="461665"/>
          </a:xfrm>
          <a:prstGeom prst="rect">
            <a:avLst/>
          </a:prstGeom>
        </p:spPr>
        <p:txBody>
          <a:bodyPr wrap="none">
            <a:spAutoFit/>
          </a:bodyPr>
          <a:lstStyle/>
          <a:p>
            <a:r>
              <a:rPr lang="en-US" sz="2400" b="1" dirty="0"/>
              <a:t>invest </a:t>
            </a:r>
            <a:r>
              <a:rPr lang="en-US" sz="2400" b="1" i="1" dirty="0"/>
              <a:t>v.</a:t>
            </a:r>
            <a:r>
              <a:rPr lang="en-US" sz="2400" b="1" dirty="0"/>
              <a:t> </a:t>
            </a:r>
            <a:endParaRPr lang="en-GB" sz="2400" b="1" dirty="0"/>
          </a:p>
        </p:txBody>
      </p:sp>
      <p:sp>
        <p:nvSpPr>
          <p:cNvPr id="26" name="矩形 25"/>
          <p:cNvSpPr/>
          <p:nvPr/>
        </p:nvSpPr>
        <p:spPr>
          <a:xfrm>
            <a:off x="611560" y="5332991"/>
            <a:ext cx="2765501" cy="461665"/>
          </a:xfrm>
          <a:prstGeom prst="rect">
            <a:avLst/>
          </a:prstGeom>
        </p:spPr>
        <p:txBody>
          <a:bodyPr wrap="none">
            <a:spAutoFit/>
          </a:bodyPr>
          <a:lstStyle/>
          <a:p>
            <a:r>
              <a:rPr lang="en-US" sz="2400" b="1" i="1" dirty="0">
                <a:solidFill>
                  <a:srgbClr val="C00000"/>
                </a:solidFill>
              </a:rPr>
              <a:t>see: </a:t>
            </a:r>
            <a:r>
              <a:rPr lang="en-US" sz="2400" b="1" i="1" dirty="0"/>
              <a:t>invent, invite</a:t>
            </a:r>
            <a:endParaRPr lang="en-GB" sz="2400" b="1" dirty="0"/>
          </a:p>
        </p:txBody>
      </p:sp>
      <p:sp>
        <p:nvSpPr>
          <p:cNvPr id="27" name="矩形 26"/>
          <p:cNvSpPr/>
          <p:nvPr/>
        </p:nvSpPr>
        <p:spPr>
          <a:xfrm>
            <a:off x="5076056" y="4668139"/>
            <a:ext cx="1909497" cy="461665"/>
          </a:xfrm>
          <a:prstGeom prst="rect">
            <a:avLst/>
          </a:prstGeom>
        </p:spPr>
        <p:txBody>
          <a:bodyPr wrap="none">
            <a:spAutoFit/>
          </a:bodyPr>
          <a:lstStyle/>
          <a:p>
            <a:r>
              <a:rPr lang="en-GB" sz="2400" b="1" i="1" dirty="0"/>
              <a:t> </a:t>
            </a:r>
            <a:r>
              <a:rPr lang="en-US" sz="2400" b="1" dirty="0"/>
              <a:t>investor </a:t>
            </a:r>
            <a:r>
              <a:rPr lang="en-US" sz="2400" b="1" i="1" dirty="0"/>
              <a:t>n. </a:t>
            </a:r>
            <a:endParaRPr lang="en-GB" sz="2400" b="1" dirty="0"/>
          </a:p>
        </p:txBody>
      </p:sp>
      <p:sp>
        <p:nvSpPr>
          <p:cNvPr id="28" name="矩形 27"/>
          <p:cNvSpPr/>
          <p:nvPr/>
        </p:nvSpPr>
        <p:spPr>
          <a:xfrm>
            <a:off x="2482138" y="4668139"/>
            <a:ext cx="2167581" cy="461665"/>
          </a:xfrm>
          <a:prstGeom prst="rect">
            <a:avLst/>
          </a:prstGeom>
        </p:spPr>
        <p:txBody>
          <a:bodyPr wrap="none">
            <a:spAutoFit/>
          </a:bodyPr>
          <a:lstStyle/>
          <a:p>
            <a:r>
              <a:rPr lang="en-US" sz="2400" b="1" dirty="0"/>
              <a:t>investment </a:t>
            </a:r>
            <a:r>
              <a:rPr lang="en-US" sz="2400" b="1" i="1" dirty="0"/>
              <a:t>n.</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wipe(down)">
                                      <p:cBhvr>
                                        <p:cTn id="12" dur="580">
                                          <p:stCondLst>
                                            <p:cond delay="0"/>
                                          </p:stCondLst>
                                        </p:cTn>
                                        <p:tgtEl>
                                          <p:spTgt spid="23">
                                            <p:txEl>
                                              <p:pRg st="0" end="0"/>
                                            </p:txEl>
                                          </p:spTgt>
                                        </p:tgtEl>
                                      </p:cBhvr>
                                    </p:animEffect>
                                    <p:anim calcmode="lin" valueType="num">
                                      <p:cBhvr>
                                        <p:cTn id="13" dur="1822" tmFilter="0,0; 0.14,0.36; 0.43,0.73; 0.71,0.91; 1.0,1.0">
                                          <p:stCondLst>
                                            <p:cond delay="0"/>
                                          </p:stCondLst>
                                        </p:cTn>
                                        <p:tgtEl>
                                          <p:spTgt spid="2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3">
                                            <p:txEl>
                                              <p:pRg st="0" end="0"/>
                                            </p:txEl>
                                          </p:spTgt>
                                        </p:tgtEl>
                                      </p:cBhvr>
                                      <p:to x="100000" y="60000"/>
                                    </p:animScale>
                                    <p:animScale>
                                      <p:cBhvr>
                                        <p:cTn id="19" dur="166" decel="50000">
                                          <p:stCondLst>
                                            <p:cond delay="676"/>
                                          </p:stCondLst>
                                        </p:cTn>
                                        <p:tgtEl>
                                          <p:spTgt spid="23">
                                            <p:txEl>
                                              <p:pRg st="0" end="0"/>
                                            </p:txEl>
                                          </p:spTgt>
                                        </p:tgtEl>
                                      </p:cBhvr>
                                      <p:to x="100000" y="100000"/>
                                    </p:animScale>
                                    <p:animScale>
                                      <p:cBhvr>
                                        <p:cTn id="20" dur="26">
                                          <p:stCondLst>
                                            <p:cond delay="1312"/>
                                          </p:stCondLst>
                                        </p:cTn>
                                        <p:tgtEl>
                                          <p:spTgt spid="23">
                                            <p:txEl>
                                              <p:pRg st="0" end="0"/>
                                            </p:txEl>
                                          </p:spTgt>
                                        </p:tgtEl>
                                      </p:cBhvr>
                                      <p:to x="100000" y="80000"/>
                                    </p:animScale>
                                    <p:animScale>
                                      <p:cBhvr>
                                        <p:cTn id="21" dur="166" decel="50000">
                                          <p:stCondLst>
                                            <p:cond delay="1338"/>
                                          </p:stCondLst>
                                        </p:cTn>
                                        <p:tgtEl>
                                          <p:spTgt spid="23">
                                            <p:txEl>
                                              <p:pRg st="0" end="0"/>
                                            </p:txEl>
                                          </p:spTgt>
                                        </p:tgtEl>
                                      </p:cBhvr>
                                      <p:to x="100000" y="100000"/>
                                    </p:animScale>
                                    <p:animScale>
                                      <p:cBhvr>
                                        <p:cTn id="22" dur="26">
                                          <p:stCondLst>
                                            <p:cond delay="1642"/>
                                          </p:stCondLst>
                                        </p:cTn>
                                        <p:tgtEl>
                                          <p:spTgt spid="23">
                                            <p:txEl>
                                              <p:pRg st="0" end="0"/>
                                            </p:txEl>
                                          </p:spTgt>
                                        </p:tgtEl>
                                      </p:cBhvr>
                                      <p:to x="100000" y="90000"/>
                                    </p:animScale>
                                    <p:animScale>
                                      <p:cBhvr>
                                        <p:cTn id="23" dur="166" decel="50000">
                                          <p:stCondLst>
                                            <p:cond delay="1668"/>
                                          </p:stCondLst>
                                        </p:cTn>
                                        <p:tgtEl>
                                          <p:spTgt spid="23">
                                            <p:txEl>
                                              <p:pRg st="0" end="0"/>
                                            </p:txEl>
                                          </p:spTgt>
                                        </p:tgtEl>
                                      </p:cBhvr>
                                      <p:to x="100000" y="100000"/>
                                    </p:animScale>
                                    <p:animScale>
                                      <p:cBhvr>
                                        <p:cTn id="24" dur="26">
                                          <p:stCondLst>
                                            <p:cond delay="1808"/>
                                          </p:stCondLst>
                                        </p:cTn>
                                        <p:tgtEl>
                                          <p:spTgt spid="23">
                                            <p:txEl>
                                              <p:pRg st="0" end="0"/>
                                            </p:txEl>
                                          </p:spTgt>
                                        </p:tgtEl>
                                      </p:cBhvr>
                                      <p:to x="100000" y="95000"/>
                                    </p:animScale>
                                    <p:animScale>
                                      <p:cBhvr>
                                        <p:cTn id="25" dur="166" decel="50000">
                                          <p:stCondLst>
                                            <p:cond delay="1834"/>
                                          </p:stCondLst>
                                        </p:cTn>
                                        <p:tgtEl>
                                          <p:spTgt spid="2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heel(1)">
                                      <p:cBhvr>
                                        <p:cTn id="30" dur="2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80">
                                          <p:stCondLst>
                                            <p:cond delay="0"/>
                                          </p:stCondLst>
                                        </p:cTn>
                                        <p:tgtEl>
                                          <p:spTgt spid="28"/>
                                        </p:tgtEl>
                                      </p:cBhvr>
                                    </p:animEffect>
                                    <p:anim calcmode="lin" valueType="num">
                                      <p:cBhvr>
                                        <p:cTn id="3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1" dur="26">
                                          <p:stCondLst>
                                            <p:cond delay="650"/>
                                          </p:stCondLst>
                                        </p:cTn>
                                        <p:tgtEl>
                                          <p:spTgt spid="28"/>
                                        </p:tgtEl>
                                      </p:cBhvr>
                                      <p:to x="100000" y="60000"/>
                                    </p:animScale>
                                    <p:animScale>
                                      <p:cBhvr>
                                        <p:cTn id="42" dur="166" decel="50000">
                                          <p:stCondLst>
                                            <p:cond delay="676"/>
                                          </p:stCondLst>
                                        </p:cTn>
                                        <p:tgtEl>
                                          <p:spTgt spid="28"/>
                                        </p:tgtEl>
                                      </p:cBhvr>
                                      <p:to x="100000" y="100000"/>
                                    </p:animScale>
                                    <p:animScale>
                                      <p:cBhvr>
                                        <p:cTn id="43" dur="26">
                                          <p:stCondLst>
                                            <p:cond delay="1312"/>
                                          </p:stCondLst>
                                        </p:cTn>
                                        <p:tgtEl>
                                          <p:spTgt spid="28"/>
                                        </p:tgtEl>
                                      </p:cBhvr>
                                      <p:to x="100000" y="80000"/>
                                    </p:animScale>
                                    <p:animScale>
                                      <p:cBhvr>
                                        <p:cTn id="44" dur="166" decel="50000">
                                          <p:stCondLst>
                                            <p:cond delay="1338"/>
                                          </p:stCondLst>
                                        </p:cTn>
                                        <p:tgtEl>
                                          <p:spTgt spid="28"/>
                                        </p:tgtEl>
                                      </p:cBhvr>
                                      <p:to x="100000" y="100000"/>
                                    </p:animScale>
                                    <p:animScale>
                                      <p:cBhvr>
                                        <p:cTn id="45" dur="26">
                                          <p:stCondLst>
                                            <p:cond delay="1642"/>
                                          </p:stCondLst>
                                        </p:cTn>
                                        <p:tgtEl>
                                          <p:spTgt spid="28"/>
                                        </p:tgtEl>
                                      </p:cBhvr>
                                      <p:to x="100000" y="90000"/>
                                    </p:animScale>
                                    <p:animScale>
                                      <p:cBhvr>
                                        <p:cTn id="46" dur="166" decel="50000">
                                          <p:stCondLst>
                                            <p:cond delay="1668"/>
                                          </p:stCondLst>
                                        </p:cTn>
                                        <p:tgtEl>
                                          <p:spTgt spid="28"/>
                                        </p:tgtEl>
                                      </p:cBhvr>
                                      <p:to x="100000" y="100000"/>
                                    </p:animScale>
                                    <p:animScale>
                                      <p:cBhvr>
                                        <p:cTn id="47" dur="26">
                                          <p:stCondLst>
                                            <p:cond delay="1808"/>
                                          </p:stCondLst>
                                        </p:cTn>
                                        <p:tgtEl>
                                          <p:spTgt spid="28"/>
                                        </p:tgtEl>
                                      </p:cBhvr>
                                      <p:to x="100000" y="95000"/>
                                    </p:animScale>
                                    <p:animScale>
                                      <p:cBhvr>
                                        <p:cTn id="48" dur="166" decel="50000">
                                          <p:stCondLst>
                                            <p:cond delay="1834"/>
                                          </p:stCondLst>
                                        </p:cTn>
                                        <p:tgtEl>
                                          <p:spTgt spid="28"/>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heel(1)">
                                      <p:cBhvr>
                                        <p:cTn id="53" dur="20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80">
                                          <p:stCondLst>
                                            <p:cond delay="0"/>
                                          </p:stCondLst>
                                        </p:cTn>
                                        <p:tgtEl>
                                          <p:spTgt spid="27"/>
                                        </p:tgtEl>
                                      </p:cBhvr>
                                    </p:animEffect>
                                    <p:anim calcmode="lin" valueType="num">
                                      <p:cBhvr>
                                        <p:cTn id="59"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64" dur="26">
                                          <p:stCondLst>
                                            <p:cond delay="650"/>
                                          </p:stCondLst>
                                        </p:cTn>
                                        <p:tgtEl>
                                          <p:spTgt spid="27"/>
                                        </p:tgtEl>
                                      </p:cBhvr>
                                      <p:to x="100000" y="60000"/>
                                    </p:animScale>
                                    <p:animScale>
                                      <p:cBhvr>
                                        <p:cTn id="65" dur="166" decel="50000">
                                          <p:stCondLst>
                                            <p:cond delay="676"/>
                                          </p:stCondLst>
                                        </p:cTn>
                                        <p:tgtEl>
                                          <p:spTgt spid="27"/>
                                        </p:tgtEl>
                                      </p:cBhvr>
                                      <p:to x="100000" y="100000"/>
                                    </p:animScale>
                                    <p:animScale>
                                      <p:cBhvr>
                                        <p:cTn id="66" dur="26">
                                          <p:stCondLst>
                                            <p:cond delay="1312"/>
                                          </p:stCondLst>
                                        </p:cTn>
                                        <p:tgtEl>
                                          <p:spTgt spid="27"/>
                                        </p:tgtEl>
                                      </p:cBhvr>
                                      <p:to x="100000" y="80000"/>
                                    </p:animScale>
                                    <p:animScale>
                                      <p:cBhvr>
                                        <p:cTn id="67" dur="166" decel="50000">
                                          <p:stCondLst>
                                            <p:cond delay="1338"/>
                                          </p:stCondLst>
                                        </p:cTn>
                                        <p:tgtEl>
                                          <p:spTgt spid="27"/>
                                        </p:tgtEl>
                                      </p:cBhvr>
                                      <p:to x="100000" y="100000"/>
                                    </p:animScale>
                                    <p:animScale>
                                      <p:cBhvr>
                                        <p:cTn id="68" dur="26">
                                          <p:stCondLst>
                                            <p:cond delay="1642"/>
                                          </p:stCondLst>
                                        </p:cTn>
                                        <p:tgtEl>
                                          <p:spTgt spid="27"/>
                                        </p:tgtEl>
                                      </p:cBhvr>
                                      <p:to x="100000" y="90000"/>
                                    </p:animScale>
                                    <p:animScale>
                                      <p:cBhvr>
                                        <p:cTn id="69" dur="166" decel="50000">
                                          <p:stCondLst>
                                            <p:cond delay="1668"/>
                                          </p:stCondLst>
                                        </p:cTn>
                                        <p:tgtEl>
                                          <p:spTgt spid="27"/>
                                        </p:tgtEl>
                                      </p:cBhvr>
                                      <p:to x="100000" y="100000"/>
                                    </p:animScale>
                                    <p:animScale>
                                      <p:cBhvr>
                                        <p:cTn id="70" dur="26">
                                          <p:stCondLst>
                                            <p:cond delay="1808"/>
                                          </p:stCondLst>
                                        </p:cTn>
                                        <p:tgtEl>
                                          <p:spTgt spid="27"/>
                                        </p:tgtEl>
                                      </p:cBhvr>
                                      <p:to x="100000" y="95000"/>
                                    </p:animScale>
                                    <p:animScale>
                                      <p:cBhvr>
                                        <p:cTn id="71" dur="166" decel="50000">
                                          <p:stCondLst>
                                            <p:cond delay="1834"/>
                                          </p:stCondLst>
                                        </p:cTn>
                                        <p:tgtEl>
                                          <p:spTgt spid="27"/>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80">
                                          <p:stCondLst>
                                            <p:cond delay="0"/>
                                          </p:stCondLst>
                                        </p:cTn>
                                        <p:tgtEl>
                                          <p:spTgt spid="26"/>
                                        </p:tgtEl>
                                      </p:cBhvr>
                                    </p:animEffect>
                                    <p:anim calcmode="lin" valueType="num">
                                      <p:cBhvr>
                                        <p:cTn id="7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2" dur="26">
                                          <p:stCondLst>
                                            <p:cond delay="650"/>
                                          </p:stCondLst>
                                        </p:cTn>
                                        <p:tgtEl>
                                          <p:spTgt spid="26"/>
                                        </p:tgtEl>
                                      </p:cBhvr>
                                      <p:to x="100000" y="60000"/>
                                    </p:animScale>
                                    <p:animScale>
                                      <p:cBhvr>
                                        <p:cTn id="83" dur="166" decel="50000">
                                          <p:stCondLst>
                                            <p:cond delay="676"/>
                                          </p:stCondLst>
                                        </p:cTn>
                                        <p:tgtEl>
                                          <p:spTgt spid="26"/>
                                        </p:tgtEl>
                                      </p:cBhvr>
                                      <p:to x="100000" y="100000"/>
                                    </p:animScale>
                                    <p:animScale>
                                      <p:cBhvr>
                                        <p:cTn id="84" dur="26">
                                          <p:stCondLst>
                                            <p:cond delay="1312"/>
                                          </p:stCondLst>
                                        </p:cTn>
                                        <p:tgtEl>
                                          <p:spTgt spid="26"/>
                                        </p:tgtEl>
                                      </p:cBhvr>
                                      <p:to x="100000" y="80000"/>
                                    </p:animScale>
                                    <p:animScale>
                                      <p:cBhvr>
                                        <p:cTn id="85" dur="166" decel="50000">
                                          <p:stCondLst>
                                            <p:cond delay="1338"/>
                                          </p:stCondLst>
                                        </p:cTn>
                                        <p:tgtEl>
                                          <p:spTgt spid="26"/>
                                        </p:tgtEl>
                                      </p:cBhvr>
                                      <p:to x="100000" y="100000"/>
                                    </p:animScale>
                                    <p:animScale>
                                      <p:cBhvr>
                                        <p:cTn id="86" dur="26">
                                          <p:stCondLst>
                                            <p:cond delay="1642"/>
                                          </p:stCondLst>
                                        </p:cTn>
                                        <p:tgtEl>
                                          <p:spTgt spid="26"/>
                                        </p:tgtEl>
                                      </p:cBhvr>
                                      <p:to x="100000" y="90000"/>
                                    </p:animScale>
                                    <p:animScale>
                                      <p:cBhvr>
                                        <p:cTn id="87" dur="166" decel="50000">
                                          <p:stCondLst>
                                            <p:cond delay="1668"/>
                                          </p:stCondLst>
                                        </p:cTn>
                                        <p:tgtEl>
                                          <p:spTgt spid="26"/>
                                        </p:tgtEl>
                                      </p:cBhvr>
                                      <p:to x="100000" y="100000"/>
                                    </p:animScale>
                                    <p:animScale>
                                      <p:cBhvr>
                                        <p:cTn id="88" dur="26">
                                          <p:stCondLst>
                                            <p:cond delay="1808"/>
                                          </p:stCondLst>
                                        </p:cTn>
                                        <p:tgtEl>
                                          <p:spTgt spid="26"/>
                                        </p:tgtEl>
                                      </p:cBhvr>
                                      <p:to x="100000" y="95000"/>
                                    </p:animScale>
                                    <p:animScale>
                                      <p:cBhvr>
                                        <p:cTn id="89"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184024" y="908720"/>
            <a:ext cx="8675133" cy="5472608"/>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nSpc>
                <a:spcPct val="150000"/>
              </a:lnSpc>
            </a:pPr>
            <a:r>
              <a:rPr lang="en-US" sz="2400" b="1" dirty="0">
                <a:solidFill>
                  <a:srgbClr val="2D91B9"/>
                </a:solidFill>
              </a:rPr>
              <a:t>Definitions</a:t>
            </a:r>
            <a:endParaRPr lang="en-GB" sz="2400" b="1" dirty="0">
              <a:solidFill>
                <a:srgbClr val="2D91B9"/>
              </a:solidFill>
            </a:endParaRPr>
          </a:p>
          <a:p>
            <a:pPr>
              <a:lnSpc>
                <a:spcPct val="150000"/>
              </a:lnSpc>
            </a:pPr>
            <a:r>
              <a:rPr lang="en-GB" sz="2400" b="1" i="1" dirty="0">
                <a:solidFill>
                  <a:schemeClr val="tx1"/>
                </a:solidFill>
              </a:rPr>
              <a:t>v. work (</a:t>
            </a:r>
            <a:r>
              <a:rPr lang="en-GB" sz="2400" b="1" i="1" dirty="0" err="1">
                <a:solidFill>
                  <a:schemeClr val="tx1"/>
                </a:solidFill>
              </a:rPr>
              <a:t>sth</a:t>
            </a:r>
            <a:r>
              <a:rPr lang="en-GB" sz="2400" b="1" i="1" dirty="0">
                <a:solidFill>
                  <a:schemeClr val="tx1"/>
                </a:solidFill>
              </a:rPr>
              <a:t>.) out by using numbers or one’s judgement; </a:t>
            </a:r>
            <a:r>
              <a:rPr lang="en-GB" sz="2400" b="1" i="1" dirty="0" smtClean="0">
                <a:solidFill>
                  <a:schemeClr val="tx1"/>
                </a:solidFill>
              </a:rPr>
              <a:t>estimate</a:t>
            </a:r>
            <a:endParaRPr lang="en-GB" sz="2400" b="1" i="1" dirty="0" smtClean="0">
              <a:solidFill>
                <a:schemeClr val="tx1"/>
              </a:solidFill>
            </a:endParaRPr>
          </a:p>
          <a:p>
            <a:pPr>
              <a:lnSpc>
                <a:spcPct val="150000"/>
              </a:lnSpc>
            </a:pPr>
            <a:r>
              <a:rPr lang="en-US" sz="2400" b="1" dirty="0" smtClean="0">
                <a:solidFill>
                  <a:srgbClr val="2D91B9"/>
                </a:solidFill>
              </a:rPr>
              <a:t>Vocabulary web</a:t>
            </a:r>
            <a:endParaRPr lang="en-GB" sz="2400" b="1" dirty="0" smtClean="0">
              <a:solidFill>
                <a:srgbClr val="2D91B9"/>
              </a:solidFill>
            </a:endParaRPr>
          </a:p>
          <a:p>
            <a:pPr>
              <a:lnSpc>
                <a:spcPct val="150000"/>
              </a:lnSpc>
            </a:pPr>
            <a:r>
              <a:rPr lang="en-US" sz="2400" b="1" i="1" dirty="0" smtClean="0"/>
              <a:t> </a:t>
            </a:r>
            <a:r>
              <a:rPr lang="zh-CN" altLang="en-US" sz="2400" b="1" dirty="0" smtClean="0"/>
              <a:t>                          </a:t>
            </a:r>
            <a:endParaRPr lang="en-GB" sz="2400" b="1" dirty="0" smtClean="0"/>
          </a:p>
          <a:p>
            <a:pPr>
              <a:lnSpc>
                <a:spcPct val="150000"/>
              </a:lnSpc>
            </a:pPr>
            <a:r>
              <a:rPr lang="en-US" sz="2400" b="1" dirty="0" smtClean="0"/>
              <a:t> </a:t>
            </a:r>
            <a:endParaRPr lang="en-GB" sz="2400" b="1" dirty="0">
              <a:solidFill>
                <a:srgbClr val="C00000"/>
              </a:solidFill>
            </a:endParaRPr>
          </a:p>
        </p:txBody>
      </p:sp>
      <p:sp>
        <p:nvSpPr>
          <p:cNvPr id="11" name="单圆角矩形 10"/>
          <p:cNvSpPr/>
          <p:nvPr/>
        </p:nvSpPr>
        <p:spPr bwMode="auto">
          <a:xfrm>
            <a:off x="467544" y="188640"/>
            <a:ext cx="2520280"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a:solidFill>
                  <a:srgbClr val="C00000"/>
                </a:solidFill>
              </a:rPr>
              <a:t>5. calculate</a:t>
            </a:r>
            <a:endParaRPr lang="en-GB" sz="2400" b="1" dirty="0">
              <a:solidFill>
                <a:srgbClr val="C00000"/>
              </a:solidFill>
            </a:endParaRPr>
          </a:p>
        </p:txBody>
      </p:sp>
      <p:sp>
        <p:nvSpPr>
          <p:cNvPr id="18" name="矩形 17"/>
          <p:cNvSpPr/>
          <p:nvPr/>
        </p:nvSpPr>
        <p:spPr>
          <a:xfrm>
            <a:off x="2267743" y="4415764"/>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7" name="矩形 26"/>
          <p:cNvSpPr/>
          <p:nvPr/>
        </p:nvSpPr>
        <p:spPr>
          <a:xfrm>
            <a:off x="2768757" y="4508097"/>
            <a:ext cx="2148345" cy="461665"/>
          </a:xfrm>
          <a:prstGeom prst="rect">
            <a:avLst/>
          </a:prstGeom>
        </p:spPr>
        <p:txBody>
          <a:bodyPr wrap="none">
            <a:spAutoFit/>
          </a:bodyPr>
          <a:lstStyle/>
          <a:p>
            <a:r>
              <a:rPr lang="en-US" sz="2400" b="1" dirty="0"/>
              <a:t>calculation </a:t>
            </a:r>
            <a:r>
              <a:rPr lang="en-US" sz="2400" b="1" i="1" dirty="0"/>
              <a:t>n.</a:t>
            </a:r>
            <a:endParaRPr lang="en-GB" sz="2400" b="1" dirty="0"/>
          </a:p>
        </p:txBody>
      </p:sp>
      <p:sp>
        <p:nvSpPr>
          <p:cNvPr id="28" name="矩形 27"/>
          <p:cNvSpPr/>
          <p:nvPr/>
        </p:nvSpPr>
        <p:spPr>
          <a:xfrm>
            <a:off x="488034" y="4528638"/>
            <a:ext cx="1911742" cy="461665"/>
          </a:xfrm>
          <a:prstGeom prst="rect">
            <a:avLst/>
          </a:prstGeom>
        </p:spPr>
        <p:txBody>
          <a:bodyPr wrap="none">
            <a:spAutoFit/>
          </a:bodyPr>
          <a:lstStyle/>
          <a:p>
            <a:r>
              <a:rPr lang="en-US" sz="2400" b="1" dirty="0"/>
              <a:t>calculate </a:t>
            </a:r>
            <a:r>
              <a:rPr lang="en-US" sz="2400" b="1" i="1" dirty="0"/>
              <a:t>v.</a:t>
            </a:r>
            <a:r>
              <a:rPr lang="en-US" sz="2400" b="1" dirty="0"/>
              <a:t> </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1)">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80">
                                          <p:stCondLst>
                                            <p:cond delay="0"/>
                                          </p:stCondLst>
                                        </p:cTn>
                                        <p:tgtEl>
                                          <p:spTgt spid="27"/>
                                        </p:tgtEl>
                                      </p:cBhvr>
                                    </p:animEffect>
                                    <p:anim calcmode="lin" valueType="num">
                                      <p:cBhvr>
                                        <p:cTn id="36"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41" dur="26">
                                          <p:stCondLst>
                                            <p:cond delay="650"/>
                                          </p:stCondLst>
                                        </p:cTn>
                                        <p:tgtEl>
                                          <p:spTgt spid="27"/>
                                        </p:tgtEl>
                                      </p:cBhvr>
                                      <p:to x="100000" y="60000"/>
                                    </p:animScale>
                                    <p:animScale>
                                      <p:cBhvr>
                                        <p:cTn id="42" dur="166" decel="50000">
                                          <p:stCondLst>
                                            <p:cond delay="676"/>
                                          </p:stCondLst>
                                        </p:cTn>
                                        <p:tgtEl>
                                          <p:spTgt spid="27"/>
                                        </p:tgtEl>
                                      </p:cBhvr>
                                      <p:to x="100000" y="100000"/>
                                    </p:animScale>
                                    <p:animScale>
                                      <p:cBhvr>
                                        <p:cTn id="43" dur="26">
                                          <p:stCondLst>
                                            <p:cond delay="1312"/>
                                          </p:stCondLst>
                                        </p:cTn>
                                        <p:tgtEl>
                                          <p:spTgt spid="27"/>
                                        </p:tgtEl>
                                      </p:cBhvr>
                                      <p:to x="100000" y="80000"/>
                                    </p:animScale>
                                    <p:animScale>
                                      <p:cBhvr>
                                        <p:cTn id="44" dur="166" decel="50000">
                                          <p:stCondLst>
                                            <p:cond delay="1338"/>
                                          </p:stCondLst>
                                        </p:cTn>
                                        <p:tgtEl>
                                          <p:spTgt spid="27"/>
                                        </p:tgtEl>
                                      </p:cBhvr>
                                      <p:to x="100000" y="100000"/>
                                    </p:animScale>
                                    <p:animScale>
                                      <p:cBhvr>
                                        <p:cTn id="45" dur="26">
                                          <p:stCondLst>
                                            <p:cond delay="1642"/>
                                          </p:stCondLst>
                                        </p:cTn>
                                        <p:tgtEl>
                                          <p:spTgt spid="27"/>
                                        </p:tgtEl>
                                      </p:cBhvr>
                                      <p:to x="100000" y="90000"/>
                                    </p:animScale>
                                    <p:animScale>
                                      <p:cBhvr>
                                        <p:cTn id="46" dur="166" decel="50000">
                                          <p:stCondLst>
                                            <p:cond delay="1668"/>
                                          </p:stCondLst>
                                        </p:cTn>
                                        <p:tgtEl>
                                          <p:spTgt spid="27"/>
                                        </p:tgtEl>
                                      </p:cBhvr>
                                      <p:to x="100000" y="100000"/>
                                    </p:animScale>
                                    <p:animScale>
                                      <p:cBhvr>
                                        <p:cTn id="47" dur="26">
                                          <p:stCondLst>
                                            <p:cond delay="1808"/>
                                          </p:stCondLst>
                                        </p:cTn>
                                        <p:tgtEl>
                                          <p:spTgt spid="27"/>
                                        </p:tgtEl>
                                      </p:cBhvr>
                                      <p:to x="100000" y="95000"/>
                                    </p:animScale>
                                    <p:animScale>
                                      <p:cBhvr>
                                        <p:cTn id="48"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184024" y="908720"/>
            <a:ext cx="8675133" cy="5472608"/>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nSpc>
                <a:spcPct val="150000"/>
              </a:lnSpc>
            </a:pPr>
            <a:r>
              <a:rPr lang="en-US" sz="2400" b="1" dirty="0">
                <a:solidFill>
                  <a:srgbClr val="2D91B9"/>
                </a:solidFill>
              </a:rPr>
              <a:t>Definitions</a:t>
            </a:r>
            <a:endParaRPr lang="en-GB" sz="2400" b="1" dirty="0">
              <a:solidFill>
                <a:srgbClr val="2D91B9"/>
              </a:solidFill>
            </a:endParaRPr>
          </a:p>
          <a:p>
            <a:pPr>
              <a:lnSpc>
                <a:spcPct val="150000"/>
              </a:lnSpc>
            </a:pPr>
            <a:r>
              <a:rPr lang="en-US" sz="2400" b="1" i="1" dirty="0" smtClean="0">
                <a:solidFill>
                  <a:schemeClr val="tx1"/>
                </a:solidFill>
              </a:rPr>
              <a:t>1) </a:t>
            </a:r>
            <a:r>
              <a:rPr lang="en-GB" sz="2400" b="1" i="1" dirty="0">
                <a:solidFill>
                  <a:schemeClr val="tx1"/>
                </a:solidFill>
              </a:rPr>
              <a:t>n. reporting of events, etc.</a:t>
            </a:r>
            <a:endParaRPr lang="en-US" sz="2400" b="1" i="1" dirty="0" smtClean="0">
              <a:solidFill>
                <a:schemeClr val="tx1"/>
              </a:solidFill>
            </a:endParaRPr>
          </a:p>
          <a:p>
            <a:pPr>
              <a:lnSpc>
                <a:spcPct val="150000"/>
              </a:lnSpc>
            </a:pPr>
            <a:r>
              <a:rPr lang="en-US" sz="2400" b="1" i="1" dirty="0" smtClean="0">
                <a:solidFill>
                  <a:schemeClr val="tx1"/>
                </a:solidFill>
              </a:rPr>
              <a:t>2</a:t>
            </a:r>
            <a:r>
              <a:rPr lang="en-US" sz="2400" b="1" i="1" dirty="0">
                <a:solidFill>
                  <a:schemeClr val="tx1"/>
                </a:solidFill>
              </a:rPr>
              <a:t>)</a:t>
            </a:r>
            <a:r>
              <a:rPr lang="en-US" sz="2400" b="1" i="1" dirty="0" smtClean="0">
                <a:solidFill>
                  <a:schemeClr val="tx1"/>
                </a:solidFill>
              </a:rPr>
              <a:t> </a:t>
            </a:r>
            <a:r>
              <a:rPr lang="en-US" sz="2400" b="1" i="1" dirty="0">
                <a:solidFill>
                  <a:schemeClr val="tx1"/>
                </a:solidFill>
              </a:rPr>
              <a:t>n. extent to which </a:t>
            </a:r>
            <a:r>
              <a:rPr lang="en-US" sz="2400" b="1" i="1" dirty="0" err="1">
                <a:solidFill>
                  <a:schemeClr val="tx1"/>
                </a:solidFill>
              </a:rPr>
              <a:t>sth</a:t>
            </a:r>
            <a:r>
              <a:rPr lang="en-US" sz="2400" b="1" i="1" dirty="0">
                <a:solidFill>
                  <a:schemeClr val="tx1"/>
                </a:solidFill>
              </a:rPr>
              <a:t>. is covered</a:t>
            </a:r>
            <a:endParaRPr lang="en-GB" sz="2400" b="1" dirty="0">
              <a:solidFill>
                <a:schemeClr val="tx1"/>
              </a:solidFill>
            </a:endParaRPr>
          </a:p>
          <a:p>
            <a:pPr>
              <a:lnSpc>
                <a:spcPct val="150000"/>
              </a:lnSpc>
            </a:pPr>
            <a:r>
              <a:rPr lang="en-US" sz="2400" b="1" dirty="0" smtClean="0">
                <a:solidFill>
                  <a:srgbClr val="2D91B9"/>
                </a:solidFill>
              </a:rPr>
              <a:t>Vocabulary </a:t>
            </a:r>
            <a:r>
              <a:rPr lang="en-US" sz="2400" b="1" dirty="0">
                <a:solidFill>
                  <a:srgbClr val="2D91B9"/>
                </a:solidFill>
              </a:rPr>
              <a:t>web</a:t>
            </a:r>
            <a:endParaRPr lang="en-GB" sz="2400" b="1" dirty="0">
              <a:solidFill>
                <a:srgbClr val="2D91B9"/>
              </a:solidFill>
            </a:endParaRPr>
          </a:p>
          <a:p>
            <a:pPr>
              <a:lnSpc>
                <a:spcPct val="150000"/>
              </a:lnSpc>
            </a:pPr>
            <a:r>
              <a:rPr lang="en-US" sz="2400" b="1" i="1" dirty="0"/>
              <a:t> </a:t>
            </a:r>
            <a:r>
              <a:rPr lang="zh-CN" altLang="en-US" sz="2400" b="1" dirty="0" smtClean="0"/>
              <a:t>                          </a:t>
            </a:r>
            <a:endParaRPr lang="en-GB" sz="2400" b="1" dirty="0" smtClean="0"/>
          </a:p>
          <a:p>
            <a:pPr>
              <a:lnSpc>
                <a:spcPct val="150000"/>
              </a:lnSpc>
            </a:pPr>
            <a:r>
              <a:rPr lang="en-US" sz="2400" b="1" dirty="0" smtClean="0"/>
              <a:t> </a:t>
            </a:r>
            <a:endParaRPr lang="en-GB" sz="2400" b="1" dirty="0">
              <a:solidFill>
                <a:srgbClr val="C00000"/>
              </a:solidFill>
            </a:endParaRPr>
          </a:p>
        </p:txBody>
      </p:sp>
      <p:sp>
        <p:nvSpPr>
          <p:cNvPr id="11" name="单圆角矩形 10"/>
          <p:cNvSpPr/>
          <p:nvPr/>
        </p:nvSpPr>
        <p:spPr bwMode="auto">
          <a:xfrm>
            <a:off x="467544" y="188640"/>
            <a:ext cx="2520280"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dirty="0">
                <a:solidFill>
                  <a:srgbClr val="C00000"/>
                </a:solidFill>
              </a:rPr>
              <a:t>6. </a:t>
            </a:r>
            <a:r>
              <a:rPr lang="en-US" sz="2400" b="1" dirty="0" smtClean="0">
                <a:solidFill>
                  <a:srgbClr val="C00000"/>
                </a:solidFill>
              </a:rPr>
              <a:t>coverage</a:t>
            </a:r>
            <a:endParaRPr lang="en-GB" sz="2400" b="1" dirty="0">
              <a:solidFill>
                <a:srgbClr val="C00000"/>
              </a:solidFill>
            </a:endParaRPr>
          </a:p>
        </p:txBody>
      </p:sp>
      <p:sp>
        <p:nvSpPr>
          <p:cNvPr id="20" name="矩形 19"/>
          <p:cNvSpPr/>
          <p:nvPr/>
        </p:nvSpPr>
        <p:spPr>
          <a:xfrm>
            <a:off x="1745171" y="4929373"/>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1" name="矩形 20"/>
          <p:cNvSpPr/>
          <p:nvPr/>
        </p:nvSpPr>
        <p:spPr>
          <a:xfrm>
            <a:off x="1727684" y="4285084"/>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4" name="矩形 23"/>
          <p:cNvSpPr/>
          <p:nvPr/>
        </p:nvSpPr>
        <p:spPr>
          <a:xfrm>
            <a:off x="4012291" y="4896004"/>
            <a:ext cx="1860446" cy="461665"/>
          </a:xfrm>
          <a:prstGeom prst="rect">
            <a:avLst/>
          </a:prstGeom>
        </p:spPr>
        <p:txBody>
          <a:bodyPr wrap="none">
            <a:spAutoFit/>
          </a:bodyPr>
          <a:lstStyle/>
          <a:p>
            <a:r>
              <a:rPr lang="en-US" sz="2400" b="1" dirty="0"/>
              <a:t>discover </a:t>
            </a:r>
            <a:r>
              <a:rPr lang="en-US" sz="2400" b="1" i="1" dirty="0"/>
              <a:t>v.</a:t>
            </a:r>
            <a:r>
              <a:rPr lang="en-US" sz="2400" b="1" dirty="0"/>
              <a:t> </a:t>
            </a:r>
            <a:endParaRPr lang="en-GB" sz="2400" b="1" dirty="0"/>
          </a:p>
        </p:txBody>
      </p:sp>
      <p:sp>
        <p:nvSpPr>
          <p:cNvPr id="25" name="矩形 24"/>
          <p:cNvSpPr/>
          <p:nvPr/>
        </p:nvSpPr>
        <p:spPr>
          <a:xfrm>
            <a:off x="2316256" y="4929373"/>
            <a:ext cx="1791516" cy="461665"/>
          </a:xfrm>
          <a:prstGeom prst="rect">
            <a:avLst/>
          </a:prstGeom>
        </p:spPr>
        <p:txBody>
          <a:bodyPr wrap="none">
            <a:spAutoFit/>
          </a:bodyPr>
          <a:lstStyle/>
          <a:p>
            <a:r>
              <a:rPr lang="en-US" sz="2400" b="1" dirty="0"/>
              <a:t>uncover </a:t>
            </a:r>
            <a:r>
              <a:rPr lang="en-US" sz="2400" b="1" i="1" dirty="0"/>
              <a:t>v</a:t>
            </a:r>
            <a:r>
              <a:rPr lang="en-US" sz="2400" b="1" i="1" dirty="0" smtClean="0"/>
              <a:t>.,</a:t>
            </a:r>
            <a:endParaRPr lang="en-GB" sz="2400" b="1" dirty="0"/>
          </a:p>
        </p:txBody>
      </p:sp>
      <p:sp>
        <p:nvSpPr>
          <p:cNvPr id="26" name="矩形 25"/>
          <p:cNvSpPr/>
          <p:nvPr/>
        </p:nvSpPr>
        <p:spPr>
          <a:xfrm>
            <a:off x="467543" y="5013175"/>
            <a:ext cx="1416413" cy="461665"/>
          </a:xfrm>
          <a:prstGeom prst="rect">
            <a:avLst/>
          </a:prstGeom>
        </p:spPr>
        <p:txBody>
          <a:bodyPr wrap="none">
            <a:spAutoFit/>
          </a:bodyPr>
          <a:lstStyle/>
          <a:p>
            <a:r>
              <a:rPr lang="en-US" sz="2400" b="1" dirty="0"/>
              <a:t>cover </a:t>
            </a:r>
            <a:r>
              <a:rPr lang="en-US" sz="2400" b="1" i="1" dirty="0"/>
              <a:t>v.</a:t>
            </a:r>
            <a:r>
              <a:rPr lang="en-US" sz="2400" b="1" dirty="0"/>
              <a:t> </a:t>
            </a:r>
            <a:endParaRPr lang="en-GB" sz="2400" b="1" dirty="0"/>
          </a:p>
        </p:txBody>
      </p:sp>
      <p:sp>
        <p:nvSpPr>
          <p:cNvPr id="27" name="矩形 26"/>
          <p:cNvSpPr/>
          <p:nvPr/>
        </p:nvSpPr>
        <p:spPr>
          <a:xfrm>
            <a:off x="2222000" y="4383560"/>
            <a:ext cx="1980029" cy="461665"/>
          </a:xfrm>
          <a:prstGeom prst="rect">
            <a:avLst/>
          </a:prstGeom>
        </p:spPr>
        <p:txBody>
          <a:bodyPr wrap="none">
            <a:spAutoFit/>
          </a:bodyPr>
          <a:lstStyle/>
          <a:p>
            <a:r>
              <a:rPr lang="en-US" sz="2400" b="1" dirty="0"/>
              <a:t>coverage </a:t>
            </a:r>
            <a:r>
              <a:rPr lang="en-US" sz="2400" b="1" i="1" dirty="0"/>
              <a:t>n. </a:t>
            </a:r>
            <a:endParaRPr lang="en-GB" sz="2400" b="1" dirty="0"/>
          </a:p>
        </p:txBody>
      </p:sp>
      <p:sp>
        <p:nvSpPr>
          <p:cNvPr id="28" name="矩形 27"/>
          <p:cNvSpPr/>
          <p:nvPr/>
        </p:nvSpPr>
        <p:spPr>
          <a:xfrm>
            <a:off x="467544" y="4383561"/>
            <a:ext cx="1416413" cy="461665"/>
          </a:xfrm>
          <a:prstGeom prst="rect">
            <a:avLst/>
          </a:prstGeom>
        </p:spPr>
        <p:txBody>
          <a:bodyPr wrap="none">
            <a:spAutoFit/>
          </a:bodyPr>
          <a:lstStyle/>
          <a:p>
            <a:r>
              <a:rPr lang="en-US" sz="2400" b="1" dirty="0"/>
              <a:t>cover </a:t>
            </a:r>
            <a:r>
              <a:rPr lang="en-US" sz="2400" b="1" i="1" dirty="0"/>
              <a:t>v.</a:t>
            </a:r>
            <a:r>
              <a:rPr lang="en-US" sz="2400" b="1" dirty="0"/>
              <a:t> </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80">
                                          <p:stCondLst>
                                            <p:cond delay="0"/>
                                          </p:stCondLst>
                                        </p:cTn>
                                        <p:tgtEl>
                                          <p:spTgt spid="28"/>
                                        </p:tgtEl>
                                      </p:cBhvr>
                                    </p:animEffect>
                                    <p:anim calcmode="lin" valueType="num">
                                      <p:cBhvr>
                                        <p:cTn id="1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3" dur="26">
                                          <p:stCondLst>
                                            <p:cond delay="650"/>
                                          </p:stCondLst>
                                        </p:cTn>
                                        <p:tgtEl>
                                          <p:spTgt spid="28"/>
                                        </p:tgtEl>
                                      </p:cBhvr>
                                      <p:to x="100000" y="60000"/>
                                    </p:animScale>
                                    <p:animScale>
                                      <p:cBhvr>
                                        <p:cTn id="24" dur="166" decel="50000">
                                          <p:stCondLst>
                                            <p:cond delay="676"/>
                                          </p:stCondLst>
                                        </p:cTn>
                                        <p:tgtEl>
                                          <p:spTgt spid="28"/>
                                        </p:tgtEl>
                                      </p:cBhvr>
                                      <p:to x="100000" y="100000"/>
                                    </p:animScale>
                                    <p:animScale>
                                      <p:cBhvr>
                                        <p:cTn id="25" dur="26">
                                          <p:stCondLst>
                                            <p:cond delay="1312"/>
                                          </p:stCondLst>
                                        </p:cTn>
                                        <p:tgtEl>
                                          <p:spTgt spid="28"/>
                                        </p:tgtEl>
                                      </p:cBhvr>
                                      <p:to x="100000" y="80000"/>
                                    </p:animScale>
                                    <p:animScale>
                                      <p:cBhvr>
                                        <p:cTn id="26" dur="166" decel="50000">
                                          <p:stCondLst>
                                            <p:cond delay="1338"/>
                                          </p:stCondLst>
                                        </p:cTn>
                                        <p:tgtEl>
                                          <p:spTgt spid="28"/>
                                        </p:tgtEl>
                                      </p:cBhvr>
                                      <p:to x="100000" y="100000"/>
                                    </p:animScale>
                                    <p:animScale>
                                      <p:cBhvr>
                                        <p:cTn id="27" dur="26">
                                          <p:stCondLst>
                                            <p:cond delay="1642"/>
                                          </p:stCondLst>
                                        </p:cTn>
                                        <p:tgtEl>
                                          <p:spTgt spid="28"/>
                                        </p:tgtEl>
                                      </p:cBhvr>
                                      <p:to x="100000" y="90000"/>
                                    </p:animScale>
                                    <p:animScale>
                                      <p:cBhvr>
                                        <p:cTn id="28" dur="166" decel="50000">
                                          <p:stCondLst>
                                            <p:cond delay="1668"/>
                                          </p:stCondLst>
                                        </p:cTn>
                                        <p:tgtEl>
                                          <p:spTgt spid="28"/>
                                        </p:tgtEl>
                                      </p:cBhvr>
                                      <p:to x="100000" y="100000"/>
                                    </p:animScale>
                                    <p:animScale>
                                      <p:cBhvr>
                                        <p:cTn id="29" dur="26">
                                          <p:stCondLst>
                                            <p:cond delay="1808"/>
                                          </p:stCondLst>
                                        </p:cTn>
                                        <p:tgtEl>
                                          <p:spTgt spid="28"/>
                                        </p:tgtEl>
                                      </p:cBhvr>
                                      <p:to x="100000" y="95000"/>
                                    </p:animScale>
                                    <p:animScale>
                                      <p:cBhvr>
                                        <p:cTn id="30" dur="166" decel="50000">
                                          <p:stCondLst>
                                            <p:cond delay="1834"/>
                                          </p:stCondLst>
                                        </p:cTn>
                                        <p:tgtEl>
                                          <p:spTgt spid="2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heel(1)">
                                      <p:cBhvr>
                                        <p:cTn id="35" dur="2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80">
                                          <p:stCondLst>
                                            <p:cond delay="0"/>
                                          </p:stCondLst>
                                        </p:cTn>
                                        <p:tgtEl>
                                          <p:spTgt spid="27"/>
                                        </p:tgtEl>
                                      </p:cBhvr>
                                    </p:animEffect>
                                    <p:anim calcmode="lin" valueType="num">
                                      <p:cBhvr>
                                        <p:cTn id="41"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46" dur="26">
                                          <p:stCondLst>
                                            <p:cond delay="650"/>
                                          </p:stCondLst>
                                        </p:cTn>
                                        <p:tgtEl>
                                          <p:spTgt spid="27"/>
                                        </p:tgtEl>
                                      </p:cBhvr>
                                      <p:to x="100000" y="60000"/>
                                    </p:animScale>
                                    <p:animScale>
                                      <p:cBhvr>
                                        <p:cTn id="47" dur="166" decel="50000">
                                          <p:stCondLst>
                                            <p:cond delay="676"/>
                                          </p:stCondLst>
                                        </p:cTn>
                                        <p:tgtEl>
                                          <p:spTgt spid="27"/>
                                        </p:tgtEl>
                                      </p:cBhvr>
                                      <p:to x="100000" y="100000"/>
                                    </p:animScale>
                                    <p:animScale>
                                      <p:cBhvr>
                                        <p:cTn id="48" dur="26">
                                          <p:stCondLst>
                                            <p:cond delay="1312"/>
                                          </p:stCondLst>
                                        </p:cTn>
                                        <p:tgtEl>
                                          <p:spTgt spid="27"/>
                                        </p:tgtEl>
                                      </p:cBhvr>
                                      <p:to x="100000" y="80000"/>
                                    </p:animScale>
                                    <p:animScale>
                                      <p:cBhvr>
                                        <p:cTn id="49" dur="166" decel="50000">
                                          <p:stCondLst>
                                            <p:cond delay="1338"/>
                                          </p:stCondLst>
                                        </p:cTn>
                                        <p:tgtEl>
                                          <p:spTgt spid="27"/>
                                        </p:tgtEl>
                                      </p:cBhvr>
                                      <p:to x="100000" y="100000"/>
                                    </p:animScale>
                                    <p:animScale>
                                      <p:cBhvr>
                                        <p:cTn id="50" dur="26">
                                          <p:stCondLst>
                                            <p:cond delay="1642"/>
                                          </p:stCondLst>
                                        </p:cTn>
                                        <p:tgtEl>
                                          <p:spTgt spid="27"/>
                                        </p:tgtEl>
                                      </p:cBhvr>
                                      <p:to x="100000" y="90000"/>
                                    </p:animScale>
                                    <p:animScale>
                                      <p:cBhvr>
                                        <p:cTn id="51" dur="166" decel="50000">
                                          <p:stCondLst>
                                            <p:cond delay="1668"/>
                                          </p:stCondLst>
                                        </p:cTn>
                                        <p:tgtEl>
                                          <p:spTgt spid="27"/>
                                        </p:tgtEl>
                                      </p:cBhvr>
                                      <p:to x="100000" y="100000"/>
                                    </p:animScale>
                                    <p:animScale>
                                      <p:cBhvr>
                                        <p:cTn id="52" dur="26">
                                          <p:stCondLst>
                                            <p:cond delay="1808"/>
                                          </p:stCondLst>
                                        </p:cTn>
                                        <p:tgtEl>
                                          <p:spTgt spid="27"/>
                                        </p:tgtEl>
                                      </p:cBhvr>
                                      <p:to x="100000" y="95000"/>
                                    </p:animScale>
                                    <p:animScale>
                                      <p:cBhvr>
                                        <p:cTn id="53" dur="166" decel="50000">
                                          <p:stCondLst>
                                            <p:cond delay="1834"/>
                                          </p:stCondLst>
                                        </p:cTn>
                                        <p:tgtEl>
                                          <p:spTgt spid="27"/>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80">
                                          <p:stCondLst>
                                            <p:cond delay="0"/>
                                          </p:stCondLst>
                                        </p:cTn>
                                        <p:tgtEl>
                                          <p:spTgt spid="26"/>
                                        </p:tgtEl>
                                      </p:cBhvr>
                                    </p:animEffect>
                                    <p:anim calcmode="lin" valueType="num">
                                      <p:cBhvr>
                                        <p:cTn id="5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4" dur="26">
                                          <p:stCondLst>
                                            <p:cond delay="650"/>
                                          </p:stCondLst>
                                        </p:cTn>
                                        <p:tgtEl>
                                          <p:spTgt spid="26"/>
                                        </p:tgtEl>
                                      </p:cBhvr>
                                      <p:to x="100000" y="60000"/>
                                    </p:animScale>
                                    <p:animScale>
                                      <p:cBhvr>
                                        <p:cTn id="65" dur="166" decel="50000">
                                          <p:stCondLst>
                                            <p:cond delay="676"/>
                                          </p:stCondLst>
                                        </p:cTn>
                                        <p:tgtEl>
                                          <p:spTgt spid="26"/>
                                        </p:tgtEl>
                                      </p:cBhvr>
                                      <p:to x="100000" y="100000"/>
                                    </p:animScale>
                                    <p:animScale>
                                      <p:cBhvr>
                                        <p:cTn id="66" dur="26">
                                          <p:stCondLst>
                                            <p:cond delay="1312"/>
                                          </p:stCondLst>
                                        </p:cTn>
                                        <p:tgtEl>
                                          <p:spTgt spid="26"/>
                                        </p:tgtEl>
                                      </p:cBhvr>
                                      <p:to x="100000" y="80000"/>
                                    </p:animScale>
                                    <p:animScale>
                                      <p:cBhvr>
                                        <p:cTn id="67" dur="166" decel="50000">
                                          <p:stCondLst>
                                            <p:cond delay="1338"/>
                                          </p:stCondLst>
                                        </p:cTn>
                                        <p:tgtEl>
                                          <p:spTgt spid="26"/>
                                        </p:tgtEl>
                                      </p:cBhvr>
                                      <p:to x="100000" y="100000"/>
                                    </p:animScale>
                                    <p:animScale>
                                      <p:cBhvr>
                                        <p:cTn id="68" dur="26">
                                          <p:stCondLst>
                                            <p:cond delay="1642"/>
                                          </p:stCondLst>
                                        </p:cTn>
                                        <p:tgtEl>
                                          <p:spTgt spid="26"/>
                                        </p:tgtEl>
                                      </p:cBhvr>
                                      <p:to x="100000" y="90000"/>
                                    </p:animScale>
                                    <p:animScale>
                                      <p:cBhvr>
                                        <p:cTn id="69" dur="166" decel="50000">
                                          <p:stCondLst>
                                            <p:cond delay="1668"/>
                                          </p:stCondLst>
                                        </p:cTn>
                                        <p:tgtEl>
                                          <p:spTgt spid="26"/>
                                        </p:tgtEl>
                                      </p:cBhvr>
                                      <p:to x="100000" y="100000"/>
                                    </p:animScale>
                                    <p:animScale>
                                      <p:cBhvr>
                                        <p:cTn id="70" dur="26">
                                          <p:stCondLst>
                                            <p:cond delay="1808"/>
                                          </p:stCondLst>
                                        </p:cTn>
                                        <p:tgtEl>
                                          <p:spTgt spid="26"/>
                                        </p:tgtEl>
                                      </p:cBhvr>
                                      <p:to x="100000" y="95000"/>
                                    </p:animScale>
                                    <p:animScale>
                                      <p:cBhvr>
                                        <p:cTn id="71" dur="166" decel="50000">
                                          <p:stCondLst>
                                            <p:cond delay="1834"/>
                                          </p:stCondLst>
                                        </p:cTn>
                                        <p:tgtEl>
                                          <p:spTgt spid="26"/>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heel(1)">
                                      <p:cBhvr>
                                        <p:cTn id="76" dur="20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down)">
                                      <p:cBhvr>
                                        <p:cTn id="81" dur="580">
                                          <p:stCondLst>
                                            <p:cond delay="0"/>
                                          </p:stCondLst>
                                        </p:cTn>
                                        <p:tgtEl>
                                          <p:spTgt spid="25"/>
                                        </p:tgtEl>
                                      </p:cBhvr>
                                    </p:animEffect>
                                    <p:anim calcmode="lin" valueType="num">
                                      <p:cBhvr>
                                        <p:cTn id="82"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87" dur="26">
                                          <p:stCondLst>
                                            <p:cond delay="650"/>
                                          </p:stCondLst>
                                        </p:cTn>
                                        <p:tgtEl>
                                          <p:spTgt spid="25"/>
                                        </p:tgtEl>
                                      </p:cBhvr>
                                      <p:to x="100000" y="60000"/>
                                    </p:animScale>
                                    <p:animScale>
                                      <p:cBhvr>
                                        <p:cTn id="88" dur="166" decel="50000">
                                          <p:stCondLst>
                                            <p:cond delay="676"/>
                                          </p:stCondLst>
                                        </p:cTn>
                                        <p:tgtEl>
                                          <p:spTgt spid="25"/>
                                        </p:tgtEl>
                                      </p:cBhvr>
                                      <p:to x="100000" y="100000"/>
                                    </p:animScale>
                                    <p:animScale>
                                      <p:cBhvr>
                                        <p:cTn id="89" dur="26">
                                          <p:stCondLst>
                                            <p:cond delay="1312"/>
                                          </p:stCondLst>
                                        </p:cTn>
                                        <p:tgtEl>
                                          <p:spTgt spid="25"/>
                                        </p:tgtEl>
                                      </p:cBhvr>
                                      <p:to x="100000" y="80000"/>
                                    </p:animScale>
                                    <p:animScale>
                                      <p:cBhvr>
                                        <p:cTn id="90" dur="166" decel="50000">
                                          <p:stCondLst>
                                            <p:cond delay="1338"/>
                                          </p:stCondLst>
                                        </p:cTn>
                                        <p:tgtEl>
                                          <p:spTgt spid="25"/>
                                        </p:tgtEl>
                                      </p:cBhvr>
                                      <p:to x="100000" y="100000"/>
                                    </p:animScale>
                                    <p:animScale>
                                      <p:cBhvr>
                                        <p:cTn id="91" dur="26">
                                          <p:stCondLst>
                                            <p:cond delay="1642"/>
                                          </p:stCondLst>
                                        </p:cTn>
                                        <p:tgtEl>
                                          <p:spTgt spid="25"/>
                                        </p:tgtEl>
                                      </p:cBhvr>
                                      <p:to x="100000" y="90000"/>
                                    </p:animScale>
                                    <p:animScale>
                                      <p:cBhvr>
                                        <p:cTn id="92" dur="166" decel="50000">
                                          <p:stCondLst>
                                            <p:cond delay="1668"/>
                                          </p:stCondLst>
                                        </p:cTn>
                                        <p:tgtEl>
                                          <p:spTgt spid="25"/>
                                        </p:tgtEl>
                                      </p:cBhvr>
                                      <p:to x="100000" y="100000"/>
                                    </p:animScale>
                                    <p:animScale>
                                      <p:cBhvr>
                                        <p:cTn id="93" dur="26">
                                          <p:stCondLst>
                                            <p:cond delay="1808"/>
                                          </p:stCondLst>
                                        </p:cTn>
                                        <p:tgtEl>
                                          <p:spTgt spid="25"/>
                                        </p:tgtEl>
                                      </p:cBhvr>
                                      <p:to x="100000" y="95000"/>
                                    </p:animScale>
                                    <p:animScale>
                                      <p:cBhvr>
                                        <p:cTn id="94" dur="166" decel="50000">
                                          <p:stCondLst>
                                            <p:cond delay="1834"/>
                                          </p:stCondLst>
                                        </p:cTn>
                                        <p:tgtEl>
                                          <p:spTgt spid="25"/>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down)">
                                      <p:cBhvr>
                                        <p:cTn id="99" dur="580">
                                          <p:stCondLst>
                                            <p:cond delay="0"/>
                                          </p:stCondLst>
                                        </p:cTn>
                                        <p:tgtEl>
                                          <p:spTgt spid="24"/>
                                        </p:tgtEl>
                                      </p:cBhvr>
                                    </p:animEffect>
                                    <p:anim calcmode="lin" valueType="num">
                                      <p:cBhvr>
                                        <p:cTn id="10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05" dur="26">
                                          <p:stCondLst>
                                            <p:cond delay="650"/>
                                          </p:stCondLst>
                                        </p:cTn>
                                        <p:tgtEl>
                                          <p:spTgt spid="24"/>
                                        </p:tgtEl>
                                      </p:cBhvr>
                                      <p:to x="100000" y="60000"/>
                                    </p:animScale>
                                    <p:animScale>
                                      <p:cBhvr>
                                        <p:cTn id="106" dur="166" decel="50000">
                                          <p:stCondLst>
                                            <p:cond delay="676"/>
                                          </p:stCondLst>
                                        </p:cTn>
                                        <p:tgtEl>
                                          <p:spTgt spid="24"/>
                                        </p:tgtEl>
                                      </p:cBhvr>
                                      <p:to x="100000" y="100000"/>
                                    </p:animScale>
                                    <p:animScale>
                                      <p:cBhvr>
                                        <p:cTn id="107" dur="26">
                                          <p:stCondLst>
                                            <p:cond delay="1312"/>
                                          </p:stCondLst>
                                        </p:cTn>
                                        <p:tgtEl>
                                          <p:spTgt spid="24"/>
                                        </p:tgtEl>
                                      </p:cBhvr>
                                      <p:to x="100000" y="80000"/>
                                    </p:animScale>
                                    <p:animScale>
                                      <p:cBhvr>
                                        <p:cTn id="108" dur="166" decel="50000">
                                          <p:stCondLst>
                                            <p:cond delay="1338"/>
                                          </p:stCondLst>
                                        </p:cTn>
                                        <p:tgtEl>
                                          <p:spTgt spid="24"/>
                                        </p:tgtEl>
                                      </p:cBhvr>
                                      <p:to x="100000" y="100000"/>
                                    </p:animScale>
                                    <p:animScale>
                                      <p:cBhvr>
                                        <p:cTn id="109" dur="26">
                                          <p:stCondLst>
                                            <p:cond delay="1642"/>
                                          </p:stCondLst>
                                        </p:cTn>
                                        <p:tgtEl>
                                          <p:spTgt spid="24"/>
                                        </p:tgtEl>
                                      </p:cBhvr>
                                      <p:to x="100000" y="90000"/>
                                    </p:animScale>
                                    <p:animScale>
                                      <p:cBhvr>
                                        <p:cTn id="110" dur="166" decel="50000">
                                          <p:stCondLst>
                                            <p:cond delay="1668"/>
                                          </p:stCondLst>
                                        </p:cTn>
                                        <p:tgtEl>
                                          <p:spTgt spid="24"/>
                                        </p:tgtEl>
                                      </p:cBhvr>
                                      <p:to x="100000" y="100000"/>
                                    </p:animScale>
                                    <p:animScale>
                                      <p:cBhvr>
                                        <p:cTn id="111" dur="26">
                                          <p:stCondLst>
                                            <p:cond delay="1808"/>
                                          </p:stCondLst>
                                        </p:cTn>
                                        <p:tgtEl>
                                          <p:spTgt spid="24"/>
                                        </p:tgtEl>
                                      </p:cBhvr>
                                      <p:to x="100000" y="95000"/>
                                    </p:animScale>
                                    <p:animScale>
                                      <p:cBhvr>
                                        <p:cTn id="112"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184024" y="908720"/>
            <a:ext cx="8675133" cy="5472608"/>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nSpc>
                <a:spcPct val="150000"/>
              </a:lnSpc>
            </a:pPr>
            <a:r>
              <a:rPr lang="en-US" sz="2400" b="1" dirty="0">
                <a:solidFill>
                  <a:srgbClr val="2D91B9"/>
                </a:solidFill>
              </a:rPr>
              <a:t>Definitions</a:t>
            </a:r>
            <a:endParaRPr lang="en-GB" sz="2400" b="1" dirty="0">
              <a:solidFill>
                <a:srgbClr val="2D91B9"/>
              </a:solidFill>
            </a:endParaRPr>
          </a:p>
          <a:p>
            <a:pPr>
              <a:lnSpc>
                <a:spcPct val="150000"/>
              </a:lnSpc>
            </a:pPr>
            <a:r>
              <a:rPr lang="en-US" sz="2400" b="1" i="1" dirty="0" smtClean="0">
                <a:solidFill>
                  <a:schemeClr val="tx1"/>
                </a:solidFill>
              </a:rPr>
              <a:t>1) </a:t>
            </a:r>
            <a:r>
              <a:rPr lang="en-GB" sz="2400" b="1" i="1" dirty="0">
                <a:solidFill>
                  <a:schemeClr val="tx1"/>
                </a:solidFill>
              </a:rPr>
              <a:t>n. science of motion and force; science of machinery</a:t>
            </a:r>
            <a:endParaRPr lang="en-US" sz="2400" b="1" i="1" dirty="0" smtClean="0">
              <a:solidFill>
                <a:schemeClr val="tx1"/>
              </a:solidFill>
            </a:endParaRPr>
          </a:p>
          <a:p>
            <a:pPr>
              <a:lnSpc>
                <a:spcPct val="150000"/>
              </a:lnSpc>
            </a:pPr>
            <a:r>
              <a:rPr lang="en-US" sz="2400" b="1" i="1" dirty="0" smtClean="0">
                <a:solidFill>
                  <a:schemeClr val="tx1"/>
                </a:solidFill>
              </a:rPr>
              <a:t>2</a:t>
            </a:r>
            <a:r>
              <a:rPr lang="en-US" sz="2400" b="1" i="1" dirty="0">
                <a:solidFill>
                  <a:schemeClr val="tx1"/>
                </a:solidFill>
              </a:rPr>
              <a:t>)</a:t>
            </a:r>
            <a:r>
              <a:rPr lang="en-US" sz="2400" b="1" i="1" dirty="0" smtClean="0">
                <a:solidFill>
                  <a:schemeClr val="tx1"/>
                </a:solidFill>
              </a:rPr>
              <a:t> </a:t>
            </a:r>
            <a:r>
              <a:rPr lang="en-GB" sz="2400" b="1" i="1" dirty="0">
                <a:solidFill>
                  <a:schemeClr val="tx1"/>
                </a:solidFill>
              </a:rPr>
              <a:t>(pl.) n. (a) working parts (of </a:t>
            </a:r>
            <a:r>
              <a:rPr lang="en-GB" sz="2400" b="1" i="1" dirty="0" err="1">
                <a:solidFill>
                  <a:schemeClr val="tx1"/>
                </a:solidFill>
              </a:rPr>
              <a:t>sth</a:t>
            </a:r>
            <a:r>
              <a:rPr lang="en-GB" sz="2400" b="1" i="1" dirty="0">
                <a:solidFill>
                  <a:schemeClr val="tx1"/>
                </a:solidFill>
              </a:rPr>
              <a:t>.)</a:t>
            </a:r>
            <a:endParaRPr lang="en-GB" sz="2400" b="1" dirty="0">
              <a:solidFill>
                <a:schemeClr val="tx1"/>
              </a:solidFill>
            </a:endParaRPr>
          </a:p>
          <a:p>
            <a:pPr>
              <a:lnSpc>
                <a:spcPct val="150000"/>
              </a:lnSpc>
            </a:pPr>
            <a:r>
              <a:rPr lang="en-US" sz="2400" b="1" dirty="0" smtClean="0">
                <a:solidFill>
                  <a:srgbClr val="2D91B9"/>
                </a:solidFill>
              </a:rPr>
              <a:t>Vocabulary </a:t>
            </a:r>
            <a:r>
              <a:rPr lang="en-US" sz="2400" b="1" dirty="0">
                <a:solidFill>
                  <a:srgbClr val="2D91B9"/>
                </a:solidFill>
              </a:rPr>
              <a:t>web</a:t>
            </a:r>
            <a:endParaRPr lang="en-GB" sz="2400" b="1" dirty="0">
              <a:solidFill>
                <a:srgbClr val="2D91B9"/>
              </a:solidFill>
            </a:endParaRPr>
          </a:p>
          <a:p>
            <a:pPr>
              <a:lnSpc>
                <a:spcPct val="150000"/>
              </a:lnSpc>
            </a:pPr>
            <a:r>
              <a:rPr lang="en-US" sz="2400" b="1" i="1" dirty="0"/>
              <a:t> </a:t>
            </a:r>
            <a:r>
              <a:rPr lang="zh-CN" altLang="en-US" sz="2400" b="1" dirty="0" smtClean="0"/>
              <a:t>                          </a:t>
            </a:r>
            <a:endParaRPr lang="en-GB" sz="2400" b="1" dirty="0" smtClean="0"/>
          </a:p>
          <a:p>
            <a:pPr>
              <a:lnSpc>
                <a:spcPct val="150000"/>
              </a:lnSpc>
            </a:pPr>
            <a:r>
              <a:rPr lang="en-US" sz="2400" b="1" dirty="0" smtClean="0"/>
              <a:t> </a:t>
            </a:r>
            <a:endParaRPr lang="en-GB" sz="2400" b="1" dirty="0">
              <a:solidFill>
                <a:srgbClr val="C00000"/>
              </a:solidFill>
            </a:endParaRPr>
          </a:p>
        </p:txBody>
      </p:sp>
      <p:sp>
        <p:nvSpPr>
          <p:cNvPr id="11" name="单圆角矩形 10"/>
          <p:cNvSpPr/>
          <p:nvPr/>
        </p:nvSpPr>
        <p:spPr bwMode="auto">
          <a:xfrm>
            <a:off x="467544" y="188640"/>
            <a:ext cx="2520280"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dirty="0">
                <a:solidFill>
                  <a:srgbClr val="C00000"/>
                </a:solidFill>
              </a:rPr>
              <a:t>7. </a:t>
            </a:r>
            <a:r>
              <a:rPr lang="en-US" sz="2400" b="1" dirty="0" smtClean="0">
                <a:solidFill>
                  <a:srgbClr val="C00000"/>
                </a:solidFill>
              </a:rPr>
              <a:t>mechanics</a:t>
            </a:r>
            <a:endParaRPr lang="en-GB" sz="2400" b="1" dirty="0">
              <a:solidFill>
                <a:srgbClr val="C00000"/>
              </a:solidFill>
            </a:endParaRPr>
          </a:p>
        </p:txBody>
      </p:sp>
      <p:sp>
        <p:nvSpPr>
          <p:cNvPr id="19" name="矩形 18"/>
          <p:cNvSpPr/>
          <p:nvPr/>
        </p:nvSpPr>
        <p:spPr>
          <a:xfrm>
            <a:off x="7485977" y="4572904"/>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0" name="矩形 19"/>
          <p:cNvSpPr/>
          <p:nvPr/>
        </p:nvSpPr>
        <p:spPr>
          <a:xfrm>
            <a:off x="4628991" y="4535472"/>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1" name="矩形 20"/>
          <p:cNvSpPr/>
          <p:nvPr/>
        </p:nvSpPr>
        <p:spPr>
          <a:xfrm>
            <a:off x="2150129" y="4596028"/>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5" name="矩形 24"/>
          <p:cNvSpPr/>
          <p:nvPr/>
        </p:nvSpPr>
        <p:spPr>
          <a:xfrm>
            <a:off x="467544" y="5321500"/>
            <a:ext cx="2801408" cy="461665"/>
          </a:xfrm>
          <a:prstGeom prst="rect">
            <a:avLst/>
          </a:prstGeom>
        </p:spPr>
        <p:txBody>
          <a:bodyPr wrap="none">
            <a:spAutoFit/>
          </a:bodyPr>
          <a:lstStyle/>
          <a:p>
            <a:r>
              <a:rPr lang="en-US" sz="2400" b="1" dirty="0"/>
              <a:t>mechanically </a:t>
            </a:r>
            <a:r>
              <a:rPr lang="en-US" sz="2400" b="1" i="1" dirty="0"/>
              <a:t>adv.</a:t>
            </a:r>
            <a:endParaRPr lang="en-GB" sz="2400" b="1" dirty="0"/>
          </a:p>
        </p:txBody>
      </p:sp>
      <p:sp>
        <p:nvSpPr>
          <p:cNvPr id="26" name="矩形 25"/>
          <p:cNvSpPr/>
          <p:nvPr/>
        </p:nvSpPr>
        <p:spPr>
          <a:xfrm>
            <a:off x="5010581" y="4627805"/>
            <a:ext cx="2560316" cy="461665"/>
          </a:xfrm>
          <a:prstGeom prst="rect">
            <a:avLst/>
          </a:prstGeom>
        </p:spPr>
        <p:txBody>
          <a:bodyPr wrap="none">
            <a:spAutoFit/>
          </a:bodyPr>
          <a:lstStyle/>
          <a:p>
            <a:r>
              <a:rPr lang="en-US" sz="2400" b="1" dirty="0"/>
              <a:t>mechanical</a:t>
            </a:r>
            <a:r>
              <a:rPr lang="en-US" sz="2400" b="1" i="1" dirty="0"/>
              <a:t> adj.</a:t>
            </a:r>
            <a:r>
              <a:rPr lang="en-US" sz="2400" b="1" dirty="0"/>
              <a:t> </a:t>
            </a:r>
            <a:endParaRPr lang="en-GB" sz="2400" b="1" dirty="0"/>
          </a:p>
        </p:txBody>
      </p:sp>
      <p:sp>
        <p:nvSpPr>
          <p:cNvPr id="27" name="矩形 26"/>
          <p:cNvSpPr/>
          <p:nvPr/>
        </p:nvSpPr>
        <p:spPr>
          <a:xfrm>
            <a:off x="2664244" y="4665237"/>
            <a:ext cx="2133918" cy="461665"/>
          </a:xfrm>
          <a:prstGeom prst="rect">
            <a:avLst/>
          </a:prstGeom>
        </p:spPr>
        <p:txBody>
          <a:bodyPr wrap="none">
            <a:spAutoFit/>
          </a:bodyPr>
          <a:lstStyle/>
          <a:p>
            <a:r>
              <a:rPr lang="en-US" sz="2400" b="1" dirty="0"/>
              <a:t>mechanics </a:t>
            </a:r>
            <a:r>
              <a:rPr lang="en-US" sz="2400" b="1" i="1" dirty="0"/>
              <a:t>n.</a:t>
            </a:r>
            <a:endParaRPr lang="en-GB" sz="2400" b="1" dirty="0"/>
          </a:p>
        </p:txBody>
      </p:sp>
      <p:sp>
        <p:nvSpPr>
          <p:cNvPr id="28" name="矩形 27"/>
          <p:cNvSpPr/>
          <p:nvPr/>
        </p:nvSpPr>
        <p:spPr>
          <a:xfrm>
            <a:off x="498279" y="4688361"/>
            <a:ext cx="1790875" cy="461665"/>
          </a:xfrm>
          <a:prstGeom prst="rect">
            <a:avLst/>
          </a:prstGeom>
        </p:spPr>
        <p:txBody>
          <a:bodyPr wrap="none">
            <a:spAutoFit/>
          </a:bodyPr>
          <a:lstStyle/>
          <a:p>
            <a:r>
              <a:rPr lang="en-US" sz="2400" b="1" dirty="0"/>
              <a:t>machine </a:t>
            </a:r>
            <a:r>
              <a:rPr lang="en-US" sz="2400" b="1" i="1" dirty="0"/>
              <a:t>n.</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80">
                                          <p:stCondLst>
                                            <p:cond delay="0"/>
                                          </p:stCondLst>
                                        </p:cTn>
                                        <p:tgtEl>
                                          <p:spTgt spid="28"/>
                                        </p:tgtEl>
                                      </p:cBhvr>
                                    </p:animEffect>
                                    <p:anim calcmode="lin" valueType="num">
                                      <p:cBhvr>
                                        <p:cTn id="1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3" dur="26">
                                          <p:stCondLst>
                                            <p:cond delay="650"/>
                                          </p:stCondLst>
                                        </p:cTn>
                                        <p:tgtEl>
                                          <p:spTgt spid="28"/>
                                        </p:tgtEl>
                                      </p:cBhvr>
                                      <p:to x="100000" y="60000"/>
                                    </p:animScale>
                                    <p:animScale>
                                      <p:cBhvr>
                                        <p:cTn id="24" dur="166" decel="50000">
                                          <p:stCondLst>
                                            <p:cond delay="676"/>
                                          </p:stCondLst>
                                        </p:cTn>
                                        <p:tgtEl>
                                          <p:spTgt spid="28"/>
                                        </p:tgtEl>
                                      </p:cBhvr>
                                      <p:to x="100000" y="100000"/>
                                    </p:animScale>
                                    <p:animScale>
                                      <p:cBhvr>
                                        <p:cTn id="25" dur="26">
                                          <p:stCondLst>
                                            <p:cond delay="1312"/>
                                          </p:stCondLst>
                                        </p:cTn>
                                        <p:tgtEl>
                                          <p:spTgt spid="28"/>
                                        </p:tgtEl>
                                      </p:cBhvr>
                                      <p:to x="100000" y="80000"/>
                                    </p:animScale>
                                    <p:animScale>
                                      <p:cBhvr>
                                        <p:cTn id="26" dur="166" decel="50000">
                                          <p:stCondLst>
                                            <p:cond delay="1338"/>
                                          </p:stCondLst>
                                        </p:cTn>
                                        <p:tgtEl>
                                          <p:spTgt spid="28"/>
                                        </p:tgtEl>
                                      </p:cBhvr>
                                      <p:to x="100000" y="100000"/>
                                    </p:animScale>
                                    <p:animScale>
                                      <p:cBhvr>
                                        <p:cTn id="27" dur="26">
                                          <p:stCondLst>
                                            <p:cond delay="1642"/>
                                          </p:stCondLst>
                                        </p:cTn>
                                        <p:tgtEl>
                                          <p:spTgt spid="28"/>
                                        </p:tgtEl>
                                      </p:cBhvr>
                                      <p:to x="100000" y="90000"/>
                                    </p:animScale>
                                    <p:animScale>
                                      <p:cBhvr>
                                        <p:cTn id="28" dur="166" decel="50000">
                                          <p:stCondLst>
                                            <p:cond delay="1668"/>
                                          </p:stCondLst>
                                        </p:cTn>
                                        <p:tgtEl>
                                          <p:spTgt spid="28"/>
                                        </p:tgtEl>
                                      </p:cBhvr>
                                      <p:to x="100000" y="100000"/>
                                    </p:animScale>
                                    <p:animScale>
                                      <p:cBhvr>
                                        <p:cTn id="29" dur="26">
                                          <p:stCondLst>
                                            <p:cond delay="1808"/>
                                          </p:stCondLst>
                                        </p:cTn>
                                        <p:tgtEl>
                                          <p:spTgt spid="28"/>
                                        </p:tgtEl>
                                      </p:cBhvr>
                                      <p:to x="100000" y="95000"/>
                                    </p:animScale>
                                    <p:animScale>
                                      <p:cBhvr>
                                        <p:cTn id="30" dur="166" decel="50000">
                                          <p:stCondLst>
                                            <p:cond delay="1834"/>
                                          </p:stCondLst>
                                        </p:cTn>
                                        <p:tgtEl>
                                          <p:spTgt spid="28"/>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heel(1)">
                                      <p:cBhvr>
                                        <p:cTn id="35" dur="2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80">
                                          <p:stCondLst>
                                            <p:cond delay="0"/>
                                          </p:stCondLst>
                                        </p:cTn>
                                        <p:tgtEl>
                                          <p:spTgt spid="27"/>
                                        </p:tgtEl>
                                      </p:cBhvr>
                                    </p:animEffect>
                                    <p:anim calcmode="lin" valueType="num">
                                      <p:cBhvr>
                                        <p:cTn id="41"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46" dur="26">
                                          <p:stCondLst>
                                            <p:cond delay="650"/>
                                          </p:stCondLst>
                                        </p:cTn>
                                        <p:tgtEl>
                                          <p:spTgt spid="27"/>
                                        </p:tgtEl>
                                      </p:cBhvr>
                                      <p:to x="100000" y="60000"/>
                                    </p:animScale>
                                    <p:animScale>
                                      <p:cBhvr>
                                        <p:cTn id="47" dur="166" decel="50000">
                                          <p:stCondLst>
                                            <p:cond delay="676"/>
                                          </p:stCondLst>
                                        </p:cTn>
                                        <p:tgtEl>
                                          <p:spTgt spid="27"/>
                                        </p:tgtEl>
                                      </p:cBhvr>
                                      <p:to x="100000" y="100000"/>
                                    </p:animScale>
                                    <p:animScale>
                                      <p:cBhvr>
                                        <p:cTn id="48" dur="26">
                                          <p:stCondLst>
                                            <p:cond delay="1312"/>
                                          </p:stCondLst>
                                        </p:cTn>
                                        <p:tgtEl>
                                          <p:spTgt spid="27"/>
                                        </p:tgtEl>
                                      </p:cBhvr>
                                      <p:to x="100000" y="80000"/>
                                    </p:animScale>
                                    <p:animScale>
                                      <p:cBhvr>
                                        <p:cTn id="49" dur="166" decel="50000">
                                          <p:stCondLst>
                                            <p:cond delay="1338"/>
                                          </p:stCondLst>
                                        </p:cTn>
                                        <p:tgtEl>
                                          <p:spTgt spid="27"/>
                                        </p:tgtEl>
                                      </p:cBhvr>
                                      <p:to x="100000" y="100000"/>
                                    </p:animScale>
                                    <p:animScale>
                                      <p:cBhvr>
                                        <p:cTn id="50" dur="26">
                                          <p:stCondLst>
                                            <p:cond delay="1642"/>
                                          </p:stCondLst>
                                        </p:cTn>
                                        <p:tgtEl>
                                          <p:spTgt spid="27"/>
                                        </p:tgtEl>
                                      </p:cBhvr>
                                      <p:to x="100000" y="90000"/>
                                    </p:animScale>
                                    <p:animScale>
                                      <p:cBhvr>
                                        <p:cTn id="51" dur="166" decel="50000">
                                          <p:stCondLst>
                                            <p:cond delay="1668"/>
                                          </p:stCondLst>
                                        </p:cTn>
                                        <p:tgtEl>
                                          <p:spTgt spid="27"/>
                                        </p:tgtEl>
                                      </p:cBhvr>
                                      <p:to x="100000" y="100000"/>
                                    </p:animScale>
                                    <p:animScale>
                                      <p:cBhvr>
                                        <p:cTn id="52" dur="26">
                                          <p:stCondLst>
                                            <p:cond delay="1808"/>
                                          </p:stCondLst>
                                        </p:cTn>
                                        <p:tgtEl>
                                          <p:spTgt spid="27"/>
                                        </p:tgtEl>
                                      </p:cBhvr>
                                      <p:to x="100000" y="95000"/>
                                    </p:animScale>
                                    <p:animScale>
                                      <p:cBhvr>
                                        <p:cTn id="53" dur="166" decel="50000">
                                          <p:stCondLst>
                                            <p:cond delay="1834"/>
                                          </p:stCondLst>
                                        </p:cTn>
                                        <p:tgtEl>
                                          <p:spTgt spid="27"/>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heel(1)">
                                      <p:cBhvr>
                                        <p:cTn id="58" dur="20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down)">
                                      <p:cBhvr>
                                        <p:cTn id="63" dur="580">
                                          <p:stCondLst>
                                            <p:cond delay="0"/>
                                          </p:stCondLst>
                                        </p:cTn>
                                        <p:tgtEl>
                                          <p:spTgt spid="26"/>
                                        </p:tgtEl>
                                      </p:cBhvr>
                                    </p:animEffect>
                                    <p:anim calcmode="lin" valueType="num">
                                      <p:cBhvr>
                                        <p:cTn id="6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9" dur="26">
                                          <p:stCondLst>
                                            <p:cond delay="650"/>
                                          </p:stCondLst>
                                        </p:cTn>
                                        <p:tgtEl>
                                          <p:spTgt spid="26"/>
                                        </p:tgtEl>
                                      </p:cBhvr>
                                      <p:to x="100000" y="60000"/>
                                    </p:animScale>
                                    <p:animScale>
                                      <p:cBhvr>
                                        <p:cTn id="70" dur="166" decel="50000">
                                          <p:stCondLst>
                                            <p:cond delay="676"/>
                                          </p:stCondLst>
                                        </p:cTn>
                                        <p:tgtEl>
                                          <p:spTgt spid="26"/>
                                        </p:tgtEl>
                                      </p:cBhvr>
                                      <p:to x="100000" y="100000"/>
                                    </p:animScale>
                                    <p:animScale>
                                      <p:cBhvr>
                                        <p:cTn id="71" dur="26">
                                          <p:stCondLst>
                                            <p:cond delay="1312"/>
                                          </p:stCondLst>
                                        </p:cTn>
                                        <p:tgtEl>
                                          <p:spTgt spid="26"/>
                                        </p:tgtEl>
                                      </p:cBhvr>
                                      <p:to x="100000" y="80000"/>
                                    </p:animScale>
                                    <p:animScale>
                                      <p:cBhvr>
                                        <p:cTn id="72" dur="166" decel="50000">
                                          <p:stCondLst>
                                            <p:cond delay="1338"/>
                                          </p:stCondLst>
                                        </p:cTn>
                                        <p:tgtEl>
                                          <p:spTgt spid="26"/>
                                        </p:tgtEl>
                                      </p:cBhvr>
                                      <p:to x="100000" y="100000"/>
                                    </p:animScale>
                                    <p:animScale>
                                      <p:cBhvr>
                                        <p:cTn id="73" dur="26">
                                          <p:stCondLst>
                                            <p:cond delay="1642"/>
                                          </p:stCondLst>
                                        </p:cTn>
                                        <p:tgtEl>
                                          <p:spTgt spid="26"/>
                                        </p:tgtEl>
                                      </p:cBhvr>
                                      <p:to x="100000" y="90000"/>
                                    </p:animScale>
                                    <p:animScale>
                                      <p:cBhvr>
                                        <p:cTn id="74" dur="166" decel="50000">
                                          <p:stCondLst>
                                            <p:cond delay="1668"/>
                                          </p:stCondLst>
                                        </p:cTn>
                                        <p:tgtEl>
                                          <p:spTgt spid="26"/>
                                        </p:tgtEl>
                                      </p:cBhvr>
                                      <p:to x="100000" y="100000"/>
                                    </p:animScale>
                                    <p:animScale>
                                      <p:cBhvr>
                                        <p:cTn id="75" dur="26">
                                          <p:stCondLst>
                                            <p:cond delay="1808"/>
                                          </p:stCondLst>
                                        </p:cTn>
                                        <p:tgtEl>
                                          <p:spTgt spid="26"/>
                                        </p:tgtEl>
                                      </p:cBhvr>
                                      <p:to x="100000" y="95000"/>
                                    </p:animScale>
                                    <p:animScale>
                                      <p:cBhvr>
                                        <p:cTn id="76" dur="166" decel="50000">
                                          <p:stCondLst>
                                            <p:cond delay="1834"/>
                                          </p:stCondLst>
                                        </p:cTn>
                                        <p:tgtEl>
                                          <p:spTgt spid="26"/>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heel(1)">
                                      <p:cBhvr>
                                        <p:cTn id="81" dur="20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down)">
                                      <p:cBhvr>
                                        <p:cTn id="86" dur="580">
                                          <p:stCondLst>
                                            <p:cond delay="0"/>
                                          </p:stCondLst>
                                        </p:cTn>
                                        <p:tgtEl>
                                          <p:spTgt spid="25"/>
                                        </p:tgtEl>
                                      </p:cBhvr>
                                    </p:animEffect>
                                    <p:anim calcmode="lin" valueType="num">
                                      <p:cBhvr>
                                        <p:cTn id="8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2" dur="26">
                                          <p:stCondLst>
                                            <p:cond delay="650"/>
                                          </p:stCondLst>
                                        </p:cTn>
                                        <p:tgtEl>
                                          <p:spTgt spid="25"/>
                                        </p:tgtEl>
                                      </p:cBhvr>
                                      <p:to x="100000" y="60000"/>
                                    </p:animScale>
                                    <p:animScale>
                                      <p:cBhvr>
                                        <p:cTn id="93" dur="166" decel="50000">
                                          <p:stCondLst>
                                            <p:cond delay="676"/>
                                          </p:stCondLst>
                                        </p:cTn>
                                        <p:tgtEl>
                                          <p:spTgt spid="25"/>
                                        </p:tgtEl>
                                      </p:cBhvr>
                                      <p:to x="100000" y="100000"/>
                                    </p:animScale>
                                    <p:animScale>
                                      <p:cBhvr>
                                        <p:cTn id="94" dur="26">
                                          <p:stCondLst>
                                            <p:cond delay="1312"/>
                                          </p:stCondLst>
                                        </p:cTn>
                                        <p:tgtEl>
                                          <p:spTgt spid="25"/>
                                        </p:tgtEl>
                                      </p:cBhvr>
                                      <p:to x="100000" y="80000"/>
                                    </p:animScale>
                                    <p:animScale>
                                      <p:cBhvr>
                                        <p:cTn id="95" dur="166" decel="50000">
                                          <p:stCondLst>
                                            <p:cond delay="1338"/>
                                          </p:stCondLst>
                                        </p:cTn>
                                        <p:tgtEl>
                                          <p:spTgt spid="25"/>
                                        </p:tgtEl>
                                      </p:cBhvr>
                                      <p:to x="100000" y="100000"/>
                                    </p:animScale>
                                    <p:animScale>
                                      <p:cBhvr>
                                        <p:cTn id="96" dur="26">
                                          <p:stCondLst>
                                            <p:cond delay="1642"/>
                                          </p:stCondLst>
                                        </p:cTn>
                                        <p:tgtEl>
                                          <p:spTgt spid="25"/>
                                        </p:tgtEl>
                                      </p:cBhvr>
                                      <p:to x="100000" y="90000"/>
                                    </p:animScale>
                                    <p:animScale>
                                      <p:cBhvr>
                                        <p:cTn id="97" dur="166" decel="50000">
                                          <p:stCondLst>
                                            <p:cond delay="1668"/>
                                          </p:stCondLst>
                                        </p:cTn>
                                        <p:tgtEl>
                                          <p:spTgt spid="25"/>
                                        </p:tgtEl>
                                      </p:cBhvr>
                                      <p:to x="100000" y="100000"/>
                                    </p:animScale>
                                    <p:animScale>
                                      <p:cBhvr>
                                        <p:cTn id="98" dur="26">
                                          <p:stCondLst>
                                            <p:cond delay="1808"/>
                                          </p:stCondLst>
                                        </p:cTn>
                                        <p:tgtEl>
                                          <p:spTgt spid="25"/>
                                        </p:tgtEl>
                                      </p:cBhvr>
                                      <p:to x="100000" y="95000"/>
                                    </p:animScale>
                                    <p:animScale>
                                      <p:cBhvr>
                                        <p:cTn id="99"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184024" y="908720"/>
            <a:ext cx="8675133" cy="5472608"/>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nSpc>
                <a:spcPct val="150000"/>
              </a:lnSpc>
            </a:pPr>
            <a:r>
              <a:rPr lang="en-US" sz="2400" b="1" dirty="0">
                <a:solidFill>
                  <a:srgbClr val="2D91B9"/>
                </a:solidFill>
              </a:rPr>
              <a:t>Definitions</a:t>
            </a:r>
            <a:endParaRPr lang="en-GB" sz="2400" b="1" dirty="0">
              <a:solidFill>
                <a:srgbClr val="2D91B9"/>
              </a:solidFill>
            </a:endParaRPr>
          </a:p>
          <a:p>
            <a:pPr>
              <a:lnSpc>
                <a:spcPct val="150000"/>
              </a:lnSpc>
            </a:pPr>
            <a:r>
              <a:rPr lang="en-GB" sz="2400" b="1" i="1" dirty="0" smtClean="0">
                <a:solidFill>
                  <a:schemeClr val="tx1"/>
                </a:solidFill>
              </a:rPr>
              <a:t>n</a:t>
            </a:r>
            <a:r>
              <a:rPr lang="en-GB" sz="2400" b="1" i="1" dirty="0">
                <a:solidFill>
                  <a:schemeClr val="tx1"/>
                </a:solidFill>
              </a:rPr>
              <a:t>. someone whose job is just below the level of manager, etc.</a:t>
            </a:r>
            <a:endParaRPr lang="en-US" sz="2400" b="1" i="1" dirty="0">
              <a:solidFill>
                <a:schemeClr val="tx1"/>
              </a:solidFill>
            </a:endParaRPr>
          </a:p>
          <a:p>
            <a:pPr>
              <a:lnSpc>
                <a:spcPct val="150000"/>
              </a:lnSpc>
            </a:pPr>
            <a:r>
              <a:rPr lang="en-US" sz="2400" b="1" dirty="0" smtClean="0">
                <a:solidFill>
                  <a:srgbClr val="2D91B9"/>
                </a:solidFill>
              </a:rPr>
              <a:t>Vocabulary </a:t>
            </a:r>
            <a:r>
              <a:rPr lang="en-US" sz="2400" b="1" dirty="0">
                <a:solidFill>
                  <a:srgbClr val="2D91B9"/>
                </a:solidFill>
              </a:rPr>
              <a:t>web</a:t>
            </a:r>
            <a:endParaRPr lang="en-GB" sz="2400" b="1" dirty="0">
              <a:solidFill>
                <a:srgbClr val="2D91B9"/>
              </a:solidFill>
            </a:endParaRPr>
          </a:p>
          <a:p>
            <a:pPr>
              <a:lnSpc>
                <a:spcPct val="150000"/>
              </a:lnSpc>
            </a:pPr>
            <a:r>
              <a:rPr lang="en-US" sz="2400" b="1" i="1" dirty="0"/>
              <a:t> </a:t>
            </a:r>
            <a:r>
              <a:rPr lang="zh-CN" altLang="en-US" sz="2400" b="1" dirty="0" smtClean="0"/>
              <a:t>                          </a:t>
            </a:r>
            <a:endParaRPr lang="en-GB" sz="2400" b="1" dirty="0" smtClean="0"/>
          </a:p>
          <a:p>
            <a:pPr>
              <a:lnSpc>
                <a:spcPct val="150000"/>
              </a:lnSpc>
            </a:pPr>
            <a:r>
              <a:rPr lang="en-US" sz="2400" b="1" dirty="0" smtClean="0"/>
              <a:t> </a:t>
            </a:r>
            <a:endParaRPr lang="en-GB" sz="2400" b="1" dirty="0">
              <a:solidFill>
                <a:srgbClr val="C00000"/>
              </a:solidFill>
            </a:endParaRPr>
          </a:p>
        </p:txBody>
      </p:sp>
      <p:sp>
        <p:nvSpPr>
          <p:cNvPr id="11" name="单圆角矩形 10"/>
          <p:cNvSpPr/>
          <p:nvPr/>
        </p:nvSpPr>
        <p:spPr bwMode="auto">
          <a:xfrm>
            <a:off x="467544" y="188640"/>
            <a:ext cx="2520280"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a:solidFill>
                  <a:srgbClr val="C00000"/>
                </a:solidFill>
              </a:rPr>
              <a:t>8. assistant</a:t>
            </a:r>
            <a:endParaRPr lang="en-GB" sz="2400" b="1" dirty="0">
              <a:solidFill>
                <a:srgbClr val="C00000"/>
              </a:solidFill>
            </a:endParaRPr>
          </a:p>
        </p:txBody>
      </p:sp>
      <p:sp>
        <p:nvSpPr>
          <p:cNvPr id="21" name="矩形 20"/>
          <p:cNvSpPr/>
          <p:nvPr/>
        </p:nvSpPr>
        <p:spPr>
          <a:xfrm>
            <a:off x="1727684" y="4377591"/>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6" name="矩形 25"/>
          <p:cNvSpPr/>
          <p:nvPr/>
        </p:nvSpPr>
        <p:spPr>
          <a:xfrm>
            <a:off x="4529293" y="4400793"/>
            <a:ext cx="2117887" cy="461665"/>
          </a:xfrm>
          <a:prstGeom prst="rect">
            <a:avLst/>
          </a:prstGeom>
        </p:spPr>
        <p:txBody>
          <a:bodyPr wrap="none">
            <a:spAutoFit/>
          </a:bodyPr>
          <a:lstStyle/>
          <a:p>
            <a:r>
              <a:rPr lang="en-US" sz="2400" b="1" dirty="0"/>
              <a:t>assistance </a:t>
            </a:r>
            <a:r>
              <a:rPr lang="en-US" sz="2400" b="1" i="1" dirty="0"/>
              <a:t>n.</a:t>
            </a:r>
            <a:endParaRPr lang="en-GB" sz="2400" b="1" dirty="0"/>
          </a:p>
        </p:txBody>
      </p:sp>
      <p:sp>
        <p:nvSpPr>
          <p:cNvPr id="27" name="矩形 26"/>
          <p:cNvSpPr/>
          <p:nvPr/>
        </p:nvSpPr>
        <p:spPr>
          <a:xfrm>
            <a:off x="2255393" y="4400794"/>
            <a:ext cx="1962397" cy="461665"/>
          </a:xfrm>
          <a:prstGeom prst="rect">
            <a:avLst/>
          </a:prstGeom>
        </p:spPr>
        <p:txBody>
          <a:bodyPr wrap="none">
            <a:spAutoFit/>
          </a:bodyPr>
          <a:lstStyle/>
          <a:p>
            <a:r>
              <a:rPr lang="en-US" sz="2400" b="1" dirty="0" smtClean="0"/>
              <a:t>assistant </a:t>
            </a:r>
            <a:r>
              <a:rPr lang="en-US" sz="2400" b="1" i="1" dirty="0"/>
              <a:t>n</a:t>
            </a:r>
            <a:r>
              <a:rPr lang="en-US" sz="2400" b="1" i="1" dirty="0" smtClean="0"/>
              <a:t>.,</a:t>
            </a:r>
            <a:endParaRPr lang="en-GB" sz="2400" b="1" i="1" dirty="0"/>
          </a:p>
        </p:txBody>
      </p:sp>
      <p:sp>
        <p:nvSpPr>
          <p:cNvPr id="28" name="矩形 27"/>
          <p:cNvSpPr/>
          <p:nvPr/>
        </p:nvSpPr>
        <p:spPr>
          <a:xfrm>
            <a:off x="472766" y="4449748"/>
            <a:ext cx="1382751" cy="461665"/>
          </a:xfrm>
          <a:prstGeom prst="rect">
            <a:avLst/>
          </a:prstGeom>
        </p:spPr>
        <p:txBody>
          <a:bodyPr wrap="none">
            <a:spAutoFit/>
          </a:bodyPr>
          <a:lstStyle/>
          <a:p>
            <a:r>
              <a:rPr lang="en-US" sz="2400" b="1" dirty="0"/>
              <a:t>assist </a:t>
            </a:r>
            <a:r>
              <a:rPr lang="en-US" sz="2400" b="1" i="1" dirty="0"/>
              <a:t>v.</a:t>
            </a:r>
            <a:endParaRPr lang="en-GB" sz="2400" b="1" dirty="0"/>
          </a:p>
        </p:txBody>
      </p:sp>
      <p:sp>
        <p:nvSpPr>
          <p:cNvPr id="16" name="矩形 15"/>
          <p:cNvSpPr/>
          <p:nvPr/>
        </p:nvSpPr>
        <p:spPr>
          <a:xfrm>
            <a:off x="4030181" y="4357884"/>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heel(1)">
                                      <p:cBhvr>
                                        <p:cTn id="30" dur="2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80">
                                          <p:stCondLst>
                                            <p:cond delay="0"/>
                                          </p:stCondLst>
                                        </p:cTn>
                                        <p:tgtEl>
                                          <p:spTgt spid="27"/>
                                        </p:tgtEl>
                                      </p:cBhvr>
                                    </p:animEffect>
                                    <p:anim calcmode="lin" valueType="num">
                                      <p:cBhvr>
                                        <p:cTn id="36"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41" dur="26">
                                          <p:stCondLst>
                                            <p:cond delay="650"/>
                                          </p:stCondLst>
                                        </p:cTn>
                                        <p:tgtEl>
                                          <p:spTgt spid="27"/>
                                        </p:tgtEl>
                                      </p:cBhvr>
                                      <p:to x="100000" y="60000"/>
                                    </p:animScale>
                                    <p:animScale>
                                      <p:cBhvr>
                                        <p:cTn id="42" dur="166" decel="50000">
                                          <p:stCondLst>
                                            <p:cond delay="676"/>
                                          </p:stCondLst>
                                        </p:cTn>
                                        <p:tgtEl>
                                          <p:spTgt spid="27"/>
                                        </p:tgtEl>
                                      </p:cBhvr>
                                      <p:to x="100000" y="100000"/>
                                    </p:animScale>
                                    <p:animScale>
                                      <p:cBhvr>
                                        <p:cTn id="43" dur="26">
                                          <p:stCondLst>
                                            <p:cond delay="1312"/>
                                          </p:stCondLst>
                                        </p:cTn>
                                        <p:tgtEl>
                                          <p:spTgt spid="27"/>
                                        </p:tgtEl>
                                      </p:cBhvr>
                                      <p:to x="100000" y="80000"/>
                                    </p:animScale>
                                    <p:animScale>
                                      <p:cBhvr>
                                        <p:cTn id="44" dur="166" decel="50000">
                                          <p:stCondLst>
                                            <p:cond delay="1338"/>
                                          </p:stCondLst>
                                        </p:cTn>
                                        <p:tgtEl>
                                          <p:spTgt spid="27"/>
                                        </p:tgtEl>
                                      </p:cBhvr>
                                      <p:to x="100000" y="100000"/>
                                    </p:animScale>
                                    <p:animScale>
                                      <p:cBhvr>
                                        <p:cTn id="45" dur="26">
                                          <p:stCondLst>
                                            <p:cond delay="1642"/>
                                          </p:stCondLst>
                                        </p:cTn>
                                        <p:tgtEl>
                                          <p:spTgt spid="27"/>
                                        </p:tgtEl>
                                      </p:cBhvr>
                                      <p:to x="100000" y="90000"/>
                                    </p:animScale>
                                    <p:animScale>
                                      <p:cBhvr>
                                        <p:cTn id="46" dur="166" decel="50000">
                                          <p:stCondLst>
                                            <p:cond delay="1668"/>
                                          </p:stCondLst>
                                        </p:cTn>
                                        <p:tgtEl>
                                          <p:spTgt spid="27"/>
                                        </p:tgtEl>
                                      </p:cBhvr>
                                      <p:to x="100000" y="100000"/>
                                    </p:animScale>
                                    <p:animScale>
                                      <p:cBhvr>
                                        <p:cTn id="47" dur="26">
                                          <p:stCondLst>
                                            <p:cond delay="1808"/>
                                          </p:stCondLst>
                                        </p:cTn>
                                        <p:tgtEl>
                                          <p:spTgt spid="27"/>
                                        </p:tgtEl>
                                      </p:cBhvr>
                                      <p:to x="100000" y="95000"/>
                                    </p:animScale>
                                    <p:animScale>
                                      <p:cBhvr>
                                        <p:cTn id="48" dur="166" decel="50000">
                                          <p:stCondLst>
                                            <p:cond delay="1834"/>
                                          </p:stCondLst>
                                        </p:cTn>
                                        <p:tgtEl>
                                          <p:spTgt spid="27"/>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heel(1)">
                                      <p:cBhvr>
                                        <p:cTn id="53" dur="20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80">
                                          <p:stCondLst>
                                            <p:cond delay="0"/>
                                          </p:stCondLst>
                                        </p:cTn>
                                        <p:tgtEl>
                                          <p:spTgt spid="26"/>
                                        </p:tgtEl>
                                      </p:cBhvr>
                                    </p:animEffect>
                                    <p:anim calcmode="lin" valueType="num">
                                      <p:cBhvr>
                                        <p:cTn id="5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4" dur="26">
                                          <p:stCondLst>
                                            <p:cond delay="650"/>
                                          </p:stCondLst>
                                        </p:cTn>
                                        <p:tgtEl>
                                          <p:spTgt spid="26"/>
                                        </p:tgtEl>
                                      </p:cBhvr>
                                      <p:to x="100000" y="60000"/>
                                    </p:animScale>
                                    <p:animScale>
                                      <p:cBhvr>
                                        <p:cTn id="65" dur="166" decel="50000">
                                          <p:stCondLst>
                                            <p:cond delay="676"/>
                                          </p:stCondLst>
                                        </p:cTn>
                                        <p:tgtEl>
                                          <p:spTgt spid="26"/>
                                        </p:tgtEl>
                                      </p:cBhvr>
                                      <p:to x="100000" y="100000"/>
                                    </p:animScale>
                                    <p:animScale>
                                      <p:cBhvr>
                                        <p:cTn id="66" dur="26">
                                          <p:stCondLst>
                                            <p:cond delay="1312"/>
                                          </p:stCondLst>
                                        </p:cTn>
                                        <p:tgtEl>
                                          <p:spTgt spid="26"/>
                                        </p:tgtEl>
                                      </p:cBhvr>
                                      <p:to x="100000" y="80000"/>
                                    </p:animScale>
                                    <p:animScale>
                                      <p:cBhvr>
                                        <p:cTn id="67" dur="166" decel="50000">
                                          <p:stCondLst>
                                            <p:cond delay="1338"/>
                                          </p:stCondLst>
                                        </p:cTn>
                                        <p:tgtEl>
                                          <p:spTgt spid="26"/>
                                        </p:tgtEl>
                                      </p:cBhvr>
                                      <p:to x="100000" y="100000"/>
                                    </p:animScale>
                                    <p:animScale>
                                      <p:cBhvr>
                                        <p:cTn id="68" dur="26">
                                          <p:stCondLst>
                                            <p:cond delay="1642"/>
                                          </p:stCondLst>
                                        </p:cTn>
                                        <p:tgtEl>
                                          <p:spTgt spid="26"/>
                                        </p:tgtEl>
                                      </p:cBhvr>
                                      <p:to x="100000" y="90000"/>
                                    </p:animScale>
                                    <p:animScale>
                                      <p:cBhvr>
                                        <p:cTn id="69" dur="166" decel="50000">
                                          <p:stCondLst>
                                            <p:cond delay="1668"/>
                                          </p:stCondLst>
                                        </p:cTn>
                                        <p:tgtEl>
                                          <p:spTgt spid="26"/>
                                        </p:tgtEl>
                                      </p:cBhvr>
                                      <p:to x="100000" y="100000"/>
                                    </p:animScale>
                                    <p:animScale>
                                      <p:cBhvr>
                                        <p:cTn id="70" dur="26">
                                          <p:stCondLst>
                                            <p:cond delay="1808"/>
                                          </p:stCondLst>
                                        </p:cTn>
                                        <p:tgtEl>
                                          <p:spTgt spid="26"/>
                                        </p:tgtEl>
                                      </p:cBhvr>
                                      <p:to x="100000" y="95000"/>
                                    </p:animScale>
                                    <p:animScale>
                                      <p:cBhvr>
                                        <p:cTn id="71"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8"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184024" y="908720"/>
            <a:ext cx="8675133" cy="5472608"/>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nSpc>
                <a:spcPct val="150000"/>
              </a:lnSpc>
            </a:pPr>
            <a:r>
              <a:rPr lang="en-US" sz="2400" b="1" dirty="0">
                <a:solidFill>
                  <a:srgbClr val="2D91B9"/>
                </a:solidFill>
              </a:rPr>
              <a:t>Definitions</a:t>
            </a:r>
            <a:endParaRPr lang="en-GB" sz="2400" b="1" dirty="0">
              <a:solidFill>
                <a:srgbClr val="2D91B9"/>
              </a:solidFill>
            </a:endParaRPr>
          </a:p>
          <a:p>
            <a:pPr>
              <a:lnSpc>
                <a:spcPct val="150000"/>
              </a:lnSpc>
            </a:pPr>
            <a:r>
              <a:rPr lang="en-US" sz="2400" b="1" i="1" dirty="0" smtClean="0">
                <a:solidFill>
                  <a:schemeClr val="tx1"/>
                </a:solidFill>
              </a:rPr>
              <a:t>1) </a:t>
            </a:r>
            <a:r>
              <a:rPr lang="en-GB" sz="2400" b="1" i="1" dirty="0">
                <a:solidFill>
                  <a:schemeClr val="tx1"/>
                </a:solidFill>
              </a:rPr>
              <a:t>adv. extremely, in an incredible manner</a:t>
            </a:r>
            <a:endParaRPr lang="en-US" sz="2400" b="1" i="1" dirty="0" smtClean="0">
              <a:solidFill>
                <a:schemeClr val="tx1"/>
              </a:solidFill>
            </a:endParaRPr>
          </a:p>
          <a:p>
            <a:pPr>
              <a:lnSpc>
                <a:spcPct val="150000"/>
              </a:lnSpc>
            </a:pPr>
            <a:r>
              <a:rPr lang="en-US" sz="2400" b="1" i="1" dirty="0" smtClean="0">
                <a:solidFill>
                  <a:schemeClr val="tx1"/>
                </a:solidFill>
              </a:rPr>
              <a:t>2</a:t>
            </a:r>
            <a:r>
              <a:rPr lang="en-US" sz="2400" b="1" i="1" dirty="0">
                <a:solidFill>
                  <a:schemeClr val="tx1"/>
                </a:solidFill>
              </a:rPr>
              <a:t>)</a:t>
            </a:r>
            <a:r>
              <a:rPr lang="en-US" sz="2400" b="1" i="1" dirty="0" smtClean="0">
                <a:solidFill>
                  <a:schemeClr val="tx1"/>
                </a:solidFill>
              </a:rPr>
              <a:t> </a:t>
            </a:r>
            <a:r>
              <a:rPr lang="en-GB" sz="2400" b="1" i="1" dirty="0">
                <a:solidFill>
                  <a:schemeClr val="tx1"/>
                </a:solidFill>
              </a:rPr>
              <a:t>adv. in a way that is hard to believe</a:t>
            </a:r>
            <a:endParaRPr lang="en-GB" sz="2400" b="1" dirty="0">
              <a:solidFill>
                <a:schemeClr val="tx1"/>
              </a:solidFill>
            </a:endParaRPr>
          </a:p>
          <a:p>
            <a:pPr>
              <a:lnSpc>
                <a:spcPct val="150000"/>
              </a:lnSpc>
            </a:pPr>
            <a:r>
              <a:rPr lang="en-US" sz="2400" b="1" dirty="0" smtClean="0">
                <a:solidFill>
                  <a:srgbClr val="2D91B9"/>
                </a:solidFill>
              </a:rPr>
              <a:t>Vocabulary </a:t>
            </a:r>
            <a:r>
              <a:rPr lang="en-US" sz="2400" b="1" dirty="0">
                <a:solidFill>
                  <a:srgbClr val="2D91B9"/>
                </a:solidFill>
              </a:rPr>
              <a:t>web</a:t>
            </a:r>
            <a:endParaRPr lang="en-GB" sz="2400" b="1" dirty="0">
              <a:solidFill>
                <a:srgbClr val="2D91B9"/>
              </a:solidFill>
            </a:endParaRPr>
          </a:p>
          <a:p>
            <a:pPr>
              <a:lnSpc>
                <a:spcPct val="150000"/>
              </a:lnSpc>
            </a:pPr>
            <a:r>
              <a:rPr lang="en-US" sz="2400" b="1" i="1" dirty="0"/>
              <a:t> </a:t>
            </a:r>
            <a:r>
              <a:rPr lang="zh-CN" altLang="en-US" sz="2400" b="1" dirty="0" smtClean="0"/>
              <a:t>                          </a:t>
            </a:r>
            <a:endParaRPr lang="en-GB" sz="2400" b="1" dirty="0" smtClean="0"/>
          </a:p>
          <a:p>
            <a:pPr>
              <a:lnSpc>
                <a:spcPct val="150000"/>
              </a:lnSpc>
            </a:pPr>
            <a:r>
              <a:rPr lang="en-US" sz="2400" b="1" dirty="0" smtClean="0"/>
              <a:t> </a:t>
            </a:r>
            <a:endParaRPr lang="en-GB" sz="2400" b="1" dirty="0">
              <a:solidFill>
                <a:srgbClr val="C00000"/>
              </a:solidFill>
            </a:endParaRPr>
          </a:p>
        </p:txBody>
      </p:sp>
      <p:sp>
        <p:nvSpPr>
          <p:cNvPr id="11" name="单圆角矩形 10"/>
          <p:cNvSpPr/>
          <p:nvPr/>
        </p:nvSpPr>
        <p:spPr bwMode="auto">
          <a:xfrm>
            <a:off x="467544" y="188640"/>
            <a:ext cx="2520280"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rgbClr val="C00000"/>
                </a:solidFill>
              </a:rPr>
              <a:t> </a:t>
            </a:r>
            <a:r>
              <a:rPr lang="en-US" sz="2400" b="1" dirty="0">
                <a:solidFill>
                  <a:srgbClr val="C00000"/>
                </a:solidFill>
              </a:rPr>
              <a:t>9. incredibly</a:t>
            </a:r>
            <a:endParaRPr lang="en-GB" sz="2400" b="1" dirty="0">
              <a:solidFill>
                <a:srgbClr val="C00000"/>
              </a:solidFill>
            </a:endParaRPr>
          </a:p>
        </p:txBody>
      </p:sp>
      <p:sp>
        <p:nvSpPr>
          <p:cNvPr id="21" name="矩形 20"/>
          <p:cNvSpPr/>
          <p:nvPr/>
        </p:nvSpPr>
        <p:spPr>
          <a:xfrm>
            <a:off x="2702208" y="4411361"/>
            <a:ext cx="527709" cy="553998"/>
          </a:xfrm>
          <a:prstGeom prst="rect">
            <a:avLst/>
          </a:prstGeom>
        </p:spPr>
        <p:txBody>
          <a:bodyPr wrap="none">
            <a:spAutoFit/>
          </a:bodyPr>
          <a:lstStyle/>
          <a:p>
            <a:r>
              <a:rPr lang="zh-CN" altLang="en-US" sz="3000" dirty="0" smtClean="0">
                <a:latin typeface="Times New Roman" panose="02020603050405020304" pitchFamily="18" charset="0"/>
                <a:cs typeface="Times New Roman" panose="02020603050405020304" pitchFamily="18" charset="0"/>
                <a:sym typeface="Wingdings 3" panose="05040102010807070707"/>
              </a:rPr>
              <a:t></a:t>
            </a:r>
            <a:endParaRPr lang="en-GB" sz="3000" dirty="0">
              <a:latin typeface="Times New Roman" panose="02020603050405020304" pitchFamily="18" charset="0"/>
              <a:cs typeface="Times New Roman" panose="02020603050405020304" pitchFamily="18" charset="0"/>
            </a:endParaRPr>
          </a:p>
        </p:txBody>
      </p:sp>
      <p:sp>
        <p:nvSpPr>
          <p:cNvPr id="27" name="矩形 26"/>
          <p:cNvSpPr/>
          <p:nvPr/>
        </p:nvSpPr>
        <p:spPr>
          <a:xfrm>
            <a:off x="3229917" y="4453784"/>
            <a:ext cx="2320507" cy="461665"/>
          </a:xfrm>
          <a:prstGeom prst="rect">
            <a:avLst/>
          </a:prstGeom>
        </p:spPr>
        <p:txBody>
          <a:bodyPr wrap="none">
            <a:spAutoFit/>
          </a:bodyPr>
          <a:lstStyle/>
          <a:p>
            <a:r>
              <a:rPr lang="en-US" sz="2400" b="1" dirty="0"/>
              <a:t>incredibly </a:t>
            </a:r>
            <a:r>
              <a:rPr lang="en-US" sz="2400" b="1" i="1" dirty="0"/>
              <a:t>adv.</a:t>
            </a:r>
            <a:endParaRPr lang="en-GB" sz="2400" b="1" dirty="0"/>
          </a:p>
        </p:txBody>
      </p:sp>
      <p:sp>
        <p:nvSpPr>
          <p:cNvPr id="28" name="矩形 27"/>
          <p:cNvSpPr/>
          <p:nvPr/>
        </p:nvSpPr>
        <p:spPr>
          <a:xfrm>
            <a:off x="467544" y="4457528"/>
            <a:ext cx="2250937" cy="461665"/>
          </a:xfrm>
          <a:prstGeom prst="rect">
            <a:avLst/>
          </a:prstGeom>
        </p:spPr>
        <p:txBody>
          <a:bodyPr wrap="none">
            <a:spAutoFit/>
          </a:bodyPr>
          <a:lstStyle/>
          <a:p>
            <a:r>
              <a:rPr lang="en-US" sz="2400" b="1" dirty="0"/>
              <a:t>incredible </a:t>
            </a:r>
            <a:r>
              <a:rPr lang="en-US" sz="2400" b="1" i="1" dirty="0"/>
              <a:t>adj.</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wipe(down)">
                                      <p:cBhvr>
                                        <p:cTn id="17" dur="580">
                                          <p:stCondLst>
                                            <p:cond delay="0"/>
                                          </p:stCondLst>
                                        </p:cTn>
                                        <p:tgtEl>
                                          <p:spTgt spid="28">
                                            <p:txEl>
                                              <p:pRg st="0" end="0"/>
                                            </p:txEl>
                                          </p:spTgt>
                                        </p:tgtEl>
                                      </p:cBhvr>
                                    </p:animEffect>
                                    <p:anim calcmode="lin" valueType="num">
                                      <p:cBhvr>
                                        <p:cTn id="18" dur="1822" tmFilter="0,0; 0.14,0.36; 0.43,0.73; 0.71,0.91; 1.0,1.0">
                                          <p:stCondLst>
                                            <p:cond delay="0"/>
                                          </p:stCondLst>
                                        </p:cTn>
                                        <p:tgtEl>
                                          <p:spTgt spid="28">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8">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8">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8">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8">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28">
                                            <p:txEl>
                                              <p:pRg st="0" end="0"/>
                                            </p:txEl>
                                          </p:spTgt>
                                        </p:tgtEl>
                                      </p:cBhvr>
                                      <p:to x="100000" y="60000"/>
                                    </p:animScale>
                                    <p:animScale>
                                      <p:cBhvr>
                                        <p:cTn id="24" dur="166" decel="50000">
                                          <p:stCondLst>
                                            <p:cond delay="676"/>
                                          </p:stCondLst>
                                        </p:cTn>
                                        <p:tgtEl>
                                          <p:spTgt spid="28">
                                            <p:txEl>
                                              <p:pRg st="0" end="0"/>
                                            </p:txEl>
                                          </p:spTgt>
                                        </p:tgtEl>
                                      </p:cBhvr>
                                      <p:to x="100000" y="100000"/>
                                    </p:animScale>
                                    <p:animScale>
                                      <p:cBhvr>
                                        <p:cTn id="25" dur="26">
                                          <p:stCondLst>
                                            <p:cond delay="1312"/>
                                          </p:stCondLst>
                                        </p:cTn>
                                        <p:tgtEl>
                                          <p:spTgt spid="28">
                                            <p:txEl>
                                              <p:pRg st="0" end="0"/>
                                            </p:txEl>
                                          </p:spTgt>
                                        </p:tgtEl>
                                      </p:cBhvr>
                                      <p:to x="100000" y="80000"/>
                                    </p:animScale>
                                    <p:animScale>
                                      <p:cBhvr>
                                        <p:cTn id="26" dur="166" decel="50000">
                                          <p:stCondLst>
                                            <p:cond delay="1338"/>
                                          </p:stCondLst>
                                        </p:cTn>
                                        <p:tgtEl>
                                          <p:spTgt spid="28">
                                            <p:txEl>
                                              <p:pRg st="0" end="0"/>
                                            </p:txEl>
                                          </p:spTgt>
                                        </p:tgtEl>
                                      </p:cBhvr>
                                      <p:to x="100000" y="100000"/>
                                    </p:animScale>
                                    <p:animScale>
                                      <p:cBhvr>
                                        <p:cTn id="27" dur="26">
                                          <p:stCondLst>
                                            <p:cond delay="1642"/>
                                          </p:stCondLst>
                                        </p:cTn>
                                        <p:tgtEl>
                                          <p:spTgt spid="28">
                                            <p:txEl>
                                              <p:pRg st="0" end="0"/>
                                            </p:txEl>
                                          </p:spTgt>
                                        </p:tgtEl>
                                      </p:cBhvr>
                                      <p:to x="100000" y="90000"/>
                                    </p:animScale>
                                    <p:animScale>
                                      <p:cBhvr>
                                        <p:cTn id="28" dur="166" decel="50000">
                                          <p:stCondLst>
                                            <p:cond delay="1668"/>
                                          </p:stCondLst>
                                        </p:cTn>
                                        <p:tgtEl>
                                          <p:spTgt spid="28">
                                            <p:txEl>
                                              <p:pRg st="0" end="0"/>
                                            </p:txEl>
                                          </p:spTgt>
                                        </p:tgtEl>
                                      </p:cBhvr>
                                      <p:to x="100000" y="100000"/>
                                    </p:animScale>
                                    <p:animScale>
                                      <p:cBhvr>
                                        <p:cTn id="29" dur="26">
                                          <p:stCondLst>
                                            <p:cond delay="1808"/>
                                          </p:stCondLst>
                                        </p:cTn>
                                        <p:tgtEl>
                                          <p:spTgt spid="28">
                                            <p:txEl>
                                              <p:pRg st="0" end="0"/>
                                            </p:txEl>
                                          </p:spTgt>
                                        </p:tgtEl>
                                      </p:cBhvr>
                                      <p:to x="100000" y="95000"/>
                                    </p:animScale>
                                    <p:animScale>
                                      <p:cBhvr>
                                        <p:cTn id="30" dur="166" decel="50000">
                                          <p:stCondLst>
                                            <p:cond delay="1834"/>
                                          </p:stCondLst>
                                        </p:cTn>
                                        <p:tgtEl>
                                          <p:spTgt spid="28">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heel(1)">
                                      <p:cBhvr>
                                        <p:cTn id="35" dur="2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27">
                                            <p:txEl>
                                              <p:pRg st="0" end="0"/>
                                            </p:txEl>
                                          </p:spTgt>
                                        </p:tgtEl>
                                        <p:attrNameLst>
                                          <p:attrName>style.visibility</p:attrName>
                                        </p:attrNameLst>
                                      </p:cBhvr>
                                      <p:to>
                                        <p:strVal val="visible"/>
                                      </p:to>
                                    </p:set>
                                    <p:animEffect transition="in" filter="wipe(down)">
                                      <p:cBhvr>
                                        <p:cTn id="40" dur="580">
                                          <p:stCondLst>
                                            <p:cond delay="0"/>
                                          </p:stCondLst>
                                        </p:cTn>
                                        <p:tgtEl>
                                          <p:spTgt spid="27">
                                            <p:txEl>
                                              <p:pRg st="0" end="0"/>
                                            </p:txEl>
                                          </p:spTgt>
                                        </p:tgtEl>
                                      </p:cBhvr>
                                    </p:animEffect>
                                    <p:anim calcmode="lin" valueType="num">
                                      <p:cBhvr>
                                        <p:cTn id="41" dur="1822" tmFilter="0,0; 0.14,0.36; 0.43,0.73; 0.71,0.91; 1.0,1.0">
                                          <p:stCondLst>
                                            <p:cond delay="0"/>
                                          </p:stCondLst>
                                        </p:cTn>
                                        <p:tgtEl>
                                          <p:spTgt spid="27">
                                            <p:txEl>
                                              <p:pRg st="0" end="0"/>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7">
                                            <p:txEl>
                                              <p:pRg st="0" end="0"/>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7">
                                            <p:txEl>
                                              <p:pRg st="0" end="0"/>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7">
                                            <p:txEl>
                                              <p:pRg st="0" end="0"/>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7">
                                            <p:txEl>
                                              <p:pRg st="0" end="0"/>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27">
                                            <p:txEl>
                                              <p:pRg st="0" end="0"/>
                                            </p:txEl>
                                          </p:spTgt>
                                        </p:tgtEl>
                                      </p:cBhvr>
                                      <p:to x="100000" y="60000"/>
                                    </p:animScale>
                                    <p:animScale>
                                      <p:cBhvr>
                                        <p:cTn id="47" dur="166" decel="50000">
                                          <p:stCondLst>
                                            <p:cond delay="676"/>
                                          </p:stCondLst>
                                        </p:cTn>
                                        <p:tgtEl>
                                          <p:spTgt spid="27">
                                            <p:txEl>
                                              <p:pRg st="0" end="0"/>
                                            </p:txEl>
                                          </p:spTgt>
                                        </p:tgtEl>
                                      </p:cBhvr>
                                      <p:to x="100000" y="100000"/>
                                    </p:animScale>
                                    <p:animScale>
                                      <p:cBhvr>
                                        <p:cTn id="48" dur="26">
                                          <p:stCondLst>
                                            <p:cond delay="1312"/>
                                          </p:stCondLst>
                                        </p:cTn>
                                        <p:tgtEl>
                                          <p:spTgt spid="27">
                                            <p:txEl>
                                              <p:pRg st="0" end="0"/>
                                            </p:txEl>
                                          </p:spTgt>
                                        </p:tgtEl>
                                      </p:cBhvr>
                                      <p:to x="100000" y="80000"/>
                                    </p:animScale>
                                    <p:animScale>
                                      <p:cBhvr>
                                        <p:cTn id="49" dur="166" decel="50000">
                                          <p:stCondLst>
                                            <p:cond delay="1338"/>
                                          </p:stCondLst>
                                        </p:cTn>
                                        <p:tgtEl>
                                          <p:spTgt spid="27">
                                            <p:txEl>
                                              <p:pRg st="0" end="0"/>
                                            </p:txEl>
                                          </p:spTgt>
                                        </p:tgtEl>
                                      </p:cBhvr>
                                      <p:to x="100000" y="100000"/>
                                    </p:animScale>
                                    <p:animScale>
                                      <p:cBhvr>
                                        <p:cTn id="50" dur="26">
                                          <p:stCondLst>
                                            <p:cond delay="1642"/>
                                          </p:stCondLst>
                                        </p:cTn>
                                        <p:tgtEl>
                                          <p:spTgt spid="27">
                                            <p:txEl>
                                              <p:pRg st="0" end="0"/>
                                            </p:txEl>
                                          </p:spTgt>
                                        </p:tgtEl>
                                      </p:cBhvr>
                                      <p:to x="100000" y="90000"/>
                                    </p:animScale>
                                    <p:animScale>
                                      <p:cBhvr>
                                        <p:cTn id="51" dur="166" decel="50000">
                                          <p:stCondLst>
                                            <p:cond delay="1668"/>
                                          </p:stCondLst>
                                        </p:cTn>
                                        <p:tgtEl>
                                          <p:spTgt spid="27">
                                            <p:txEl>
                                              <p:pRg st="0" end="0"/>
                                            </p:txEl>
                                          </p:spTgt>
                                        </p:tgtEl>
                                      </p:cBhvr>
                                      <p:to x="100000" y="100000"/>
                                    </p:animScale>
                                    <p:animScale>
                                      <p:cBhvr>
                                        <p:cTn id="52" dur="26">
                                          <p:stCondLst>
                                            <p:cond delay="1808"/>
                                          </p:stCondLst>
                                        </p:cTn>
                                        <p:tgtEl>
                                          <p:spTgt spid="27">
                                            <p:txEl>
                                              <p:pRg st="0" end="0"/>
                                            </p:txEl>
                                          </p:spTgt>
                                        </p:tgtEl>
                                      </p:cBhvr>
                                      <p:to x="100000" y="95000"/>
                                    </p:animScale>
                                    <p:animScale>
                                      <p:cBhvr>
                                        <p:cTn id="53" dur="166" decel="50000">
                                          <p:stCondLst>
                                            <p:cond delay="1834"/>
                                          </p:stCondLst>
                                        </p:cTn>
                                        <p:tgtEl>
                                          <p:spTgt spid="2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单圆角矩形 4"/>
          <p:cNvSpPr/>
          <p:nvPr/>
        </p:nvSpPr>
        <p:spPr bwMode="auto">
          <a:xfrm>
            <a:off x="215710" y="2899740"/>
            <a:ext cx="2477914"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1. frequent</a:t>
            </a:r>
            <a:endParaRPr lang="en-GB" sz="2400" b="1" dirty="0">
              <a:solidFill>
                <a:srgbClr val="0000FF"/>
              </a:solidFill>
            </a:endParaRPr>
          </a:p>
        </p:txBody>
      </p:sp>
      <p:sp>
        <p:nvSpPr>
          <p:cNvPr id="6" name="单圆角矩形 5"/>
          <p:cNvSpPr/>
          <p:nvPr/>
        </p:nvSpPr>
        <p:spPr bwMode="auto">
          <a:xfrm>
            <a:off x="260687" y="215062"/>
            <a:ext cx="8242262" cy="523220"/>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a:solidFill>
                  <a:srgbClr val="C00000"/>
                </a:solidFill>
              </a:rPr>
              <a:t>Fill in the blanks with proper forms of the given words</a:t>
            </a:r>
            <a:endParaRPr lang="en-GB" sz="2400" b="1" dirty="0">
              <a:solidFill>
                <a:srgbClr val="C00000"/>
              </a:solidFill>
            </a:endParaRPr>
          </a:p>
        </p:txBody>
      </p:sp>
      <p:sp>
        <p:nvSpPr>
          <p:cNvPr id="9" name="矩形 8"/>
          <p:cNvSpPr/>
          <p:nvPr/>
        </p:nvSpPr>
        <p:spPr bwMode="auto">
          <a:xfrm>
            <a:off x="277860" y="3717032"/>
            <a:ext cx="8532744" cy="1584176"/>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2. They found their computers producing different results from exactly the same ________ (calculate).</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0" name="矩形 9"/>
          <p:cNvSpPr/>
          <p:nvPr/>
        </p:nvSpPr>
        <p:spPr bwMode="auto">
          <a:xfrm>
            <a:off x="277860" y="1268760"/>
            <a:ext cx="8553293" cy="1368152"/>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1. There is a ________ (frequency) bus service into the </a:t>
            </a:r>
            <a:r>
              <a:rPr lang="en-US" sz="2400" b="1" dirty="0" err="1"/>
              <a:t>centre</a:t>
            </a:r>
            <a:r>
              <a:rPr lang="en-US" sz="2400" b="1" dirty="0"/>
              <a:t> of town every day.</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2" name="单圆角矩形 11"/>
          <p:cNvSpPr/>
          <p:nvPr/>
        </p:nvSpPr>
        <p:spPr bwMode="auto">
          <a:xfrm>
            <a:off x="277860" y="5589240"/>
            <a:ext cx="2417208"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2. calculation</a:t>
            </a:r>
            <a:endParaRPr lang="en-GB"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Users/apple/Desktop/PPT-2.jpgPPT-2"/>
          <p:cNvPicPr>
            <a:picLocks noChangeAspect="1" noChangeArrowheads="1"/>
          </p:cNvPicPr>
          <p:nvPr/>
        </p:nvPicPr>
        <p:blipFill>
          <a:blip r:embed="rId1"/>
          <a:srcRect/>
          <a:stretch>
            <a:fillRect/>
          </a:stretch>
        </p:blipFill>
        <p:spPr bwMode="auto">
          <a:xfrm>
            <a:off x="0" y="1639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
          <p:cNvSpPr txBox="1"/>
          <p:nvPr/>
        </p:nvSpPr>
        <p:spPr>
          <a:xfrm>
            <a:off x="6950040" y="790878"/>
            <a:ext cx="1440160" cy="523220"/>
          </a:xfrm>
          <a:prstGeom prst="rect">
            <a:avLst/>
          </a:prstGeom>
          <a:noFill/>
        </p:spPr>
        <p:txBody>
          <a:bodyPr wrap="square" rtlCol="0">
            <a:spAutoFit/>
          </a:bodyPr>
          <a:lstStyle/>
          <a:p>
            <a:r>
              <a:rPr lang="zh-CN" altLang="en-US" sz="2800" dirty="0" smtClean="0">
                <a:latin typeface="+mn-ea"/>
                <a:ea typeface="+mn-ea"/>
              </a:rPr>
              <a:t>唐德清</a:t>
            </a:r>
            <a:endParaRPr lang="zh-CN" altLang="zh-CN" sz="2800" dirty="0">
              <a:latin typeface="+mn-ea"/>
              <a:ea typeface="+mn-ea"/>
            </a:endParaRPr>
          </a:p>
        </p:txBody>
      </p:sp>
      <p:cxnSp>
        <p:nvCxnSpPr>
          <p:cNvPr id="7" name="直接连接符 6"/>
          <p:cNvCxnSpPr/>
          <p:nvPr/>
        </p:nvCxnSpPr>
        <p:spPr bwMode="auto">
          <a:xfrm flipH="1">
            <a:off x="0" y="1370356"/>
            <a:ext cx="8532440" cy="0"/>
          </a:xfrm>
          <a:prstGeom prst="line">
            <a:avLst/>
          </a:prstGeom>
          <a:solidFill>
            <a:schemeClr val="accent1"/>
          </a:solidFill>
          <a:ln w="9525" cap="flat" cmpd="sng" algn="ctr">
            <a:solidFill>
              <a:schemeClr val="tx1"/>
            </a:solidFill>
            <a:prstDash val="solid"/>
            <a:round/>
            <a:headEnd type="none" w="med" len="med"/>
            <a:tailEnd type="none" w="med" len="med"/>
          </a:ln>
        </p:spPr>
      </p:cxnSp>
      <p:pic>
        <p:nvPicPr>
          <p:cNvPr id="8" name="图片 7" descr="C:\Users\EyesEyesEyes\AppData\Roaming\Tencent\Users\447055313\QQ\WinTemp\RichOle\[H6TJ_2R]9A{2C%9PVNR19N.png"/>
          <p:cNvPicPr/>
          <p:nvPr/>
        </p:nvPicPr>
        <p:blipFill>
          <a:blip r:embed="rId2">
            <a:extLst>
              <a:ext uri="{28A0092B-C50C-407E-A947-70E740481C1C}">
                <a14:useLocalDpi xmlns:a14="http://schemas.microsoft.com/office/drawing/2010/main" val="0"/>
              </a:ext>
            </a:extLst>
          </a:blip>
          <a:srcRect/>
          <a:stretch>
            <a:fillRect/>
          </a:stretch>
        </p:blipFill>
        <p:spPr bwMode="auto">
          <a:xfrm>
            <a:off x="467360" y="2420888"/>
            <a:ext cx="2880360" cy="2448272"/>
          </a:xfrm>
          <a:prstGeom prst="rect">
            <a:avLst/>
          </a:prstGeom>
          <a:noFill/>
          <a:ln>
            <a:noFill/>
          </a:ln>
        </p:spPr>
      </p:pic>
      <p:sp>
        <p:nvSpPr>
          <p:cNvPr id="4" name="矩形 15"/>
          <p:cNvSpPr/>
          <p:nvPr/>
        </p:nvSpPr>
        <p:spPr>
          <a:xfrm>
            <a:off x="3563620" y="2204720"/>
            <a:ext cx="5865495" cy="3169285"/>
          </a:xfrm>
          <a:prstGeom prst="rect">
            <a:avLst/>
          </a:prstGeom>
          <a:noFill/>
          <a:ln w="9525">
            <a:noFill/>
          </a:ln>
        </p:spPr>
        <p:txBody>
          <a:bodyPr wrap="square">
            <a:spAutoFit/>
          </a:bodyPr>
          <a:p>
            <a:pPr>
              <a:lnSpc>
                <a:spcPts val="6000"/>
              </a:lnSpc>
            </a:pPr>
            <a:r>
              <a:rPr lang="zh-CN" altLang="en-US" sz="2400" dirty="0" smtClean="0">
                <a:solidFill>
                  <a:srgbClr val="000000"/>
                </a:solidFill>
                <a:latin typeface="楷体" panose="02010609060101010101" pitchFamily="49" charset="-122"/>
                <a:ea typeface="楷体" panose="02010609060101010101" pitchFamily="49" charset="-122"/>
                <a:sym typeface="+mn-ea"/>
              </a:rPr>
              <a:t>巢湖</a:t>
            </a:r>
            <a:r>
              <a:rPr lang="zh-CN" altLang="en-US" sz="2400" dirty="0" smtClean="0">
                <a:solidFill>
                  <a:srgbClr val="000000"/>
                </a:solidFill>
                <a:latin typeface="华文楷体" panose="02010600040101010101" charset="-122"/>
                <a:ea typeface="华文楷体" panose="02010600040101010101" charset="-122"/>
                <a:cs typeface="华文楷体" panose="02010600040101010101" charset="-122"/>
              </a:rPr>
              <a:t>市骨干</a:t>
            </a:r>
            <a:r>
              <a:rPr lang="zh-CN" altLang="en-US" sz="2400" dirty="0">
                <a:solidFill>
                  <a:srgbClr val="000000"/>
                </a:solidFill>
                <a:latin typeface="华文楷体" panose="02010600040101010101" charset="-122"/>
                <a:ea typeface="华文楷体" panose="02010600040101010101" charset="-122"/>
                <a:cs typeface="华文楷体" panose="02010600040101010101" charset="-122"/>
              </a:rPr>
              <a:t>教师</a:t>
            </a:r>
            <a:endParaRPr lang="zh-CN" altLang="en-US" sz="2400" dirty="0">
              <a:solidFill>
                <a:srgbClr val="000000"/>
              </a:solidFill>
              <a:latin typeface="华文楷体" panose="02010600040101010101" charset="-122"/>
              <a:ea typeface="华文楷体" panose="02010600040101010101" charset="-122"/>
              <a:cs typeface="华文楷体" panose="02010600040101010101" charset="-122"/>
            </a:endParaRPr>
          </a:p>
          <a:p>
            <a:pPr>
              <a:lnSpc>
                <a:spcPts val="6000"/>
              </a:lnSpc>
            </a:pPr>
            <a:r>
              <a:rPr lang="zh-CN" altLang="en-US" sz="2400" dirty="0" smtClean="0">
                <a:solidFill>
                  <a:srgbClr val="000000"/>
                </a:solidFill>
                <a:latin typeface="华文楷体" panose="02010600040101010101" charset="-122"/>
                <a:ea typeface="华文楷体" panose="02010600040101010101" charset="-122"/>
                <a:cs typeface="华文楷体" panose="02010600040101010101" charset="-122"/>
              </a:rPr>
              <a:t>英语</a:t>
            </a:r>
            <a:r>
              <a:rPr lang="zh-CN" altLang="en-US" sz="2400" dirty="0">
                <a:solidFill>
                  <a:srgbClr val="000000"/>
                </a:solidFill>
                <a:latin typeface="华文楷体" panose="02010600040101010101" charset="-122"/>
                <a:ea typeface="华文楷体" panose="02010600040101010101" charset="-122"/>
                <a:cs typeface="华文楷体" panose="02010600040101010101" charset="-122"/>
              </a:rPr>
              <a:t>学科带头人、</a:t>
            </a:r>
            <a:r>
              <a:rPr lang="zh-CN" altLang="en-US" sz="2400" dirty="0" smtClean="0">
                <a:solidFill>
                  <a:srgbClr val="000000"/>
                </a:solidFill>
                <a:latin typeface="华文楷体" panose="02010600040101010101" charset="-122"/>
                <a:ea typeface="华文楷体" panose="02010600040101010101" charset="-122"/>
                <a:cs typeface="华文楷体" panose="02010600040101010101" charset="-122"/>
              </a:rPr>
              <a:t>拔尖人才</a:t>
            </a:r>
            <a:br>
              <a:rPr lang="zh-CN" altLang="en-US" sz="2400" dirty="0" smtClean="0">
                <a:solidFill>
                  <a:srgbClr val="000000"/>
                </a:solidFill>
                <a:latin typeface="华文楷体" panose="02010600040101010101" charset="-122"/>
                <a:ea typeface="华文楷体" panose="02010600040101010101" charset="-122"/>
                <a:cs typeface="华文楷体" panose="02010600040101010101" charset="-122"/>
              </a:rPr>
            </a:br>
            <a:r>
              <a:rPr lang="zh-CN" altLang="en-US" sz="2400" dirty="0" smtClean="0">
                <a:solidFill>
                  <a:srgbClr val="000000"/>
                </a:solidFill>
                <a:latin typeface="华文楷体" panose="02010600040101010101" charset="-122"/>
                <a:ea typeface="华文楷体" panose="02010600040101010101" charset="-122"/>
                <a:cs typeface="华文楷体" panose="02010600040101010101" charset="-122"/>
              </a:rPr>
              <a:t>参与教学参考用书编写</a:t>
            </a:r>
            <a:endParaRPr lang="zh-CN" altLang="en-US" sz="2400" dirty="0" smtClean="0">
              <a:solidFill>
                <a:srgbClr val="000000"/>
              </a:solidFill>
              <a:latin typeface="华文楷体" panose="02010600040101010101" charset="-122"/>
              <a:ea typeface="华文楷体" panose="02010600040101010101" charset="-122"/>
              <a:cs typeface="华文楷体" panose="02010600040101010101" charset="-122"/>
            </a:endParaRPr>
          </a:p>
          <a:p>
            <a:pPr>
              <a:lnSpc>
                <a:spcPts val="6000"/>
              </a:lnSpc>
            </a:pPr>
            <a:r>
              <a:rPr lang="zh-CN" altLang="en-US" sz="2400" dirty="0" smtClean="0">
                <a:solidFill>
                  <a:srgbClr val="000000"/>
                </a:solidFill>
                <a:latin typeface="华文楷体" panose="02010600040101010101" charset="-122"/>
                <a:ea typeface="华文楷体" panose="02010600040101010101" charset="-122"/>
                <a:cs typeface="华文楷体" panose="02010600040101010101" charset="-122"/>
              </a:rPr>
              <a:t>编写初高中教辅</a:t>
            </a:r>
            <a:r>
              <a:rPr lang="en-US" altLang="zh-CN" sz="2400" dirty="0" smtClean="0">
                <a:solidFill>
                  <a:srgbClr val="000000"/>
                </a:solidFill>
                <a:latin typeface="华文楷体" panose="02010600040101010101" charset="-122"/>
                <a:ea typeface="华文楷体" panose="02010600040101010101" charset="-122"/>
                <a:cs typeface="华文楷体" panose="02010600040101010101" charset="-122"/>
              </a:rPr>
              <a:t>100</a:t>
            </a:r>
            <a:r>
              <a:rPr lang="zh-CN" altLang="en-US" sz="2400" dirty="0" smtClean="0">
                <a:solidFill>
                  <a:srgbClr val="000000"/>
                </a:solidFill>
                <a:latin typeface="华文楷体" panose="02010600040101010101" charset="-122"/>
                <a:ea typeface="华文楷体" panose="02010600040101010101" charset="-122"/>
                <a:cs typeface="华文楷体" panose="02010600040101010101" charset="-122"/>
              </a:rPr>
              <a:t>余</a:t>
            </a:r>
            <a:r>
              <a:rPr lang="zh-CN" altLang="en-US" sz="2400" dirty="0">
                <a:solidFill>
                  <a:srgbClr val="000000"/>
                </a:solidFill>
                <a:latin typeface="华文楷体" panose="02010600040101010101" charset="-122"/>
                <a:ea typeface="华文楷体" panose="02010600040101010101" charset="-122"/>
                <a:cs typeface="华文楷体" panose="02010600040101010101" charset="-122"/>
              </a:rPr>
              <a:t>本</a:t>
            </a:r>
            <a:endParaRPr lang="zh-CN" altLang="en-US" sz="2400" dirty="0">
              <a:solidFill>
                <a:srgbClr val="000000"/>
              </a:solidFill>
              <a:latin typeface="华文楷体" panose="02010600040101010101" charset="-122"/>
              <a:ea typeface="华文楷体" panose="02010600040101010101" charset="-122"/>
              <a:cs typeface="华文楷体" panose="02010600040101010101"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单圆角矩形 4"/>
          <p:cNvSpPr/>
          <p:nvPr/>
        </p:nvSpPr>
        <p:spPr bwMode="auto">
          <a:xfrm>
            <a:off x="215710" y="2899740"/>
            <a:ext cx="2772114"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3. mechanically</a:t>
            </a:r>
            <a:endParaRPr lang="en-GB" sz="2400" b="1" dirty="0">
              <a:solidFill>
                <a:srgbClr val="0000FF"/>
              </a:solidFill>
            </a:endParaRPr>
          </a:p>
        </p:txBody>
      </p:sp>
      <p:sp>
        <p:nvSpPr>
          <p:cNvPr id="6" name="单圆角矩形 5"/>
          <p:cNvSpPr/>
          <p:nvPr/>
        </p:nvSpPr>
        <p:spPr bwMode="auto">
          <a:xfrm>
            <a:off x="260687" y="215062"/>
            <a:ext cx="8242262" cy="523220"/>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a:solidFill>
                  <a:srgbClr val="C00000"/>
                </a:solidFill>
              </a:rPr>
              <a:t>Fill in the blanks with proper forms of the given words</a:t>
            </a:r>
            <a:endParaRPr lang="en-GB" sz="2400" b="1" dirty="0">
              <a:solidFill>
                <a:srgbClr val="C00000"/>
              </a:solidFill>
            </a:endParaRPr>
          </a:p>
        </p:txBody>
      </p:sp>
      <p:sp>
        <p:nvSpPr>
          <p:cNvPr id="9" name="矩形 8"/>
          <p:cNvSpPr/>
          <p:nvPr/>
        </p:nvSpPr>
        <p:spPr bwMode="auto">
          <a:xfrm>
            <a:off x="277860" y="3717032"/>
            <a:ext cx="8532744" cy="1584176"/>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latin typeface="Times New Roman" panose="02020603050405020304" pitchFamily="18" charset="0"/>
                <a:cs typeface="Times New Roman" panose="02020603050405020304" pitchFamily="18" charset="0"/>
              </a:rPr>
              <a:t>4. An old woman was badly hurt in an apparently _______ (motive) attack from the mental patient.</a:t>
            </a:r>
            <a:endParaRPr lang="en-GB" sz="2400" b="1" dirty="0">
              <a:latin typeface="Times New Roman" panose="02020603050405020304" pitchFamily="18" charset="0"/>
              <a:cs typeface="Times New Roman" panose="02020603050405020304" pitchFamily="18" charset="0"/>
            </a:endParaRPr>
          </a:p>
        </p:txBody>
      </p:sp>
      <p:sp>
        <p:nvSpPr>
          <p:cNvPr id="10" name="矩形 9"/>
          <p:cNvSpPr/>
          <p:nvPr/>
        </p:nvSpPr>
        <p:spPr bwMode="auto">
          <a:xfrm>
            <a:off x="277860" y="1268760"/>
            <a:ext cx="8553293" cy="1368152"/>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latin typeface="Times New Roman" panose="02020603050405020304" pitchFamily="18" charset="0"/>
                <a:cs typeface="Times New Roman" panose="02020603050405020304" pitchFamily="18" charset="0"/>
              </a:rPr>
              <a:t>3. Feeling depressed, she spoke ________ (mechanics), as if thinking of something else.</a:t>
            </a:r>
            <a:endParaRPr lang="en-GB" sz="2400" b="1" dirty="0">
              <a:latin typeface="Times New Roman" panose="02020603050405020304" pitchFamily="18" charset="0"/>
              <a:cs typeface="Times New Roman" panose="02020603050405020304" pitchFamily="18" charset="0"/>
            </a:endParaRPr>
          </a:p>
        </p:txBody>
      </p:sp>
      <p:sp>
        <p:nvSpPr>
          <p:cNvPr id="12" name="单圆角矩形 11"/>
          <p:cNvSpPr/>
          <p:nvPr/>
        </p:nvSpPr>
        <p:spPr bwMode="auto">
          <a:xfrm>
            <a:off x="277860" y="5589240"/>
            <a:ext cx="2417208"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4. motiveless</a:t>
            </a:r>
            <a:endParaRPr lang="en-GB"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单圆角矩形 4"/>
          <p:cNvSpPr/>
          <p:nvPr/>
        </p:nvSpPr>
        <p:spPr bwMode="auto">
          <a:xfrm>
            <a:off x="215710" y="2899740"/>
            <a:ext cx="2477914"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5. to cover</a:t>
            </a:r>
            <a:endParaRPr lang="en-GB" sz="2400" b="1" dirty="0">
              <a:solidFill>
                <a:srgbClr val="0000FF"/>
              </a:solidFill>
            </a:endParaRPr>
          </a:p>
        </p:txBody>
      </p:sp>
      <p:sp>
        <p:nvSpPr>
          <p:cNvPr id="6" name="单圆角矩形 5"/>
          <p:cNvSpPr/>
          <p:nvPr/>
        </p:nvSpPr>
        <p:spPr bwMode="auto">
          <a:xfrm>
            <a:off x="260687" y="215062"/>
            <a:ext cx="8242262" cy="523220"/>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a:solidFill>
                  <a:srgbClr val="C00000"/>
                </a:solidFill>
              </a:rPr>
              <a:t>Fill in the blanks with proper forms of the given words</a:t>
            </a:r>
            <a:endParaRPr lang="en-GB" sz="2400" b="1" dirty="0">
              <a:solidFill>
                <a:srgbClr val="C00000"/>
              </a:solidFill>
            </a:endParaRPr>
          </a:p>
        </p:txBody>
      </p:sp>
      <p:sp>
        <p:nvSpPr>
          <p:cNvPr id="9" name="矩形 8"/>
          <p:cNvSpPr/>
          <p:nvPr/>
        </p:nvSpPr>
        <p:spPr bwMode="auto">
          <a:xfrm>
            <a:off x="277860" y="3717032"/>
            <a:ext cx="8532744" cy="1584176"/>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latin typeface="Times New Roman" panose="02020603050405020304" pitchFamily="18" charset="0"/>
                <a:cs typeface="Times New Roman" panose="02020603050405020304" pitchFamily="18" charset="0"/>
              </a:rPr>
              <a:t>6. _______ (origin), we had intended to go to Italy, but then we won the trip to Greece.</a:t>
            </a:r>
            <a:endParaRPr lang="en-GB" sz="2400" b="1" dirty="0">
              <a:latin typeface="Times New Roman" panose="02020603050405020304" pitchFamily="18" charset="0"/>
              <a:cs typeface="Times New Roman" panose="02020603050405020304" pitchFamily="18" charset="0"/>
            </a:endParaRPr>
          </a:p>
        </p:txBody>
      </p:sp>
      <p:sp>
        <p:nvSpPr>
          <p:cNvPr id="10" name="矩形 9"/>
          <p:cNvSpPr/>
          <p:nvPr/>
        </p:nvSpPr>
        <p:spPr bwMode="auto">
          <a:xfrm>
            <a:off x="277860" y="1268760"/>
            <a:ext cx="8553293" cy="1368152"/>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smtClean="0">
                <a:latin typeface="Times New Roman" panose="02020603050405020304" pitchFamily="18" charset="0"/>
                <a:cs typeface="Times New Roman" panose="02020603050405020304" pitchFamily="18" charset="0"/>
              </a:rPr>
              <a:t>5. In the economic crisis, we did not even make enough money _______ (coverage) the cost of the food.</a:t>
            </a:r>
            <a:endParaRPr lang="en-GB" sz="2400" b="1" dirty="0">
              <a:latin typeface="Times New Roman" panose="02020603050405020304" pitchFamily="18" charset="0"/>
              <a:cs typeface="Times New Roman" panose="02020603050405020304" pitchFamily="18" charset="0"/>
            </a:endParaRPr>
          </a:p>
        </p:txBody>
      </p:sp>
      <p:sp>
        <p:nvSpPr>
          <p:cNvPr id="12" name="单圆角矩形 11"/>
          <p:cNvSpPr/>
          <p:nvPr/>
        </p:nvSpPr>
        <p:spPr bwMode="auto">
          <a:xfrm>
            <a:off x="277860" y="5589240"/>
            <a:ext cx="2417208"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6. Originally</a:t>
            </a:r>
            <a:endParaRPr lang="en-GB"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单圆角矩形 4"/>
          <p:cNvSpPr/>
          <p:nvPr/>
        </p:nvSpPr>
        <p:spPr bwMode="auto">
          <a:xfrm>
            <a:off x="215710" y="2899740"/>
            <a:ext cx="2772114"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7. assisted</a:t>
            </a:r>
            <a:endParaRPr lang="en-GB" sz="2400" b="1" dirty="0">
              <a:solidFill>
                <a:srgbClr val="0000FF"/>
              </a:solidFill>
            </a:endParaRPr>
          </a:p>
        </p:txBody>
      </p:sp>
      <p:sp>
        <p:nvSpPr>
          <p:cNvPr id="6" name="单圆角矩形 5"/>
          <p:cNvSpPr/>
          <p:nvPr/>
        </p:nvSpPr>
        <p:spPr bwMode="auto">
          <a:xfrm>
            <a:off x="260687" y="215062"/>
            <a:ext cx="8242262" cy="523220"/>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a:solidFill>
                  <a:srgbClr val="C00000"/>
                </a:solidFill>
              </a:rPr>
              <a:t>Fill in the blanks with proper forms of the given words</a:t>
            </a:r>
            <a:endParaRPr lang="en-GB" sz="2400" b="1" dirty="0">
              <a:solidFill>
                <a:srgbClr val="C00000"/>
              </a:solidFill>
            </a:endParaRPr>
          </a:p>
        </p:txBody>
      </p:sp>
      <p:sp>
        <p:nvSpPr>
          <p:cNvPr id="9" name="矩形 8"/>
          <p:cNvSpPr/>
          <p:nvPr/>
        </p:nvSpPr>
        <p:spPr bwMode="auto">
          <a:xfrm>
            <a:off x="277860" y="3717032"/>
            <a:ext cx="8532744" cy="1584176"/>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latin typeface="Times New Roman" panose="02020603050405020304" pitchFamily="18" charset="0"/>
                <a:cs typeface="Times New Roman" panose="02020603050405020304" pitchFamily="18" charset="0"/>
              </a:rPr>
              <a:t>8. The company _______ (invest) large amounts of funds and manpower for the development of new products in the past three years.</a:t>
            </a:r>
            <a:endParaRPr lang="en-GB" sz="2400" b="1" dirty="0">
              <a:latin typeface="Times New Roman" panose="02020603050405020304" pitchFamily="18" charset="0"/>
              <a:cs typeface="Times New Roman" panose="02020603050405020304" pitchFamily="18" charset="0"/>
            </a:endParaRPr>
          </a:p>
        </p:txBody>
      </p:sp>
      <p:sp>
        <p:nvSpPr>
          <p:cNvPr id="10" name="矩形 9"/>
          <p:cNvSpPr/>
          <p:nvPr/>
        </p:nvSpPr>
        <p:spPr bwMode="auto">
          <a:xfrm>
            <a:off x="277860" y="1268760"/>
            <a:ext cx="8553293" cy="1368152"/>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latin typeface="Times New Roman" panose="02020603050405020304" pitchFamily="18" charset="0"/>
                <a:cs typeface="Times New Roman" panose="02020603050405020304" pitchFamily="18" charset="0"/>
              </a:rPr>
              <a:t>7. The young nurse was very nervous when she _______ (assist) at her first operation.</a:t>
            </a:r>
            <a:endParaRPr lang="en-GB" sz="2400" b="1" dirty="0">
              <a:latin typeface="Times New Roman" panose="02020603050405020304" pitchFamily="18" charset="0"/>
              <a:cs typeface="Times New Roman" panose="02020603050405020304" pitchFamily="18" charset="0"/>
            </a:endParaRPr>
          </a:p>
        </p:txBody>
      </p:sp>
      <p:sp>
        <p:nvSpPr>
          <p:cNvPr id="12" name="单圆角矩形 11"/>
          <p:cNvSpPr/>
          <p:nvPr/>
        </p:nvSpPr>
        <p:spPr bwMode="auto">
          <a:xfrm>
            <a:off x="277860" y="5589240"/>
            <a:ext cx="2853980"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8. has invested</a:t>
            </a:r>
            <a:endParaRPr lang="en-GB"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单圆角矩形 4"/>
          <p:cNvSpPr/>
          <p:nvPr/>
        </p:nvSpPr>
        <p:spPr bwMode="auto">
          <a:xfrm>
            <a:off x="215710" y="2899740"/>
            <a:ext cx="2700106"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9. incredible</a:t>
            </a:r>
            <a:endParaRPr lang="en-GB" sz="2400" b="1" dirty="0">
              <a:solidFill>
                <a:srgbClr val="0000FF"/>
              </a:solidFill>
            </a:endParaRPr>
          </a:p>
        </p:txBody>
      </p:sp>
      <p:sp>
        <p:nvSpPr>
          <p:cNvPr id="6" name="单圆角矩形 5"/>
          <p:cNvSpPr/>
          <p:nvPr/>
        </p:nvSpPr>
        <p:spPr bwMode="auto">
          <a:xfrm>
            <a:off x="260687" y="215062"/>
            <a:ext cx="8242262" cy="523220"/>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a:solidFill>
                  <a:srgbClr val="C00000"/>
                </a:solidFill>
              </a:rPr>
              <a:t>Fill in the blanks with proper forms of the given words</a:t>
            </a:r>
            <a:endParaRPr lang="en-GB" sz="2400" b="1" dirty="0">
              <a:solidFill>
                <a:srgbClr val="C00000"/>
              </a:solidFill>
            </a:endParaRPr>
          </a:p>
        </p:txBody>
      </p:sp>
      <p:sp>
        <p:nvSpPr>
          <p:cNvPr id="9" name="矩形 8"/>
          <p:cNvSpPr/>
          <p:nvPr/>
        </p:nvSpPr>
        <p:spPr bwMode="auto">
          <a:xfrm>
            <a:off x="277860" y="3717032"/>
            <a:ext cx="8532744" cy="1584176"/>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latin typeface="Times New Roman" panose="02020603050405020304" pitchFamily="18" charset="0"/>
                <a:cs typeface="Times New Roman" panose="02020603050405020304" pitchFamily="18" charset="0"/>
              </a:rPr>
              <a:t>10. To select volunteers, you may need to understand the _______ (motivate) of the people you wish to attract.</a:t>
            </a:r>
            <a:endParaRPr lang="en-GB" sz="2400" b="1" dirty="0">
              <a:latin typeface="Times New Roman" panose="02020603050405020304" pitchFamily="18" charset="0"/>
              <a:cs typeface="Times New Roman" panose="02020603050405020304" pitchFamily="18" charset="0"/>
            </a:endParaRPr>
          </a:p>
        </p:txBody>
      </p:sp>
      <p:sp>
        <p:nvSpPr>
          <p:cNvPr id="10" name="矩形 9"/>
          <p:cNvSpPr/>
          <p:nvPr/>
        </p:nvSpPr>
        <p:spPr bwMode="auto">
          <a:xfrm>
            <a:off x="277860" y="1268760"/>
            <a:ext cx="8553293" cy="1368152"/>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latin typeface="Times New Roman" panose="02020603050405020304" pitchFamily="18" charset="0"/>
                <a:cs typeface="Times New Roman" panose="02020603050405020304" pitchFamily="18" charset="0"/>
              </a:rPr>
              <a:t>9. It seemed _______ (incredibly) that people would still want to play football during a war.</a:t>
            </a:r>
            <a:endParaRPr lang="en-GB" sz="2400" b="1" dirty="0">
              <a:latin typeface="Times New Roman" panose="02020603050405020304" pitchFamily="18" charset="0"/>
              <a:cs typeface="Times New Roman" panose="02020603050405020304" pitchFamily="18" charset="0"/>
            </a:endParaRPr>
          </a:p>
        </p:txBody>
      </p:sp>
      <p:sp>
        <p:nvSpPr>
          <p:cNvPr id="12" name="单圆角矩形 11"/>
          <p:cNvSpPr/>
          <p:nvPr/>
        </p:nvSpPr>
        <p:spPr bwMode="auto">
          <a:xfrm>
            <a:off x="277860" y="5589240"/>
            <a:ext cx="2853980"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a:solidFill>
                  <a:srgbClr val="0000FF"/>
                </a:solidFill>
              </a:rPr>
              <a:t>10. motivation(s)</a:t>
            </a:r>
            <a:endParaRPr lang="en-GB"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52499" y="836712"/>
            <a:ext cx="8520426" cy="2880320"/>
          </a:xfrm>
          <a:prstGeom prst="rect">
            <a:avLst/>
          </a:prstGeom>
          <a:solidFill>
            <a:schemeClr val="bg1">
              <a:lumMod val="95000"/>
            </a:schemeClr>
          </a:solidFill>
          <a:ln>
            <a:solidFill>
              <a:schemeClr val="accent1"/>
            </a:solidFill>
          </a:ln>
        </p:spPr>
        <p:txBody>
          <a:bodyPr rtlCol="0" anchor="ctr"/>
          <a:lstStyle/>
          <a:p>
            <a:pPr>
              <a:lnSpc>
                <a:spcPct val="150000"/>
              </a:lnSpc>
            </a:pPr>
            <a:r>
              <a:rPr lang="en-US" sz="2400" b="1" dirty="0"/>
              <a:t>1. The reality is that space exploration is extremely difficult and dangerous, can take a very long time and costs a huge amount of money. (</a:t>
            </a:r>
            <a:r>
              <a:rPr lang="en-US" sz="2400" b="1" i="1" dirty="0"/>
              <a:t>Para. 1</a:t>
            </a:r>
            <a:r>
              <a:rPr lang="en-US" sz="2400" b="1" dirty="0"/>
              <a:t>)</a:t>
            </a:r>
            <a:endParaRPr lang="en-GB" sz="2400" b="1" dirty="0"/>
          </a:p>
        </p:txBody>
      </p:sp>
      <p:sp>
        <p:nvSpPr>
          <p:cNvPr id="6" name="单圆角矩形 5"/>
          <p:cNvSpPr/>
          <p:nvPr/>
        </p:nvSpPr>
        <p:spPr bwMode="auto">
          <a:xfrm>
            <a:off x="1893879" y="4337276"/>
            <a:ext cx="5184576" cy="936104"/>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solidFill>
                  <a:srgbClr val="0000FF"/>
                </a:solidFill>
              </a:rPr>
              <a:t>The reality is that…</a:t>
            </a:r>
            <a:endParaRPr lang="en-GB" sz="2400" b="1" dirty="0">
              <a:solidFill>
                <a:srgbClr val="0000FF"/>
              </a:solidFill>
            </a:endParaRPr>
          </a:p>
        </p:txBody>
      </p:sp>
      <p:sp>
        <p:nvSpPr>
          <p:cNvPr id="5" name="矩形 4"/>
          <p:cNvSpPr/>
          <p:nvPr/>
        </p:nvSpPr>
        <p:spPr>
          <a:xfrm>
            <a:off x="2627784" y="1720971"/>
            <a:ext cx="5472607" cy="369332"/>
          </a:xfrm>
          <a:prstGeom prst="rect">
            <a:avLst/>
          </a:prstGeom>
        </p:spPr>
        <p:txBody>
          <a:bodyPr wrap="square">
            <a:spAutoFit/>
          </a:bodyPr>
          <a:lstStyle/>
          <a:p>
            <a:r>
              <a:rPr lang="en-GB" dirty="0" smtClean="0">
                <a:solidFill>
                  <a:srgbClr val="FF0000"/>
                </a:solidFill>
              </a:rPr>
              <a:t>_________________________________</a:t>
            </a:r>
            <a:r>
              <a:rPr lang="en-GB" dirty="0">
                <a:solidFill>
                  <a:srgbClr val="FF0000"/>
                </a:solidFill>
              </a:rPr>
              <a:t>_</a:t>
            </a:r>
            <a:r>
              <a:rPr lang="en-GB" dirty="0" smtClean="0">
                <a:solidFill>
                  <a:srgbClr val="FF0000"/>
                </a:solidFill>
              </a:rPr>
              <a:t>______</a:t>
            </a:r>
            <a:endParaRPr lang="en-GB" dirty="0">
              <a:solidFill>
                <a:srgbClr val="FF0000"/>
              </a:solidFill>
            </a:endParaRPr>
          </a:p>
        </p:txBody>
      </p:sp>
      <p:sp>
        <p:nvSpPr>
          <p:cNvPr id="8" name="矩形 7"/>
          <p:cNvSpPr/>
          <p:nvPr/>
        </p:nvSpPr>
        <p:spPr>
          <a:xfrm>
            <a:off x="378504" y="2242703"/>
            <a:ext cx="3689440" cy="369332"/>
          </a:xfrm>
          <a:prstGeom prst="rect">
            <a:avLst/>
          </a:prstGeom>
        </p:spPr>
        <p:txBody>
          <a:bodyPr wrap="square">
            <a:spAutoFit/>
          </a:bodyPr>
          <a:lstStyle/>
          <a:p>
            <a:r>
              <a:rPr lang="en-GB" dirty="0" smtClean="0">
                <a:solidFill>
                  <a:srgbClr val="FF0000"/>
                </a:solidFill>
              </a:rPr>
              <a:t>___________________________</a:t>
            </a:r>
            <a:endParaRPr lang="en-GB" dirty="0">
              <a:solidFill>
                <a:srgbClr val="FF0000"/>
              </a:solidFill>
            </a:endParaRPr>
          </a:p>
        </p:txBody>
      </p:sp>
      <p:sp>
        <p:nvSpPr>
          <p:cNvPr id="9" name="矩形 8"/>
          <p:cNvSpPr/>
          <p:nvPr/>
        </p:nvSpPr>
        <p:spPr>
          <a:xfrm>
            <a:off x="3923928" y="2251067"/>
            <a:ext cx="4608512" cy="369332"/>
          </a:xfrm>
          <a:prstGeom prst="rect">
            <a:avLst/>
          </a:prstGeom>
        </p:spPr>
        <p:txBody>
          <a:bodyPr wrap="square">
            <a:spAutoFit/>
          </a:bodyPr>
          <a:lstStyle/>
          <a:p>
            <a:r>
              <a:rPr lang="en-GB" dirty="0" smtClean="0">
                <a:solidFill>
                  <a:srgbClr val="FF0000"/>
                </a:solidFill>
              </a:rPr>
              <a:t>_____________________________</a:t>
            </a:r>
            <a:endParaRPr lang="en-GB" dirty="0">
              <a:solidFill>
                <a:srgbClr val="FF0000"/>
              </a:solidFill>
            </a:endParaRPr>
          </a:p>
        </p:txBody>
      </p:sp>
      <p:sp>
        <p:nvSpPr>
          <p:cNvPr id="10" name="矩形 9"/>
          <p:cNvSpPr/>
          <p:nvPr/>
        </p:nvSpPr>
        <p:spPr>
          <a:xfrm>
            <a:off x="412618" y="2774029"/>
            <a:ext cx="4735445" cy="369332"/>
          </a:xfrm>
          <a:prstGeom prst="rect">
            <a:avLst/>
          </a:prstGeom>
        </p:spPr>
        <p:txBody>
          <a:bodyPr wrap="square">
            <a:spAutoFit/>
          </a:bodyPr>
          <a:lstStyle/>
          <a:p>
            <a:r>
              <a:rPr lang="en-GB" dirty="0" smtClean="0">
                <a:solidFill>
                  <a:srgbClr val="FF0000"/>
                </a:solidFill>
              </a:rPr>
              <a:t>_______________________________</a:t>
            </a:r>
            <a:r>
              <a:rPr lang="en-GB" dirty="0">
                <a:solidFill>
                  <a:srgbClr val="FF0000"/>
                </a:solidFill>
              </a:rPr>
              <a:t>_</a:t>
            </a:r>
            <a:r>
              <a:rPr lang="en-GB" dirty="0" smtClean="0">
                <a:solidFill>
                  <a:srgbClr val="FF0000"/>
                </a:solidFill>
              </a:rPr>
              <a:t>___</a:t>
            </a:r>
            <a:endParaRPr lang="en-GB"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par>
                          <p:cTn id="19" fill="hold">
                            <p:stCondLst>
                              <p:cond delay="24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anim calcmode="lin" valueType="num">
                                      <p:cBhvr>
                                        <p:cTn id="2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 calcmode="lin" valueType="num">
                                      <p:cBhvr>
                                        <p:cTn id="3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0"/>
                                        </p:tgtEl>
                                        <p:attrNameLst>
                                          <p:attrName>ppt_y</p:attrName>
                                        </p:attrNameLst>
                                      </p:cBhvr>
                                      <p:tavLst>
                                        <p:tav tm="0">
                                          <p:val>
                                            <p:strVal val="#ppt_y"/>
                                          </p:val>
                                        </p:tav>
                                        <p:tav tm="100000">
                                          <p:val>
                                            <p:strVal val="#ppt_y"/>
                                          </p:val>
                                        </p:tav>
                                      </p:tavLst>
                                    </p:anim>
                                    <p:anim calcmode="lin" valueType="num">
                                      <p:cBhvr>
                                        <p:cTn id="4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52499" y="836712"/>
            <a:ext cx="8520426" cy="2880320"/>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t>2. Some people believe that while space exploration expands our understanding of the universe, it is a waste of the public purse and does nothing to enhance the quality of our lives here on the earth. (</a:t>
            </a:r>
            <a:r>
              <a:rPr lang="en-GB" sz="2400" b="1" i="1" dirty="0"/>
              <a:t>Para. 1</a:t>
            </a:r>
            <a:r>
              <a:rPr lang="en-GB" sz="2400" b="1" dirty="0"/>
              <a:t>)</a:t>
            </a:r>
            <a:endParaRPr lang="en-GB" sz="2400" b="1" dirty="0"/>
          </a:p>
        </p:txBody>
      </p:sp>
      <p:sp>
        <p:nvSpPr>
          <p:cNvPr id="6" name="单圆角矩形 5"/>
          <p:cNvSpPr/>
          <p:nvPr/>
        </p:nvSpPr>
        <p:spPr bwMode="auto">
          <a:xfrm>
            <a:off x="1907704" y="4329100"/>
            <a:ext cx="5184576" cy="936104"/>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solidFill>
                  <a:srgbClr val="0000FF"/>
                </a:solidFill>
              </a:rPr>
              <a:t>Some people believe that…</a:t>
            </a:r>
            <a:endParaRPr lang="en-GB" sz="2400" b="1" dirty="0">
              <a:solidFill>
                <a:srgbClr val="0000FF"/>
              </a:solidFill>
            </a:endParaRPr>
          </a:p>
        </p:txBody>
      </p:sp>
      <p:sp>
        <p:nvSpPr>
          <p:cNvPr id="4" name="矩形 3"/>
          <p:cNvSpPr/>
          <p:nvPr/>
        </p:nvSpPr>
        <p:spPr>
          <a:xfrm>
            <a:off x="6876256" y="1929478"/>
            <a:ext cx="1728192" cy="369332"/>
          </a:xfrm>
          <a:prstGeom prst="rect">
            <a:avLst/>
          </a:prstGeom>
        </p:spPr>
        <p:txBody>
          <a:bodyPr wrap="square">
            <a:spAutoFit/>
          </a:bodyPr>
          <a:lstStyle/>
          <a:p>
            <a:r>
              <a:rPr lang="en-GB" dirty="0" smtClean="0">
                <a:solidFill>
                  <a:srgbClr val="FF0000"/>
                </a:solidFill>
              </a:rPr>
              <a:t>____________</a:t>
            </a:r>
            <a:endParaRPr lang="en-GB" dirty="0">
              <a:solidFill>
                <a:srgbClr val="FF0000"/>
              </a:solidFill>
            </a:endParaRPr>
          </a:p>
        </p:txBody>
      </p:sp>
      <p:sp>
        <p:nvSpPr>
          <p:cNvPr id="5" name="矩形 4"/>
          <p:cNvSpPr/>
          <p:nvPr/>
        </p:nvSpPr>
        <p:spPr>
          <a:xfrm>
            <a:off x="385170" y="2439546"/>
            <a:ext cx="5698998" cy="369332"/>
          </a:xfrm>
          <a:prstGeom prst="rect">
            <a:avLst/>
          </a:prstGeom>
        </p:spPr>
        <p:txBody>
          <a:bodyPr wrap="square">
            <a:spAutoFit/>
          </a:bodyPr>
          <a:lstStyle/>
          <a:p>
            <a:r>
              <a:rPr lang="en-GB" dirty="0" smtClean="0">
                <a:solidFill>
                  <a:srgbClr val="FF0000"/>
                </a:solidFill>
              </a:rPr>
              <a:t>___________________________________________</a:t>
            </a:r>
            <a:endParaRPr lang="en-GB"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par>
                          <p:cTn id="19" fill="hold">
                            <p:stCondLst>
                              <p:cond delay="1049"/>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52499" y="836712"/>
            <a:ext cx="8520426" cy="2880320"/>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t>3. With each space mission comes greater insight, thus motivating us to continue along the same path of adventure. (</a:t>
            </a:r>
            <a:r>
              <a:rPr lang="en-GB" sz="2400" b="1" i="1" dirty="0"/>
              <a:t>Para. 2</a:t>
            </a:r>
            <a:r>
              <a:rPr lang="en-GB" sz="2400" b="1" dirty="0"/>
              <a:t>)</a:t>
            </a:r>
            <a:endParaRPr lang="en-GB" sz="2400" b="1" dirty="0"/>
          </a:p>
        </p:txBody>
      </p:sp>
      <p:sp>
        <p:nvSpPr>
          <p:cNvPr id="6" name="单圆角矩形 5"/>
          <p:cNvSpPr/>
          <p:nvPr/>
        </p:nvSpPr>
        <p:spPr bwMode="auto">
          <a:xfrm>
            <a:off x="2020424" y="4365104"/>
            <a:ext cx="5184576" cy="144016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GB" sz="2400" b="1" dirty="0">
                <a:solidFill>
                  <a:srgbClr val="0000FF"/>
                </a:solidFill>
              </a:rPr>
              <a:t>Greater insight comes with each space mission…</a:t>
            </a:r>
            <a:endParaRPr lang="en-GB" sz="2400" b="1" dirty="0">
              <a:solidFill>
                <a:srgbClr val="0000FF"/>
              </a:solidFill>
            </a:endParaRPr>
          </a:p>
        </p:txBody>
      </p:sp>
      <p:sp>
        <p:nvSpPr>
          <p:cNvPr id="4" name="矩形 3"/>
          <p:cNvSpPr/>
          <p:nvPr/>
        </p:nvSpPr>
        <p:spPr>
          <a:xfrm>
            <a:off x="7773515" y="1722817"/>
            <a:ext cx="864096" cy="369332"/>
          </a:xfrm>
          <a:prstGeom prst="rect">
            <a:avLst/>
          </a:prstGeom>
        </p:spPr>
        <p:txBody>
          <a:bodyPr wrap="square">
            <a:spAutoFit/>
          </a:bodyPr>
          <a:lstStyle/>
          <a:p>
            <a:r>
              <a:rPr lang="en-GB" dirty="0" smtClean="0">
                <a:solidFill>
                  <a:srgbClr val="FF0000"/>
                </a:solidFill>
              </a:rPr>
              <a:t>_____</a:t>
            </a:r>
            <a:endParaRPr lang="en-GB" dirty="0">
              <a:solidFill>
                <a:srgbClr val="FF0000"/>
              </a:solidFill>
            </a:endParaRPr>
          </a:p>
        </p:txBody>
      </p:sp>
      <p:sp>
        <p:nvSpPr>
          <p:cNvPr id="5" name="矩形 4"/>
          <p:cNvSpPr/>
          <p:nvPr/>
        </p:nvSpPr>
        <p:spPr>
          <a:xfrm>
            <a:off x="385661" y="2300001"/>
            <a:ext cx="7387853" cy="369332"/>
          </a:xfrm>
          <a:prstGeom prst="rect">
            <a:avLst/>
          </a:prstGeom>
        </p:spPr>
        <p:txBody>
          <a:bodyPr wrap="square">
            <a:spAutoFit/>
          </a:bodyPr>
          <a:lstStyle/>
          <a:p>
            <a:r>
              <a:rPr lang="en-GB" dirty="0" smtClean="0">
                <a:solidFill>
                  <a:srgbClr val="FF0000"/>
                </a:solidFill>
              </a:rPr>
              <a:t>________________________________________________________</a:t>
            </a:r>
            <a:endParaRPr lang="en-GB" dirty="0">
              <a:solidFill>
                <a:srgbClr val="FF0000"/>
              </a:solidFill>
            </a:endParaRPr>
          </a:p>
        </p:txBody>
      </p:sp>
      <p:sp>
        <p:nvSpPr>
          <p:cNvPr id="2" name="矩形 1"/>
          <p:cNvSpPr/>
          <p:nvPr/>
        </p:nvSpPr>
        <p:spPr>
          <a:xfrm>
            <a:off x="357721" y="2732635"/>
            <a:ext cx="1662703" cy="369332"/>
          </a:xfrm>
          <a:prstGeom prst="rect">
            <a:avLst/>
          </a:prstGeom>
        </p:spPr>
        <p:txBody>
          <a:bodyPr wrap="square">
            <a:spAutoFit/>
          </a:bodyPr>
          <a:lstStyle/>
          <a:p>
            <a:r>
              <a:rPr lang="en-GB" dirty="0" smtClean="0">
                <a:solidFill>
                  <a:srgbClr val="FF0000"/>
                </a:solidFill>
              </a:rPr>
              <a:t>___________</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par>
                          <p:cTn id="19" fill="hold">
                            <p:stCondLst>
                              <p:cond delay="699"/>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childTnLst>
                          </p:cTn>
                        </p:par>
                        <p:par>
                          <p:cTn id="27" fill="hold">
                            <p:stCondLst>
                              <p:cond delay="395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
                                        </p:tgtEl>
                                        <p:attrNameLst>
                                          <p:attrName>ppt_y</p:attrName>
                                        </p:attrNameLst>
                                      </p:cBhvr>
                                      <p:tavLst>
                                        <p:tav tm="0">
                                          <p:val>
                                            <p:strVal val="#ppt_y"/>
                                          </p:val>
                                        </p:tav>
                                        <p:tav tm="100000">
                                          <p:val>
                                            <p:strVal val="#ppt_y"/>
                                          </p:val>
                                        </p:tav>
                                      </p:tavLst>
                                    </p:anim>
                                    <p:anim calcmode="lin" valueType="num">
                                      <p:cBhvr>
                                        <p:cTn id="3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52499" y="836712"/>
            <a:ext cx="8520426" cy="2880320"/>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t>4. The results of these space investigations have made major contributions to an understanding of the origin, evolution and likely future of the universe, such as planets, stars, and all other forms of matter and energy. (</a:t>
            </a:r>
            <a:r>
              <a:rPr lang="en-GB" sz="2400" b="1" i="1" dirty="0"/>
              <a:t>Para. 3</a:t>
            </a:r>
            <a:r>
              <a:rPr lang="en-GB" sz="2400" b="1" dirty="0"/>
              <a:t>)</a:t>
            </a:r>
            <a:endParaRPr lang="en-GB" sz="2400" b="1" dirty="0"/>
          </a:p>
        </p:txBody>
      </p:sp>
      <p:sp>
        <p:nvSpPr>
          <p:cNvPr id="6" name="单圆角矩形 5"/>
          <p:cNvSpPr/>
          <p:nvPr/>
        </p:nvSpPr>
        <p:spPr bwMode="auto">
          <a:xfrm>
            <a:off x="1195012" y="4509120"/>
            <a:ext cx="6480720" cy="1224136"/>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solidFill>
                  <a:srgbClr val="0000FF"/>
                </a:solidFill>
              </a:rPr>
              <a:t>The results…have made major contributions to an understanding …</a:t>
            </a:r>
            <a:endParaRPr lang="en-GB"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52499" y="836712"/>
            <a:ext cx="8520426" cy="2880320"/>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t>5. It is through our research into space that we have confirmed that the Earth is round and that it orbits the Sun. (</a:t>
            </a:r>
            <a:r>
              <a:rPr lang="en-GB" sz="2400" b="1" i="1" dirty="0"/>
              <a:t>Para. 3</a:t>
            </a:r>
            <a:r>
              <a:rPr lang="en-GB" sz="2400" b="1" dirty="0"/>
              <a:t>)</a:t>
            </a:r>
            <a:endParaRPr lang="en-GB" sz="2400" b="1" dirty="0"/>
          </a:p>
        </p:txBody>
      </p:sp>
      <p:sp>
        <p:nvSpPr>
          <p:cNvPr id="6" name="单圆角矩形 5"/>
          <p:cNvSpPr/>
          <p:nvPr/>
        </p:nvSpPr>
        <p:spPr bwMode="auto">
          <a:xfrm>
            <a:off x="1907704" y="4797152"/>
            <a:ext cx="5184576" cy="936104"/>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It…that (first ‘that’)…</a:t>
            </a:r>
            <a:endParaRPr lang="en-GB" sz="2400" b="1" dirty="0">
              <a:solidFill>
                <a:srgbClr val="0000FF"/>
              </a:solidFill>
            </a:endParaRPr>
          </a:p>
        </p:txBody>
      </p:sp>
      <p:sp>
        <p:nvSpPr>
          <p:cNvPr id="2" name="矩形 1"/>
          <p:cNvSpPr/>
          <p:nvPr/>
        </p:nvSpPr>
        <p:spPr>
          <a:xfrm>
            <a:off x="1331640" y="1628800"/>
            <a:ext cx="5057795" cy="369332"/>
          </a:xfrm>
          <a:prstGeom prst="rect">
            <a:avLst/>
          </a:prstGeom>
        </p:spPr>
        <p:txBody>
          <a:bodyPr wrap="none">
            <a:spAutoFit/>
          </a:bodyPr>
          <a:lstStyle/>
          <a:p>
            <a:r>
              <a:rPr lang="en-GB" dirty="0" smtClean="0">
                <a:solidFill>
                  <a:srgbClr val="FF0000"/>
                </a:solidFill>
              </a:rPr>
              <a:t>_____________________________________</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52499" y="836712"/>
            <a:ext cx="8520426" cy="2880320"/>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a:t>6. With technologies first discovered and researched in space exploration, we can solve some of the big problems facing mankind, making our lives safer and easier. (</a:t>
            </a:r>
            <a:r>
              <a:rPr lang="en-GB" sz="2400" b="1" i="1" dirty="0"/>
              <a:t>Para. 4</a:t>
            </a:r>
            <a:r>
              <a:rPr lang="en-GB" sz="2400" b="1" dirty="0"/>
              <a:t>)</a:t>
            </a:r>
            <a:endParaRPr lang="en-GB" sz="2400" b="1" dirty="0"/>
          </a:p>
        </p:txBody>
      </p:sp>
      <p:sp>
        <p:nvSpPr>
          <p:cNvPr id="6" name="单圆角矩形 5"/>
          <p:cNvSpPr/>
          <p:nvPr/>
        </p:nvSpPr>
        <p:spPr bwMode="auto">
          <a:xfrm>
            <a:off x="1926059" y="4509120"/>
            <a:ext cx="5184576" cy="1224136"/>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solidFill>
                  <a:srgbClr val="0000FF"/>
                </a:solidFill>
              </a:rPr>
              <a:t>…we can solve some of the big problems…</a:t>
            </a:r>
            <a:endParaRPr lang="en-GB" sz="2400" b="1" dirty="0">
              <a:solidFill>
                <a:srgbClr val="0000FF"/>
              </a:solidFill>
            </a:endParaRPr>
          </a:p>
        </p:txBody>
      </p:sp>
      <p:sp>
        <p:nvSpPr>
          <p:cNvPr id="2" name="矩形 1"/>
          <p:cNvSpPr/>
          <p:nvPr/>
        </p:nvSpPr>
        <p:spPr>
          <a:xfrm>
            <a:off x="740768" y="1412776"/>
            <a:ext cx="7879080" cy="369332"/>
          </a:xfrm>
          <a:prstGeom prst="rect">
            <a:avLst/>
          </a:prstGeom>
        </p:spPr>
        <p:txBody>
          <a:bodyPr wrap="none">
            <a:spAutoFit/>
          </a:bodyPr>
          <a:lstStyle/>
          <a:p>
            <a:r>
              <a:rPr lang="en-GB" dirty="0" smtClean="0">
                <a:solidFill>
                  <a:srgbClr val="FF0000"/>
                </a:solidFill>
              </a:rPr>
              <a:t>__________________________________________________________</a:t>
            </a:r>
            <a:r>
              <a:rPr lang="en-GB" dirty="0">
                <a:solidFill>
                  <a:srgbClr val="FF0000"/>
                </a:solidFill>
              </a:rPr>
              <a:t>__</a:t>
            </a:r>
            <a:endParaRPr lang="en-GB" dirty="0"/>
          </a:p>
        </p:txBody>
      </p:sp>
      <p:sp>
        <p:nvSpPr>
          <p:cNvPr id="5" name="矩形 4"/>
          <p:cNvSpPr/>
          <p:nvPr/>
        </p:nvSpPr>
        <p:spPr>
          <a:xfrm>
            <a:off x="352499" y="1969468"/>
            <a:ext cx="2877711" cy="369332"/>
          </a:xfrm>
          <a:prstGeom prst="rect">
            <a:avLst/>
          </a:prstGeom>
        </p:spPr>
        <p:txBody>
          <a:bodyPr wrap="none">
            <a:spAutoFit/>
          </a:bodyPr>
          <a:lstStyle/>
          <a:p>
            <a:r>
              <a:rPr lang="en-GB" dirty="0" smtClean="0">
                <a:solidFill>
                  <a:srgbClr val="FF0000"/>
                </a:solidFill>
              </a:rPr>
              <a:t>________________</a:t>
            </a:r>
            <a:r>
              <a:rPr lang="en-GB" dirty="0">
                <a:solidFill>
                  <a:srgbClr val="FF0000"/>
                </a:solidFill>
              </a:rPr>
              <a:t>_</a:t>
            </a:r>
            <a:r>
              <a:rPr lang="en-GB" dirty="0" smtClean="0">
                <a:solidFill>
                  <a:srgbClr val="FF0000"/>
                </a:solidFill>
              </a:rPr>
              <a:t>____</a:t>
            </a:r>
            <a:endParaRPr lang="en-GB" dirty="0"/>
          </a:p>
        </p:txBody>
      </p:sp>
      <p:sp>
        <p:nvSpPr>
          <p:cNvPr id="7" name="矩形 6"/>
          <p:cNvSpPr/>
          <p:nvPr/>
        </p:nvSpPr>
        <p:spPr>
          <a:xfrm>
            <a:off x="4283968" y="2452246"/>
            <a:ext cx="4031873" cy="369332"/>
          </a:xfrm>
          <a:prstGeom prst="rect">
            <a:avLst/>
          </a:prstGeom>
        </p:spPr>
        <p:txBody>
          <a:bodyPr wrap="none">
            <a:spAutoFit/>
          </a:bodyPr>
          <a:lstStyle/>
          <a:p>
            <a:r>
              <a:rPr lang="en-GB" dirty="0" smtClean="0">
                <a:solidFill>
                  <a:srgbClr val="FF0000"/>
                </a:solidFill>
              </a:rPr>
              <a:t>_____________________________</a:t>
            </a:r>
            <a:r>
              <a:rPr lang="en-GB" dirty="0">
                <a:solidFill>
                  <a:srgbClr val="FF0000"/>
                </a:solidFill>
              </a:rPr>
              <a:t>_</a:t>
            </a:r>
            <a:endParaRPr lang="en-GB" dirty="0"/>
          </a:p>
        </p:txBody>
      </p:sp>
      <p:sp>
        <p:nvSpPr>
          <p:cNvPr id="8" name="矩形 7"/>
          <p:cNvSpPr/>
          <p:nvPr/>
        </p:nvSpPr>
        <p:spPr>
          <a:xfrm>
            <a:off x="436202" y="3059668"/>
            <a:ext cx="954107" cy="369332"/>
          </a:xfrm>
          <a:prstGeom prst="rect">
            <a:avLst/>
          </a:prstGeom>
        </p:spPr>
        <p:txBody>
          <a:bodyPr wrap="none">
            <a:spAutoFit/>
          </a:bodyPr>
          <a:lstStyle/>
          <a:p>
            <a:r>
              <a:rPr lang="en-GB" dirty="0" smtClean="0">
                <a:solidFill>
                  <a:srgbClr val="FF0000"/>
                </a:solidFill>
              </a:rPr>
              <a:t>_____</a:t>
            </a:r>
            <a:r>
              <a:rPr lang="en-GB" dirty="0">
                <a:solidFill>
                  <a:srgbClr val="FF0000"/>
                </a:solidFill>
              </a:rPr>
              <a:t>_</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par>
                          <p:cTn id="19" fill="hold">
                            <p:stCondLst>
                              <p:cond delay="345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par>
                          <p:cTn id="36" fill="hold">
                            <p:stCondLst>
                              <p:cond delay="19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8"/>
                                        </p:tgtEl>
                                        <p:attrNameLst>
                                          <p:attrName>ppt_y</p:attrName>
                                        </p:attrNameLst>
                                      </p:cBhvr>
                                      <p:tavLst>
                                        <p:tav tm="0">
                                          <p:val>
                                            <p:strVal val="#ppt_y"/>
                                          </p:val>
                                        </p:tav>
                                        <p:tav tm="100000">
                                          <p:val>
                                            <p:strVal val="#ppt_y"/>
                                          </p:val>
                                        </p:tav>
                                      </p:tavLst>
                                    </p:anim>
                                    <p:anim calcmode="lin" valueType="num">
                                      <p:cBhvr>
                                        <p:cTn id="4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54337" y="764704"/>
            <a:ext cx="5466951" cy="792088"/>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dirty="0">
                <a:solidFill>
                  <a:srgbClr val="C00000"/>
                </a:solidFill>
              </a:rPr>
              <a:t>What’s the general idea of the </a:t>
            </a:r>
            <a:r>
              <a:rPr lang="en-US" sz="2400" b="1" dirty="0" smtClean="0">
                <a:solidFill>
                  <a:srgbClr val="C00000"/>
                </a:solidFill>
              </a:rPr>
              <a:t>text?</a:t>
            </a:r>
            <a:endParaRPr lang="en-GB" sz="2400" b="1" dirty="0">
              <a:solidFill>
                <a:srgbClr val="C00000"/>
              </a:solidFill>
            </a:endParaRPr>
          </a:p>
        </p:txBody>
      </p:sp>
      <p:sp>
        <p:nvSpPr>
          <p:cNvPr id="12" name="流程图: 文档 11"/>
          <p:cNvSpPr/>
          <p:nvPr/>
        </p:nvSpPr>
        <p:spPr bwMode="auto">
          <a:xfrm>
            <a:off x="439578" y="2025898"/>
            <a:ext cx="2952328" cy="477399"/>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t>Why we explore</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3" name="流程图: 文档 12"/>
          <p:cNvSpPr/>
          <p:nvPr/>
        </p:nvSpPr>
        <p:spPr bwMode="auto">
          <a:xfrm>
            <a:off x="4239047" y="1700808"/>
            <a:ext cx="3213273" cy="97959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t>Reasons for space exploration</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9" name="流程图: 文档 8"/>
          <p:cNvSpPr/>
          <p:nvPr/>
        </p:nvSpPr>
        <p:spPr bwMode="auto">
          <a:xfrm>
            <a:off x="793893" y="3861048"/>
            <a:ext cx="6890308" cy="1080120"/>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t>every first sentence of each paragraph is the subject sentence of the paragraph</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2" name="燕尾形箭头 1"/>
          <p:cNvSpPr/>
          <p:nvPr/>
        </p:nvSpPr>
        <p:spPr bwMode="auto">
          <a:xfrm>
            <a:off x="3575118" y="2132857"/>
            <a:ext cx="432048" cy="309688"/>
          </a:xfrm>
          <a:prstGeom prst="notchedRightArrow">
            <a:avLst/>
          </a:prstGeom>
          <a:solidFill>
            <a:srgbClr val="92D050"/>
          </a:solidFill>
          <a:ln>
            <a:noFill/>
          </a:ln>
        </p:spPr>
        <p:txBody>
          <a:bodyPr rtlCol="0" anchor="ctr"/>
          <a:lstStyle/>
          <a:p>
            <a:pPr algn="ctr" eaLnBrk="1" hangingPunct="1">
              <a:lnSpc>
                <a:spcPct val="100000"/>
              </a:lnSpc>
              <a:spcBef>
                <a:spcPct val="0"/>
              </a:spcBef>
              <a:buFont typeface="Arial" panose="020B0604020202020204" pitchFamily="34" charset="0"/>
              <a:buNone/>
            </a:pPr>
            <a:endParaRPr lang="en-GB" sz="1800">
              <a:solidFill>
                <a:srgbClr val="FFFFFF"/>
              </a:solidFill>
              <a:latin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9"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52499" y="836712"/>
            <a:ext cx="8520426" cy="2880320"/>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smtClean="0"/>
              <a:t>7. It is this cycle of inspiration from adult to child that keeps our thirst for knowledge alive and ensures that advances in space exploration and many other fields are always being made. (</a:t>
            </a:r>
            <a:r>
              <a:rPr lang="en-GB" sz="2400" b="1" i="1" dirty="0" smtClean="0"/>
              <a:t>Para. 6</a:t>
            </a:r>
            <a:r>
              <a:rPr lang="en-GB" sz="2400" b="1" dirty="0" smtClean="0"/>
              <a:t>)</a:t>
            </a:r>
            <a:endParaRPr lang="en-GB" sz="2400" b="1" dirty="0"/>
          </a:p>
        </p:txBody>
      </p:sp>
      <p:sp>
        <p:nvSpPr>
          <p:cNvPr id="6" name="单圆角矩形 5"/>
          <p:cNvSpPr/>
          <p:nvPr/>
        </p:nvSpPr>
        <p:spPr bwMode="auto">
          <a:xfrm>
            <a:off x="1907704" y="4797152"/>
            <a:ext cx="5184576" cy="936104"/>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It…that (first ‘that’)…</a:t>
            </a:r>
            <a:endParaRPr lang="en-GB" sz="2400" b="1" dirty="0">
              <a:solidFill>
                <a:srgbClr val="0000FF"/>
              </a:solidFill>
            </a:endParaRPr>
          </a:p>
        </p:txBody>
      </p:sp>
      <p:sp>
        <p:nvSpPr>
          <p:cNvPr id="4" name="矩形 3"/>
          <p:cNvSpPr/>
          <p:nvPr/>
        </p:nvSpPr>
        <p:spPr>
          <a:xfrm>
            <a:off x="1403648" y="1412776"/>
            <a:ext cx="6340197" cy="369332"/>
          </a:xfrm>
          <a:prstGeom prst="rect">
            <a:avLst/>
          </a:prstGeom>
        </p:spPr>
        <p:txBody>
          <a:bodyPr wrap="none">
            <a:spAutoFit/>
          </a:bodyPr>
          <a:lstStyle/>
          <a:p>
            <a:r>
              <a:rPr lang="en-GB" dirty="0" smtClean="0">
                <a:solidFill>
                  <a:srgbClr val="FF0000"/>
                </a:solidFill>
              </a:rPr>
              <a:t>_______________________________________________</a:t>
            </a:r>
            <a:r>
              <a:rPr lang="en-GB" dirty="0">
                <a:solidFill>
                  <a:srgbClr val="FF0000"/>
                </a:solidFill>
              </a:rPr>
              <a:t>_</a:t>
            </a:r>
            <a:endParaRPr lang="en-GB" dirty="0"/>
          </a:p>
        </p:txBody>
      </p:sp>
      <p:sp>
        <p:nvSpPr>
          <p:cNvPr id="5" name="矩形 4"/>
          <p:cNvSpPr/>
          <p:nvPr/>
        </p:nvSpPr>
        <p:spPr>
          <a:xfrm>
            <a:off x="7587392" y="1912728"/>
            <a:ext cx="697627" cy="369332"/>
          </a:xfrm>
          <a:prstGeom prst="rect">
            <a:avLst/>
          </a:prstGeom>
        </p:spPr>
        <p:txBody>
          <a:bodyPr wrap="none">
            <a:spAutoFit/>
          </a:bodyPr>
          <a:lstStyle/>
          <a:p>
            <a:r>
              <a:rPr lang="en-GB" dirty="0" smtClean="0">
                <a:solidFill>
                  <a:srgbClr val="FF0000"/>
                </a:solidFill>
              </a:rPr>
              <a:t>___</a:t>
            </a:r>
            <a:r>
              <a:rPr lang="en-GB" dirty="0">
                <a:solidFill>
                  <a:srgbClr val="FF0000"/>
                </a:solidFill>
              </a:rPr>
              <a:t>_</a:t>
            </a:r>
            <a:endParaRPr lang="en-GB" dirty="0"/>
          </a:p>
        </p:txBody>
      </p:sp>
      <p:sp>
        <p:nvSpPr>
          <p:cNvPr id="7" name="矩形 6"/>
          <p:cNvSpPr/>
          <p:nvPr/>
        </p:nvSpPr>
        <p:spPr>
          <a:xfrm>
            <a:off x="467544" y="2492896"/>
            <a:ext cx="8392041" cy="369332"/>
          </a:xfrm>
          <a:prstGeom prst="rect">
            <a:avLst/>
          </a:prstGeom>
        </p:spPr>
        <p:txBody>
          <a:bodyPr wrap="none">
            <a:spAutoFit/>
          </a:bodyPr>
          <a:lstStyle/>
          <a:p>
            <a:r>
              <a:rPr lang="en-GB" dirty="0" smtClean="0">
                <a:solidFill>
                  <a:srgbClr val="FF0000"/>
                </a:solidFill>
              </a:rPr>
              <a:t>_______________________________________________________________</a:t>
            </a:r>
            <a:r>
              <a:rPr lang="en-GB" dirty="0">
                <a:solidFill>
                  <a:srgbClr val="FF0000"/>
                </a:solidFill>
              </a:rPr>
              <a:t>_</a:t>
            </a:r>
            <a:endParaRPr lang="en-GB" dirty="0"/>
          </a:p>
        </p:txBody>
      </p:sp>
      <p:sp>
        <p:nvSpPr>
          <p:cNvPr id="8" name="矩形 7"/>
          <p:cNvSpPr/>
          <p:nvPr/>
        </p:nvSpPr>
        <p:spPr>
          <a:xfrm>
            <a:off x="467544" y="3059668"/>
            <a:ext cx="2877711" cy="369332"/>
          </a:xfrm>
          <a:prstGeom prst="rect">
            <a:avLst/>
          </a:prstGeom>
        </p:spPr>
        <p:txBody>
          <a:bodyPr wrap="none">
            <a:spAutoFit/>
          </a:bodyPr>
          <a:lstStyle/>
          <a:p>
            <a:r>
              <a:rPr lang="en-GB" dirty="0" smtClean="0">
                <a:solidFill>
                  <a:srgbClr val="FF0000"/>
                </a:solidFill>
              </a:rPr>
              <a:t>____________________</a:t>
            </a:r>
            <a:r>
              <a:rPr lang="en-GB" dirty="0">
                <a:solidFill>
                  <a:srgbClr val="FF0000"/>
                </a:solidFill>
              </a:rPr>
              <a:t>_</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par>
                          <p:cTn id="28" fill="hold">
                            <p:stCondLst>
                              <p:cond delay="64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anim calcmode="lin" valueType="num">
                                      <p:cBhvr>
                                        <p:cTn id="3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
                                        </p:tgtEl>
                                      </p:cBhvr>
                                    </p:animEffect>
                                  </p:childTnLst>
                                </p:cTn>
                              </p:par>
                            </p:childTnLst>
                          </p:cTn>
                        </p:par>
                        <p:par>
                          <p:cTn id="36" fill="hold">
                            <p:stCondLst>
                              <p:cond delay="43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8"/>
                                        </p:tgtEl>
                                        <p:attrNameLst>
                                          <p:attrName>ppt_y</p:attrName>
                                        </p:attrNameLst>
                                      </p:cBhvr>
                                      <p:tavLst>
                                        <p:tav tm="0">
                                          <p:val>
                                            <p:strVal val="#ppt_y"/>
                                          </p:val>
                                        </p:tav>
                                        <p:tav tm="100000">
                                          <p:val>
                                            <p:strVal val="#ppt_y"/>
                                          </p:val>
                                        </p:tav>
                                      </p:tavLst>
                                    </p:anim>
                                    <p:anim calcmode="lin" valueType="num">
                                      <p:cBhvr>
                                        <p:cTn id="4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908720"/>
            <a:ext cx="2232248"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US" sz="2400" b="1" dirty="0" smtClean="0">
                <a:solidFill>
                  <a:srgbClr val="C00000"/>
                </a:solidFill>
                <a:effectLst>
                  <a:outerShdw blurRad="38100" dist="38100" dir="2700000" algn="tl">
                    <a:srgbClr val="000000">
                      <a:alpha val="43137"/>
                    </a:srgbClr>
                  </a:outerShdw>
                </a:effectLst>
              </a:rPr>
              <a:t> Homework</a:t>
            </a:r>
            <a:endParaRPr lang="en-GB" sz="2400" b="1" dirty="0">
              <a:solidFill>
                <a:srgbClr val="C00000"/>
              </a:solidFill>
              <a:effectLst>
                <a:outerShdw blurRad="38100" dist="38100" dir="2700000" algn="tl">
                  <a:srgbClr val="000000">
                    <a:alpha val="43137"/>
                  </a:srgbClr>
                </a:outerShdw>
              </a:effectLst>
            </a:endParaRPr>
          </a:p>
        </p:txBody>
      </p:sp>
      <p:sp>
        <p:nvSpPr>
          <p:cNvPr id="9" name="矩形 8"/>
          <p:cNvSpPr/>
          <p:nvPr/>
        </p:nvSpPr>
        <p:spPr bwMode="auto">
          <a:xfrm>
            <a:off x="416346" y="1988840"/>
            <a:ext cx="7972078" cy="2160240"/>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smtClean="0">
                <a:latin typeface="Times New Roman" panose="02020603050405020304" pitchFamily="18" charset="0"/>
                <a:cs typeface="Times New Roman" panose="02020603050405020304" pitchFamily="18" charset="0"/>
              </a:rPr>
              <a:t>1</a:t>
            </a:r>
            <a:r>
              <a:rPr lang="en-GB" sz="2400" b="1" dirty="0">
                <a:latin typeface="Times New Roman" panose="02020603050405020304" pitchFamily="18" charset="0"/>
                <a:cs typeface="Times New Roman" panose="02020603050405020304" pitchFamily="18" charset="0"/>
              </a:rPr>
              <a:t>. Watch the micro lesson: </a:t>
            </a:r>
            <a:r>
              <a:rPr lang="en-GB" sz="2400" b="1" i="1" dirty="0">
                <a:latin typeface="Times New Roman" panose="02020603050405020304" pitchFamily="18" charset="0"/>
                <a:cs typeface="Times New Roman" panose="02020603050405020304" pitchFamily="18" charset="0"/>
              </a:rPr>
              <a:t>How to write a summary</a:t>
            </a:r>
            <a:r>
              <a:rPr lang="en-GB" sz="2400" b="1" dirty="0">
                <a:latin typeface="Times New Roman" panose="02020603050405020304" pitchFamily="18" charset="0"/>
                <a:cs typeface="Times New Roman" panose="02020603050405020304" pitchFamily="18" charset="0"/>
              </a:rPr>
              <a:t>. (Optional)</a:t>
            </a:r>
            <a:endParaRPr lang="en-GB" sz="2400" b="1" dirty="0">
              <a:latin typeface="Times New Roman" panose="02020603050405020304" pitchFamily="18" charset="0"/>
              <a:cs typeface="Times New Roman" panose="02020603050405020304" pitchFamily="18" charset="0"/>
            </a:endParaRPr>
          </a:p>
          <a:p>
            <a:pPr>
              <a:lnSpc>
                <a:spcPct val="150000"/>
              </a:lnSpc>
            </a:pPr>
            <a:r>
              <a:rPr lang="en-GB" sz="2400" b="1" dirty="0">
                <a:latin typeface="Times New Roman" panose="02020603050405020304" pitchFamily="18" charset="0"/>
                <a:cs typeface="Times New Roman" panose="02020603050405020304" pitchFamily="18" charset="0"/>
              </a:rPr>
              <a:t>2. Finish off B1 in the workbook</a:t>
            </a:r>
            <a:r>
              <a:rPr lang="en-GB" sz="2400" b="1" dirty="0" smtClean="0">
                <a:latin typeface="Times New Roman" panose="02020603050405020304" pitchFamily="18" charset="0"/>
                <a:cs typeface="Times New Roman" panose="02020603050405020304" pitchFamily="18" charset="0"/>
              </a:rPr>
              <a:t>.</a:t>
            </a:r>
            <a:endParaRPr lang="en-GB"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bwMode="auto">
          <a:xfrm>
            <a:off x="424628" y="3140968"/>
            <a:ext cx="7972078" cy="2448272"/>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smtClean="0">
                <a:solidFill>
                  <a:srgbClr val="0000FF"/>
                </a:solidFill>
                <a:latin typeface="Times New Roman" panose="02020603050405020304" pitchFamily="18" charset="0"/>
                <a:cs typeface="Times New Roman" panose="02020603050405020304" pitchFamily="18" charset="0"/>
              </a:rPr>
              <a:t>1) To begin with, Mars is extremely cold. Also, its atmosphere is rich in carbon dioxide, so people will not be able to breathe. Still, with no magnetic field, Mars is exposed to much higher levels of radiation. </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4" name="单圆角矩形 3"/>
          <p:cNvSpPr/>
          <p:nvPr/>
        </p:nvSpPr>
        <p:spPr bwMode="auto">
          <a:xfrm>
            <a:off x="395536" y="1700808"/>
            <a:ext cx="5184576" cy="936104"/>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pPr>
            <a:r>
              <a:rPr lang="en-GB" sz="2400" b="1" dirty="0">
                <a:latin typeface="Times New Roman" panose="02020603050405020304" pitchFamily="18" charset="0"/>
                <a:cs typeface="Times New Roman" panose="02020603050405020304" pitchFamily="18" charset="0"/>
              </a:rPr>
              <a:t>1) What are the dangers on Mars</a:t>
            </a:r>
            <a:r>
              <a:rPr lang="en-GB" sz="2400" b="1" dirty="0" smtClean="0">
                <a:latin typeface="Times New Roman" panose="02020603050405020304" pitchFamily="18" charset="0"/>
                <a:cs typeface="Times New Roman" panose="02020603050405020304" pitchFamily="18" charset="0"/>
              </a:rPr>
              <a:t>?</a:t>
            </a:r>
            <a:endParaRPr lang="en-GB" sz="2400" b="1" dirty="0">
              <a:latin typeface="Times New Roman" panose="02020603050405020304" pitchFamily="18" charset="0"/>
              <a:cs typeface="Times New Roman" panose="02020603050405020304" pitchFamily="18" charset="0"/>
            </a:endParaRPr>
          </a:p>
        </p:txBody>
      </p:sp>
      <p:sp>
        <p:nvSpPr>
          <p:cNvPr id="5" name="单圆角矩形 4"/>
          <p:cNvSpPr/>
          <p:nvPr/>
        </p:nvSpPr>
        <p:spPr bwMode="auto">
          <a:xfrm>
            <a:off x="395536" y="711860"/>
            <a:ext cx="3168352"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GB" sz="2400" b="1" dirty="0" smtClean="0">
                <a:solidFill>
                  <a:srgbClr val="C00000"/>
                </a:solidFill>
                <a:effectLst>
                  <a:outerShdw blurRad="38100" dist="38100" dir="2700000" algn="tl">
                    <a:srgbClr val="000000">
                      <a:alpha val="43137"/>
                    </a:srgbClr>
                  </a:outerShdw>
                </a:effectLst>
              </a:rPr>
              <a:t>B1 in the workbook</a:t>
            </a:r>
            <a:endParaRPr lang="en-GB" sz="24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251520" y="188640"/>
            <a:ext cx="3168352" cy="523220"/>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r>
              <a:rPr lang="en-GB" sz="2400" b="1" dirty="0" smtClean="0">
                <a:solidFill>
                  <a:srgbClr val="C00000"/>
                </a:solidFill>
                <a:effectLst>
                  <a:outerShdw blurRad="38100" dist="38100" dir="2700000" algn="tl">
                    <a:srgbClr val="000000">
                      <a:alpha val="43137"/>
                    </a:srgbClr>
                  </a:outerShdw>
                </a:effectLst>
              </a:rPr>
              <a:t>B1 in the workbook</a:t>
            </a:r>
            <a:endParaRPr lang="en-GB" sz="2400" b="1" dirty="0">
              <a:solidFill>
                <a:srgbClr val="C00000"/>
              </a:solidFill>
              <a:effectLst>
                <a:outerShdw blurRad="38100" dist="38100" dir="2700000" algn="tl">
                  <a:srgbClr val="000000">
                    <a:alpha val="43137"/>
                  </a:srgbClr>
                </a:outerShdw>
              </a:effectLst>
            </a:endParaRPr>
          </a:p>
        </p:txBody>
      </p:sp>
      <p:sp>
        <p:nvSpPr>
          <p:cNvPr id="9" name="矩形 8"/>
          <p:cNvSpPr/>
          <p:nvPr/>
        </p:nvSpPr>
        <p:spPr bwMode="auto">
          <a:xfrm>
            <a:off x="251520" y="1916832"/>
            <a:ext cx="8145186" cy="4392488"/>
          </a:xfrm>
          <a:prstGeom prst="rect">
            <a:avLst/>
          </a:prstGeom>
          <a:solidFill>
            <a:schemeClr val="bg1">
              <a:lumMod val="95000"/>
            </a:schemeClr>
          </a:solidFill>
          <a:ln>
            <a:solidFill>
              <a:schemeClr val="accent1"/>
            </a:solidFill>
          </a:ln>
        </p:spPr>
        <p:txBody>
          <a:bodyPr rtlCol="0" anchor="ctr"/>
          <a:lstStyle/>
          <a:p>
            <a:pPr>
              <a:lnSpc>
                <a:spcPct val="150000"/>
              </a:lnSpc>
            </a:pPr>
            <a:r>
              <a:rPr lang="en-GB" sz="2200" b="1" dirty="0">
                <a:solidFill>
                  <a:srgbClr val="0000FF"/>
                </a:solidFill>
                <a:latin typeface="Times New Roman" panose="02020603050405020304" pitchFamily="18" charset="0"/>
                <a:cs typeface="Times New Roman" panose="02020603050405020304" pitchFamily="18" charset="0"/>
              </a:rPr>
              <a:t>2) Since Mars has high levels of radiation, people in Martian cities will probably live underground at first and then above ground. Since it is expensive to send materials to Mars, Martian citizens will have to make good use of the planet’s resources and manufacture everything they need. Settlers will probably follow a vegan diet. Also, people there will not travel much because of the radiation. But they may take advantage of Mars’ low gravity and invent new sports </a:t>
            </a:r>
            <a:r>
              <a:rPr lang="en-GB" sz="2200" b="1" dirty="0" smtClean="0">
                <a:solidFill>
                  <a:srgbClr val="0000FF"/>
                </a:solidFill>
                <a:latin typeface="Times New Roman" panose="02020603050405020304" pitchFamily="18" charset="0"/>
                <a:cs typeface="Times New Roman" panose="02020603050405020304" pitchFamily="18" charset="0"/>
              </a:rPr>
              <a:t>to </a:t>
            </a:r>
            <a:r>
              <a:rPr lang="en-GB" sz="2200" b="1" dirty="0">
                <a:solidFill>
                  <a:srgbClr val="0000FF"/>
                </a:solidFill>
                <a:latin typeface="Times New Roman" panose="02020603050405020304" pitchFamily="18" charset="0"/>
                <a:cs typeface="Times New Roman" panose="02020603050405020304" pitchFamily="18" charset="0"/>
              </a:rPr>
              <a:t>entertain themselves.</a:t>
            </a:r>
            <a:endParaRPr lang="en-GB" sz="2200" b="1" dirty="0">
              <a:solidFill>
                <a:srgbClr val="0000FF"/>
              </a:solidFill>
              <a:latin typeface="Times New Roman" panose="02020603050405020304" pitchFamily="18" charset="0"/>
              <a:cs typeface="Times New Roman" panose="02020603050405020304" pitchFamily="18" charset="0"/>
            </a:endParaRPr>
          </a:p>
        </p:txBody>
      </p:sp>
      <p:sp>
        <p:nvSpPr>
          <p:cNvPr id="4" name="单圆角矩形 3"/>
          <p:cNvSpPr/>
          <p:nvPr/>
        </p:nvSpPr>
        <p:spPr bwMode="auto">
          <a:xfrm>
            <a:off x="247233" y="836712"/>
            <a:ext cx="7272808" cy="936104"/>
          </a:xfrm>
          <a:prstGeom prst="snip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pPr>
            <a:r>
              <a:rPr lang="en-GB" sz="2200" b="1" dirty="0">
                <a:solidFill>
                  <a:schemeClr val="tx1"/>
                </a:solidFill>
                <a:latin typeface="Times New Roman" panose="02020603050405020304" pitchFamily="18" charset="0"/>
                <a:cs typeface="Times New Roman" panose="02020603050405020304" pitchFamily="18" charset="0"/>
              </a:rPr>
              <a:t>2) Briefly summarize what life on Mars will be like. Include at least three aspects.</a:t>
            </a:r>
            <a:endParaRPr lang="en-GB" sz="22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bwMode="auto">
          <a:xfrm>
            <a:off x="683568" y="3861048"/>
            <a:ext cx="7848872" cy="2520280"/>
          </a:xfrm>
          <a:prstGeom prst="roundRect">
            <a:avLst/>
          </a:prstGeom>
          <a:solidFill>
            <a:schemeClr val="bg1">
              <a:lumMod val="95000"/>
            </a:schemeClr>
          </a:solidFill>
          <a:ln>
            <a:noFill/>
          </a:ln>
        </p:spPr>
        <p:txBody>
          <a:bodyPr rtlCol="0" anchor="ctr"/>
          <a:lstStyle/>
          <a:p>
            <a:pPr>
              <a:lnSpc>
                <a:spcPct val="150000"/>
              </a:lnSpc>
            </a:pPr>
            <a:r>
              <a:rPr lang="en-US" sz="2400" b="1" dirty="0" smtClean="0"/>
              <a:t>A. The </a:t>
            </a:r>
            <a:r>
              <a:rPr lang="en-US" sz="2400" b="1" dirty="0"/>
              <a:t>modern French lifestyle.        </a:t>
            </a:r>
            <a:endParaRPr lang="en-US" sz="2400" b="1" dirty="0" smtClean="0"/>
          </a:p>
          <a:p>
            <a:pPr>
              <a:lnSpc>
                <a:spcPct val="150000"/>
              </a:lnSpc>
            </a:pPr>
            <a:r>
              <a:rPr lang="en-US" sz="2400" b="1" dirty="0" smtClean="0"/>
              <a:t>B</a:t>
            </a:r>
            <a:r>
              <a:rPr lang="en-US" sz="2400" b="1" dirty="0"/>
              <a:t>. The self-supporting hunting. </a:t>
            </a:r>
            <a:endParaRPr lang="en-GB" sz="2400" b="1" dirty="0"/>
          </a:p>
          <a:p>
            <a:pPr>
              <a:lnSpc>
                <a:spcPct val="150000"/>
              </a:lnSpc>
            </a:pPr>
            <a:r>
              <a:rPr lang="en-US" sz="2400" b="1" dirty="0"/>
              <a:t>C. The uncivilized hunting.            </a:t>
            </a:r>
            <a:endParaRPr lang="en-US" sz="2400" b="1" dirty="0" smtClean="0"/>
          </a:p>
          <a:p>
            <a:pPr>
              <a:lnSpc>
                <a:spcPct val="150000"/>
              </a:lnSpc>
            </a:pPr>
            <a:r>
              <a:rPr lang="en-US" sz="2400" b="1" dirty="0" smtClean="0"/>
              <a:t>D</a:t>
            </a:r>
            <a:r>
              <a:rPr lang="en-US" sz="2400" b="1" dirty="0"/>
              <a:t>. The French Republic. </a:t>
            </a:r>
            <a:endParaRPr lang="en-GB" sz="2400" b="1" dirty="0"/>
          </a:p>
        </p:txBody>
      </p:sp>
      <p:sp>
        <p:nvSpPr>
          <p:cNvPr id="5" name="单圆角矩形 4"/>
          <p:cNvSpPr/>
          <p:nvPr/>
        </p:nvSpPr>
        <p:spPr bwMode="auto">
          <a:xfrm>
            <a:off x="683568" y="332656"/>
            <a:ext cx="7848872" cy="3384376"/>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t>4) These local citizens now have to balance their traditional self-supporting hunting lifestyle with the lifestyle offered by the modern French Republic, which brings with </a:t>
            </a:r>
            <a:r>
              <a:rPr lang="en-US" sz="2400" b="1" u="sng" dirty="0"/>
              <a:t>it</a:t>
            </a:r>
            <a:r>
              <a:rPr lang="en-US" sz="2400" b="1" dirty="0"/>
              <a:t> not only necessary state welfare, but also alcoholism, betrayal and even suicide. </a:t>
            </a:r>
            <a:endParaRPr lang="en-GB" sz="2400" b="1" dirty="0"/>
          </a:p>
        </p:txBody>
      </p:sp>
      <p:sp>
        <p:nvSpPr>
          <p:cNvPr id="6" name="矩形 5"/>
          <p:cNvSpPr/>
          <p:nvPr/>
        </p:nvSpPr>
        <p:spPr>
          <a:xfrm>
            <a:off x="827584" y="3861048"/>
            <a:ext cx="715260" cy="923330"/>
          </a:xfrm>
          <a:prstGeom prst="rect">
            <a:avLst/>
          </a:prstGeom>
        </p:spPr>
        <p:txBody>
          <a:bodyPr wrap="none">
            <a:spAutoFit/>
          </a:bodyPr>
          <a:lstStyle/>
          <a:p>
            <a:r>
              <a:rPr lang="en-US" sz="5400" b="1" dirty="0">
                <a:solidFill>
                  <a:srgbClr val="FF0000"/>
                </a:solidFill>
                <a:sym typeface="Wingdings 2" panose="05020102010507070707"/>
              </a:rPr>
              <a:t></a:t>
            </a:r>
            <a:endParaRPr lang="en-GB" sz="5400" b="1" dirty="0">
              <a:solidFill>
                <a:srgbClr val="FF0000"/>
              </a:solidFill>
            </a:endParaRPr>
          </a:p>
        </p:txBody>
      </p:sp>
      <p:pic>
        <p:nvPicPr>
          <p:cNvPr id="7" name="Picture 2" descr="/Users/apple/Desktop/高中助教资源库 PPT选择性必修三/PPT-3.jpgPPT-3"/>
          <p:cNvPicPr>
            <a:picLocks noChangeAspect="1" noChangeArrowheads="1"/>
          </p:cNvPicPr>
          <p:nvPr/>
        </p:nvPicPr>
        <p:blipFill>
          <a:blip r:embed="rId1"/>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1" name="流程图: 文档 10"/>
          <p:cNvSpPr/>
          <p:nvPr/>
        </p:nvSpPr>
        <p:spPr bwMode="auto">
          <a:xfrm>
            <a:off x="690114" y="1935460"/>
            <a:ext cx="2653087" cy="5601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2D91B9"/>
                </a:solidFill>
              </a:rPr>
              <a:t>our own instinct</a:t>
            </a:r>
            <a:endParaRPr lang="en-GB" sz="2400" b="1" dirty="0">
              <a:solidFill>
                <a:srgbClr val="2D91B9"/>
              </a:solidFill>
              <a:latin typeface="Times New Roman" panose="02020603050405020304" pitchFamily="18" charset="0"/>
              <a:cs typeface="Times New Roman" panose="02020603050405020304" pitchFamily="18" charset="0"/>
            </a:endParaRPr>
          </a:p>
        </p:txBody>
      </p:sp>
      <p:sp>
        <p:nvSpPr>
          <p:cNvPr id="12" name="流程图: 文档 11"/>
          <p:cNvSpPr/>
          <p:nvPr/>
        </p:nvSpPr>
        <p:spPr bwMode="auto">
          <a:xfrm>
            <a:off x="3779912" y="2018217"/>
            <a:ext cx="3672408" cy="477399"/>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2D91B9"/>
                </a:solidFill>
              </a:rPr>
              <a:t>learning about universe</a:t>
            </a:r>
            <a:endParaRPr lang="en-GB" sz="2400" b="1" dirty="0">
              <a:solidFill>
                <a:srgbClr val="2D91B9"/>
              </a:solidFill>
              <a:latin typeface="Times New Roman" panose="02020603050405020304" pitchFamily="18" charset="0"/>
              <a:cs typeface="Times New Roman" panose="02020603050405020304" pitchFamily="18" charset="0"/>
            </a:endParaRPr>
          </a:p>
        </p:txBody>
      </p:sp>
      <p:sp>
        <p:nvSpPr>
          <p:cNvPr id="13" name="流程图: 文档 12"/>
          <p:cNvSpPr/>
          <p:nvPr/>
        </p:nvSpPr>
        <p:spPr bwMode="auto">
          <a:xfrm>
            <a:off x="717762" y="2708920"/>
            <a:ext cx="6463115" cy="93030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2D91B9"/>
                </a:solidFill>
              </a:rPr>
              <a:t>civil application of technologies for space exploration</a:t>
            </a:r>
            <a:endParaRPr lang="en-GB" sz="2400" b="1" dirty="0">
              <a:solidFill>
                <a:srgbClr val="2D91B9"/>
              </a:solidFill>
              <a:latin typeface="Times New Roman" panose="02020603050405020304" pitchFamily="18" charset="0"/>
              <a:cs typeface="Times New Roman" panose="02020603050405020304" pitchFamily="18" charset="0"/>
            </a:endParaRPr>
          </a:p>
        </p:txBody>
      </p:sp>
      <p:sp>
        <p:nvSpPr>
          <p:cNvPr id="14" name="单圆角矩形 13"/>
          <p:cNvSpPr/>
          <p:nvPr/>
        </p:nvSpPr>
        <p:spPr bwMode="auto">
          <a:xfrm>
            <a:off x="672397" y="836712"/>
            <a:ext cx="5627795" cy="613266"/>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sz="2400" b="1" dirty="0" smtClean="0">
                <a:solidFill>
                  <a:schemeClr val="tx1"/>
                </a:solidFill>
              </a:rPr>
              <a:t> </a:t>
            </a:r>
            <a:r>
              <a:rPr lang="en-US" sz="2400" b="1" dirty="0">
                <a:solidFill>
                  <a:schemeClr val="tx1"/>
                </a:solidFill>
              </a:rPr>
              <a:t>five reasons for space exploration</a:t>
            </a:r>
            <a:endParaRPr lang="en-GB" sz="2400" b="1" dirty="0">
              <a:solidFill>
                <a:schemeClr val="tx1"/>
              </a:solidFill>
            </a:endParaRPr>
          </a:p>
        </p:txBody>
      </p:sp>
      <p:sp>
        <p:nvSpPr>
          <p:cNvPr id="9" name="流程图: 文档 8"/>
          <p:cNvSpPr/>
          <p:nvPr/>
        </p:nvSpPr>
        <p:spPr bwMode="auto">
          <a:xfrm>
            <a:off x="735625" y="3838593"/>
            <a:ext cx="4104456" cy="504056"/>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smtClean="0">
                <a:solidFill>
                  <a:srgbClr val="2D91B9"/>
                </a:solidFill>
              </a:rPr>
              <a:t>economic benefits</a:t>
            </a:r>
            <a:endParaRPr lang="en-GB" sz="2400" b="1" dirty="0">
              <a:solidFill>
                <a:srgbClr val="2D91B9"/>
              </a:solidFill>
              <a:latin typeface="Times New Roman" panose="02020603050405020304" pitchFamily="18" charset="0"/>
              <a:cs typeface="Times New Roman" panose="02020603050405020304" pitchFamily="18" charset="0"/>
            </a:endParaRPr>
          </a:p>
        </p:txBody>
      </p:sp>
      <p:sp>
        <p:nvSpPr>
          <p:cNvPr id="18" name="流程图: 文档 17"/>
          <p:cNvSpPr/>
          <p:nvPr/>
        </p:nvSpPr>
        <p:spPr bwMode="auto">
          <a:xfrm>
            <a:off x="769709" y="4662742"/>
            <a:ext cx="4644516" cy="926498"/>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r>
              <a:rPr lang="en-US" sz="2400" b="1" dirty="0">
                <a:solidFill>
                  <a:srgbClr val="2D91B9"/>
                </a:solidFill>
              </a:rPr>
              <a:t>education and inspiration of the next generation</a:t>
            </a:r>
            <a:endParaRPr lang="en-GB" sz="2400" b="1" dirty="0">
              <a:solidFill>
                <a:srgbClr val="2D91B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9"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352499" y="908720"/>
            <a:ext cx="8520426" cy="5400600"/>
          </a:xfrm>
          <a:prstGeom prst="rect">
            <a:avLst/>
          </a:prstGeom>
          <a:solidFill>
            <a:schemeClr val="bg1">
              <a:lumMod val="95000"/>
            </a:schemeClr>
          </a:solidFill>
          <a:ln>
            <a:solidFill>
              <a:schemeClr val="accent1"/>
            </a:solidFill>
          </a:ln>
        </p:spPr>
        <p:txBody>
          <a:bodyPr rtlCol="0" anchor="ctr"/>
          <a:lstStyle/>
          <a:p>
            <a:pPr>
              <a:lnSpc>
                <a:spcPct val="150000"/>
              </a:lnSpc>
            </a:pPr>
            <a:r>
              <a:rPr lang="en-GB" sz="2400" b="1" dirty="0" smtClean="0">
                <a:solidFill>
                  <a:srgbClr val="0000FF"/>
                </a:solidFill>
              </a:rPr>
              <a:t>1 </a:t>
            </a:r>
            <a:r>
              <a:rPr lang="en-GB" sz="2400" b="1" dirty="0">
                <a:solidFill>
                  <a:srgbClr val="0000FF"/>
                </a:solidFill>
              </a:rPr>
              <a:t>It is in our nature to explore.</a:t>
            </a:r>
            <a:endParaRPr lang="en-GB" sz="2400" b="1" dirty="0">
              <a:solidFill>
                <a:srgbClr val="0000FF"/>
              </a:solidFill>
            </a:endParaRPr>
          </a:p>
          <a:p>
            <a:pPr>
              <a:lnSpc>
                <a:spcPct val="150000"/>
              </a:lnSpc>
            </a:pPr>
            <a:r>
              <a:rPr lang="en-GB" sz="2400" b="1" dirty="0">
                <a:solidFill>
                  <a:srgbClr val="0000FF"/>
                </a:solidFill>
              </a:rPr>
              <a:t>2 It enables us to learn more about the origin, evolution, and likely future of the universe.</a:t>
            </a:r>
            <a:endParaRPr lang="en-GB" sz="2400" b="1" dirty="0">
              <a:solidFill>
                <a:srgbClr val="0000FF"/>
              </a:solidFill>
            </a:endParaRPr>
          </a:p>
          <a:p>
            <a:pPr>
              <a:lnSpc>
                <a:spcPct val="150000"/>
              </a:lnSpc>
            </a:pPr>
            <a:r>
              <a:rPr lang="en-GB" sz="2400" b="1" dirty="0">
                <a:solidFill>
                  <a:srgbClr val="0000FF"/>
                </a:solidFill>
              </a:rPr>
              <a:t>3 Technologies first researched and developed for space exploration can be used to solve some of the big problems on the Earth.</a:t>
            </a:r>
            <a:endParaRPr lang="en-GB" sz="2400" b="1" dirty="0">
              <a:solidFill>
                <a:srgbClr val="0000FF"/>
              </a:solidFill>
            </a:endParaRPr>
          </a:p>
          <a:p>
            <a:pPr>
              <a:lnSpc>
                <a:spcPct val="150000"/>
              </a:lnSpc>
            </a:pPr>
            <a:r>
              <a:rPr lang="en-GB" sz="2400" b="1" dirty="0">
                <a:solidFill>
                  <a:srgbClr val="0000FF"/>
                </a:solidFill>
              </a:rPr>
              <a:t>4 We profit economically from the space industry and it also creates jobs.</a:t>
            </a:r>
            <a:endParaRPr lang="en-GB" sz="2400" b="1" dirty="0">
              <a:solidFill>
                <a:srgbClr val="0000FF"/>
              </a:solidFill>
            </a:endParaRPr>
          </a:p>
          <a:p>
            <a:pPr>
              <a:lnSpc>
                <a:spcPct val="150000"/>
              </a:lnSpc>
            </a:pPr>
            <a:r>
              <a:rPr lang="en-GB" sz="2400" b="1" dirty="0">
                <a:solidFill>
                  <a:srgbClr val="0000FF"/>
                </a:solidFill>
              </a:rPr>
              <a:t>5 It educates and inspires the next generation.</a:t>
            </a:r>
            <a:endParaRPr lang="en-GB" sz="2400" b="1" dirty="0">
              <a:solidFill>
                <a:srgbClr val="0000FF"/>
              </a:solidFill>
            </a:endParaRPr>
          </a:p>
        </p:txBody>
      </p:sp>
      <p:sp>
        <p:nvSpPr>
          <p:cNvPr id="14" name="单圆角矩形 13"/>
          <p:cNvSpPr/>
          <p:nvPr/>
        </p:nvSpPr>
        <p:spPr bwMode="auto">
          <a:xfrm>
            <a:off x="1619672" y="215062"/>
            <a:ext cx="4840603" cy="523220"/>
          </a:xfrm>
          <a:prstGeom prst="snip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nSpc>
                <a:spcPct val="150000"/>
              </a:lnSpc>
            </a:pPr>
            <a:r>
              <a:rPr lang="en-GB" sz="2400" b="1" dirty="0">
                <a:solidFill>
                  <a:schemeClr val="tx1"/>
                </a:solidFill>
              </a:rPr>
              <a:t>Reasons for space exploration</a:t>
            </a:r>
            <a:endParaRPr lang="en-GB" sz="2400" b="1" dirty="0">
              <a:solidFill>
                <a:schemeClr val="tx1"/>
              </a:solidFill>
            </a:endParaRPr>
          </a:p>
        </p:txBody>
      </p:sp>
      <p:sp>
        <p:nvSpPr>
          <p:cNvPr id="7" name="单圆角矩形 6"/>
          <p:cNvSpPr/>
          <p:nvPr/>
        </p:nvSpPr>
        <p:spPr bwMode="auto">
          <a:xfrm>
            <a:off x="7092280" y="188640"/>
            <a:ext cx="983167" cy="576064"/>
          </a:xfrm>
          <a:prstGeom prst="snipRoundRect">
            <a:avLst/>
          </a:prstGeom>
          <a:solidFill>
            <a:srgbClr val="E0F2FC"/>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b="1" i="1" dirty="0" smtClean="0">
                <a:solidFill>
                  <a:srgbClr val="C00000"/>
                </a:solidFill>
              </a:rPr>
              <a:t>AP26</a:t>
            </a:r>
            <a:endParaRPr lang="en-GB"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bwMode="auto">
          <a:xfrm>
            <a:off x="179512" y="894887"/>
            <a:ext cx="8520426" cy="5558449"/>
          </a:xfrm>
          <a:prstGeom prst="rect">
            <a:avLst/>
          </a:prstGeom>
          <a:solidFill>
            <a:schemeClr val="bg1">
              <a:lumMod val="95000"/>
            </a:schemeClr>
          </a:solidFill>
          <a:ln>
            <a:solidFill>
              <a:schemeClr val="accent1"/>
            </a:solidFill>
          </a:ln>
        </p:spPr>
        <p:txBody>
          <a:bodyPr rtlCol="0" anchor="ctr"/>
          <a:lstStyle/>
          <a:p>
            <a:pPr algn="just">
              <a:lnSpc>
                <a:spcPts val="3400"/>
              </a:lnSpc>
            </a:pPr>
            <a:r>
              <a:rPr lang="en-US" sz="2400" b="1" dirty="0" smtClean="0"/>
              <a:t>    Why </a:t>
            </a:r>
            <a:r>
              <a:rPr lang="en-US" sz="2400" b="1" dirty="0"/>
              <a:t>do we have interest in the </a:t>
            </a:r>
            <a:r>
              <a:rPr lang="en-US" sz="2400" b="1" baseline="30000" dirty="0"/>
              <a:t>(1</a:t>
            </a:r>
            <a:r>
              <a:rPr lang="en-US" sz="2400" b="1" baseline="30000" dirty="0" smtClean="0"/>
              <a:t>)</a:t>
            </a:r>
            <a:r>
              <a:rPr lang="en-US" sz="2400" b="1" dirty="0" smtClean="0"/>
              <a:t>_</a:t>
            </a:r>
            <a:r>
              <a:rPr lang="en-US" sz="2400" b="1" dirty="0"/>
              <a:t>__</a:t>
            </a:r>
            <a:r>
              <a:rPr lang="en-US" sz="2400" b="1" dirty="0" smtClean="0"/>
              <a:t>_______ </a:t>
            </a:r>
            <a:r>
              <a:rPr lang="en-US" sz="2400" b="1" dirty="0"/>
              <a:t>of the space? Human desire drives us to know the </a:t>
            </a:r>
            <a:r>
              <a:rPr lang="en-US" sz="2400" b="1" baseline="30000" dirty="0"/>
              <a:t>(2)</a:t>
            </a:r>
            <a:r>
              <a:rPr lang="en-US" sz="2400" b="1" dirty="0"/>
              <a:t>________. As a result, we learn more about how the universe </a:t>
            </a:r>
            <a:r>
              <a:rPr lang="en-US" sz="2400" b="1" baseline="30000" dirty="0"/>
              <a:t>(3</a:t>
            </a:r>
            <a:r>
              <a:rPr lang="en-US" sz="2400" b="1" baseline="30000" dirty="0" smtClean="0"/>
              <a:t>)</a:t>
            </a:r>
            <a:r>
              <a:rPr lang="en-US" sz="2400" b="1" dirty="0" smtClean="0"/>
              <a:t>_____</a:t>
            </a:r>
            <a:r>
              <a:rPr lang="en-US" sz="2400" b="1" dirty="0"/>
              <a:t>__</a:t>
            </a:r>
            <a:r>
              <a:rPr lang="en-US" sz="2400" b="1" dirty="0" smtClean="0"/>
              <a:t>___ </a:t>
            </a:r>
            <a:r>
              <a:rPr lang="en-US" sz="2400" b="1" dirty="0"/>
              <a:t>and evolves. Then we can predict where it goes. With more about the universe </a:t>
            </a:r>
            <a:r>
              <a:rPr lang="en-US" sz="2400" b="1" baseline="30000" dirty="0"/>
              <a:t>(4</a:t>
            </a:r>
            <a:r>
              <a:rPr lang="en-US" sz="2400" b="1" baseline="30000" dirty="0" smtClean="0"/>
              <a:t>)</a:t>
            </a:r>
            <a:r>
              <a:rPr lang="en-US" sz="2400" b="1" dirty="0" smtClean="0"/>
              <a:t>________, </a:t>
            </a:r>
            <a:r>
              <a:rPr lang="en-US" sz="2400" b="1" dirty="0"/>
              <a:t>we may find life in the outer space. As space technologies like shock absorbers and liquid hydrogen </a:t>
            </a:r>
            <a:r>
              <a:rPr lang="en-US" sz="2400" b="1" baseline="30000" dirty="0"/>
              <a:t>(5</a:t>
            </a:r>
            <a:r>
              <a:rPr lang="en-US" sz="2400" b="1" baseline="30000" dirty="0" smtClean="0"/>
              <a:t>)</a:t>
            </a:r>
            <a:r>
              <a:rPr lang="en-US" sz="2400" b="1" dirty="0"/>
              <a:t> __</a:t>
            </a:r>
            <a:r>
              <a:rPr lang="en-US" sz="2400" b="1" dirty="0" smtClean="0"/>
              <a:t>__________ </a:t>
            </a:r>
            <a:r>
              <a:rPr lang="en-US" sz="2400" b="1" dirty="0"/>
              <a:t>and researched, we may solve some big problems on the Earth. Though we have </a:t>
            </a:r>
            <a:r>
              <a:rPr lang="en-US" sz="2400" b="1" baseline="30000" dirty="0"/>
              <a:t>(6)</a:t>
            </a:r>
            <a:r>
              <a:rPr lang="en-US" sz="2400" b="1" dirty="0"/>
              <a:t>________ the space industry hugely, the space industry can create jobs and benefit us </a:t>
            </a:r>
            <a:r>
              <a:rPr lang="en-US" sz="2400" b="1" baseline="30000" dirty="0"/>
              <a:t>(7</a:t>
            </a:r>
            <a:r>
              <a:rPr lang="en-US" sz="2400" b="1" baseline="30000" dirty="0" smtClean="0"/>
              <a:t>)</a:t>
            </a:r>
            <a:r>
              <a:rPr lang="en-US" sz="2400" b="1" dirty="0" smtClean="0"/>
              <a:t>__________</a:t>
            </a:r>
            <a:r>
              <a:rPr lang="en-US" sz="2400" b="1" dirty="0"/>
              <a:t>__</a:t>
            </a:r>
            <a:r>
              <a:rPr lang="en-US" sz="2400" b="1" dirty="0" smtClean="0"/>
              <a:t>. </a:t>
            </a:r>
            <a:r>
              <a:rPr lang="en-US" sz="2400" b="1" dirty="0"/>
              <a:t>What’s more, the next generations </a:t>
            </a:r>
            <a:r>
              <a:rPr lang="en-US" sz="2400" b="1" baseline="30000" dirty="0"/>
              <a:t>(8</a:t>
            </a:r>
            <a:r>
              <a:rPr lang="en-US" sz="2400" b="1" baseline="30000" dirty="0" smtClean="0"/>
              <a:t>)</a:t>
            </a:r>
            <a:r>
              <a:rPr lang="en-US" sz="2400" b="1" dirty="0" smtClean="0"/>
              <a:t>_______</a:t>
            </a:r>
            <a:r>
              <a:rPr lang="en-US" sz="2400" b="1" dirty="0"/>
              <a:t>__</a:t>
            </a:r>
            <a:r>
              <a:rPr lang="en-US" sz="2400" b="1" dirty="0" smtClean="0"/>
              <a:t>___ </a:t>
            </a:r>
            <a:r>
              <a:rPr lang="en-US" sz="2400" b="1" dirty="0"/>
              <a:t>and inspired to participate in it.</a:t>
            </a:r>
            <a:endParaRPr lang="en-GB" sz="2400" b="1" dirty="0"/>
          </a:p>
        </p:txBody>
      </p:sp>
      <p:sp>
        <p:nvSpPr>
          <p:cNvPr id="6" name="单圆角矩形 5"/>
          <p:cNvSpPr/>
          <p:nvPr/>
        </p:nvSpPr>
        <p:spPr bwMode="auto">
          <a:xfrm>
            <a:off x="951308" y="116632"/>
            <a:ext cx="6624736" cy="1070664"/>
          </a:xfrm>
          <a:prstGeom prst="snipRoundRect">
            <a:avLst/>
          </a:prstGeom>
          <a:solidFill>
            <a:schemeClr val="accent3">
              <a:alpha val="0"/>
            </a:schemeClr>
          </a:solidFill>
        </p:spPr>
        <p:style>
          <a:lnRef idx="3">
            <a:schemeClr val="lt1"/>
          </a:lnRef>
          <a:fillRef idx="1">
            <a:schemeClr val="accent3"/>
          </a:fillRef>
          <a:effectRef idx="1">
            <a:schemeClr val="accent3"/>
          </a:effectRef>
          <a:fontRef idx="minor">
            <a:schemeClr val="lt1"/>
          </a:fontRef>
        </p:style>
        <p:txBody>
          <a:bodyPr rtlCol="0" anchor="ctr"/>
          <a:lstStyle/>
          <a:p>
            <a:pPr>
              <a:lnSpc>
                <a:spcPct val="150000"/>
              </a:lnSpc>
            </a:pPr>
            <a:r>
              <a:rPr lang="en-US" sz="2400" b="1" dirty="0">
                <a:solidFill>
                  <a:srgbClr val="C00000"/>
                </a:solidFill>
              </a:rPr>
              <a:t>economy, education, explore, discovery, investment, origination, learn, know</a:t>
            </a:r>
            <a:endParaRPr lang="en-GB" sz="2400" b="1" dirty="0">
              <a:solidFill>
                <a:srgbClr val="C00000"/>
              </a:solidFill>
            </a:endParaRPr>
          </a:p>
        </p:txBody>
      </p:sp>
      <p:sp>
        <p:nvSpPr>
          <p:cNvPr id="5" name="单圆角矩形 4"/>
          <p:cNvSpPr/>
          <p:nvPr/>
        </p:nvSpPr>
        <p:spPr bwMode="auto">
          <a:xfrm>
            <a:off x="5798758" y="948125"/>
            <a:ext cx="1967698" cy="497191"/>
          </a:xfrm>
          <a:prstGeom prst="snipRoundRect">
            <a:avLst/>
          </a:prstGeom>
          <a:solidFill>
            <a:srgbClr val="E0F2FC">
              <a:alpha val="1000"/>
            </a:srgbClr>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solidFill>
                  <a:srgbClr val="0000FF"/>
                </a:solidFill>
              </a:rPr>
              <a:t>exploration</a:t>
            </a:r>
            <a:endParaRPr lang="en-GB" sz="2400" b="1" dirty="0">
              <a:solidFill>
                <a:srgbClr val="0000FF"/>
              </a:solidFill>
            </a:endParaRPr>
          </a:p>
        </p:txBody>
      </p:sp>
      <p:sp>
        <p:nvSpPr>
          <p:cNvPr id="7" name="单圆角矩形 6"/>
          <p:cNvSpPr/>
          <p:nvPr/>
        </p:nvSpPr>
        <p:spPr bwMode="auto">
          <a:xfrm>
            <a:off x="7193015" y="1435891"/>
            <a:ext cx="1967698" cy="497191"/>
          </a:xfrm>
          <a:prstGeom prst="snipRoundRect">
            <a:avLst/>
          </a:prstGeom>
          <a:solidFill>
            <a:srgbClr val="E0F2FC">
              <a:alpha val="1000"/>
            </a:srgbClr>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solidFill>
                  <a:srgbClr val="0000FF"/>
                </a:solidFill>
              </a:rPr>
              <a:t>unknown</a:t>
            </a:r>
            <a:endParaRPr lang="en-GB" sz="2400" b="1" dirty="0">
              <a:solidFill>
                <a:srgbClr val="0000FF"/>
              </a:solidFill>
            </a:endParaRPr>
          </a:p>
        </p:txBody>
      </p:sp>
      <p:sp>
        <p:nvSpPr>
          <p:cNvPr id="8" name="单圆角矩形 7"/>
          <p:cNvSpPr/>
          <p:nvPr/>
        </p:nvSpPr>
        <p:spPr bwMode="auto">
          <a:xfrm>
            <a:off x="569334" y="2240840"/>
            <a:ext cx="1967698" cy="497191"/>
          </a:xfrm>
          <a:prstGeom prst="snipRoundRect">
            <a:avLst/>
          </a:prstGeom>
          <a:solidFill>
            <a:srgbClr val="E0F2FC">
              <a:alpha val="1000"/>
            </a:srgbClr>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solidFill>
                  <a:srgbClr val="0000FF"/>
                </a:solidFill>
              </a:rPr>
              <a:t>originates</a:t>
            </a:r>
            <a:endParaRPr lang="en-GB" sz="2400" b="1" dirty="0">
              <a:solidFill>
                <a:srgbClr val="0000FF"/>
              </a:solidFill>
            </a:endParaRPr>
          </a:p>
        </p:txBody>
      </p:sp>
      <p:sp>
        <p:nvSpPr>
          <p:cNvPr id="9" name="单圆角矩形 8"/>
          <p:cNvSpPr/>
          <p:nvPr/>
        </p:nvSpPr>
        <p:spPr bwMode="auto">
          <a:xfrm>
            <a:off x="6001229" y="2694432"/>
            <a:ext cx="1967698" cy="497191"/>
          </a:xfrm>
          <a:prstGeom prst="snipRoundRect">
            <a:avLst/>
          </a:prstGeom>
          <a:solidFill>
            <a:srgbClr val="E0F2FC">
              <a:alpha val="1000"/>
            </a:srgbClr>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solidFill>
                  <a:srgbClr val="0000FF"/>
                </a:solidFill>
              </a:rPr>
              <a:t>learnt</a:t>
            </a:r>
            <a:endParaRPr lang="en-GB" sz="2400" b="1" dirty="0">
              <a:solidFill>
                <a:srgbClr val="0000FF"/>
              </a:solidFill>
            </a:endParaRPr>
          </a:p>
        </p:txBody>
      </p:sp>
      <p:sp>
        <p:nvSpPr>
          <p:cNvPr id="10" name="单圆角矩形 9"/>
          <p:cNvSpPr/>
          <p:nvPr/>
        </p:nvSpPr>
        <p:spPr bwMode="auto">
          <a:xfrm>
            <a:off x="6388913" y="3616950"/>
            <a:ext cx="2755087" cy="497191"/>
          </a:xfrm>
          <a:prstGeom prst="snipRoundRect">
            <a:avLst/>
          </a:prstGeom>
          <a:solidFill>
            <a:srgbClr val="E0F2FC">
              <a:alpha val="1000"/>
            </a:srgbClr>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solidFill>
                  <a:srgbClr val="0000FF"/>
                </a:solidFill>
              </a:rPr>
              <a:t>are discovered</a:t>
            </a:r>
            <a:endParaRPr lang="en-GB" sz="2400" b="1" dirty="0">
              <a:solidFill>
                <a:srgbClr val="0000FF"/>
              </a:solidFill>
            </a:endParaRPr>
          </a:p>
        </p:txBody>
      </p:sp>
      <p:sp>
        <p:nvSpPr>
          <p:cNvPr id="11" name="单圆角矩形 10"/>
          <p:cNvSpPr/>
          <p:nvPr/>
        </p:nvSpPr>
        <p:spPr bwMode="auto">
          <a:xfrm>
            <a:off x="4251587" y="4437112"/>
            <a:ext cx="1967698" cy="497191"/>
          </a:xfrm>
          <a:prstGeom prst="snipRoundRect">
            <a:avLst/>
          </a:prstGeom>
          <a:solidFill>
            <a:srgbClr val="E0F2FC">
              <a:alpha val="1000"/>
            </a:srgbClr>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solidFill>
                  <a:srgbClr val="0000FF"/>
                </a:solidFill>
              </a:rPr>
              <a:t>invested </a:t>
            </a:r>
            <a:endParaRPr lang="en-GB" sz="2400" b="1" dirty="0">
              <a:solidFill>
                <a:srgbClr val="0000FF"/>
              </a:solidFill>
            </a:endParaRPr>
          </a:p>
        </p:txBody>
      </p:sp>
      <p:sp>
        <p:nvSpPr>
          <p:cNvPr id="12" name="单圆角矩形 11"/>
          <p:cNvSpPr/>
          <p:nvPr/>
        </p:nvSpPr>
        <p:spPr bwMode="auto">
          <a:xfrm>
            <a:off x="514273" y="5301208"/>
            <a:ext cx="2237696" cy="497191"/>
          </a:xfrm>
          <a:prstGeom prst="snipRoundRect">
            <a:avLst/>
          </a:prstGeom>
          <a:solidFill>
            <a:srgbClr val="E0F2FC">
              <a:alpha val="1000"/>
            </a:srgbClr>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smtClean="0">
                <a:solidFill>
                  <a:srgbClr val="0000FF"/>
                </a:solidFill>
              </a:rPr>
              <a:t>economically</a:t>
            </a:r>
            <a:endParaRPr lang="en-GB" sz="2400" b="1" dirty="0">
              <a:solidFill>
                <a:srgbClr val="0000FF"/>
              </a:solidFill>
            </a:endParaRPr>
          </a:p>
        </p:txBody>
      </p:sp>
      <p:sp>
        <p:nvSpPr>
          <p:cNvPr id="13" name="单圆角矩形 12"/>
          <p:cNvSpPr/>
          <p:nvPr/>
        </p:nvSpPr>
        <p:spPr bwMode="auto">
          <a:xfrm>
            <a:off x="506091" y="5661248"/>
            <a:ext cx="2381712" cy="497191"/>
          </a:xfrm>
          <a:prstGeom prst="snipRoundRect">
            <a:avLst/>
          </a:prstGeom>
          <a:solidFill>
            <a:srgbClr val="E0F2FC">
              <a:alpha val="1000"/>
            </a:srgbClr>
          </a:solidFill>
          <a:ln>
            <a:noFill/>
          </a:ln>
          <a:effectLst>
            <a:outerShdw blurRad="50800" dist="38100" dir="8100000" algn="tr" rotWithShape="0">
              <a:prstClr val="black">
                <a:alpha val="40000"/>
              </a:prstClr>
            </a:outerShdw>
          </a:effectLst>
        </p:spPr>
        <p:txBody>
          <a:bodyPr rtlCol="0" anchor="ctr"/>
          <a:lstStyle/>
          <a:p>
            <a:pPr>
              <a:lnSpc>
                <a:spcPct val="150000"/>
              </a:lnSpc>
            </a:pPr>
            <a:r>
              <a:rPr lang="en-US" sz="2400" b="1" dirty="0">
                <a:solidFill>
                  <a:srgbClr val="0000FF"/>
                </a:solidFill>
              </a:rPr>
              <a:t>are educated</a:t>
            </a:r>
            <a:endParaRPr lang="en-GB"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down)">
                                      <p:cBhvr>
                                        <p:cTn id="97" dur="580">
                                          <p:stCondLst>
                                            <p:cond delay="0"/>
                                          </p:stCondLst>
                                        </p:cTn>
                                        <p:tgtEl>
                                          <p:spTgt spid="11"/>
                                        </p:tgtEl>
                                      </p:cBhvr>
                                    </p:animEffect>
                                    <p:anim calcmode="lin" valueType="num">
                                      <p:cBhvr>
                                        <p:cTn id="9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3" dur="26">
                                          <p:stCondLst>
                                            <p:cond delay="650"/>
                                          </p:stCondLst>
                                        </p:cTn>
                                        <p:tgtEl>
                                          <p:spTgt spid="11"/>
                                        </p:tgtEl>
                                      </p:cBhvr>
                                      <p:to x="100000" y="60000"/>
                                    </p:animScale>
                                    <p:animScale>
                                      <p:cBhvr>
                                        <p:cTn id="104" dur="166" decel="50000">
                                          <p:stCondLst>
                                            <p:cond delay="676"/>
                                          </p:stCondLst>
                                        </p:cTn>
                                        <p:tgtEl>
                                          <p:spTgt spid="11"/>
                                        </p:tgtEl>
                                      </p:cBhvr>
                                      <p:to x="100000" y="100000"/>
                                    </p:animScale>
                                    <p:animScale>
                                      <p:cBhvr>
                                        <p:cTn id="105" dur="26">
                                          <p:stCondLst>
                                            <p:cond delay="1312"/>
                                          </p:stCondLst>
                                        </p:cTn>
                                        <p:tgtEl>
                                          <p:spTgt spid="11"/>
                                        </p:tgtEl>
                                      </p:cBhvr>
                                      <p:to x="100000" y="80000"/>
                                    </p:animScale>
                                    <p:animScale>
                                      <p:cBhvr>
                                        <p:cTn id="106" dur="166" decel="50000">
                                          <p:stCondLst>
                                            <p:cond delay="1338"/>
                                          </p:stCondLst>
                                        </p:cTn>
                                        <p:tgtEl>
                                          <p:spTgt spid="11"/>
                                        </p:tgtEl>
                                      </p:cBhvr>
                                      <p:to x="100000" y="100000"/>
                                    </p:animScale>
                                    <p:animScale>
                                      <p:cBhvr>
                                        <p:cTn id="107" dur="26">
                                          <p:stCondLst>
                                            <p:cond delay="1642"/>
                                          </p:stCondLst>
                                        </p:cTn>
                                        <p:tgtEl>
                                          <p:spTgt spid="11"/>
                                        </p:tgtEl>
                                      </p:cBhvr>
                                      <p:to x="100000" y="90000"/>
                                    </p:animScale>
                                    <p:animScale>
                                      <p:cBhvr>
                                        <p:cTn id="108" dur="166" decel="50000">
                                          <p:stCondLst>
                                            <p:cond delay="1668"/>
                                          </p:stCondLst>
                                        </p:cTn>
                                        <p:tgtEl>
                                          <p:spTgt spid="11"/>
                                        </p:tgtEl>
                                      </p:cBhvr>
                                      <p:to x="100000" y="100000"/>
                                    </p:animScale>
                                    <p:animScale>
                                      <p:cBhvr>
                                        <p:cTn id="109" dur="26">
                                          <p:stCondLst>
                                            <p:cond delay="1808"/>
                                          </p:stCondLst>
                                        </p:cTn>
                                        <p:tgtEl>
                                          <p:spTgt spid="11"/>
                                        </p:tgtEl>
                                      </p:cBhvr>
                                      <p:to x="100000" y="95000"/>
                                    </p:animScale>
                                    <p:animScale>
                                      <p:cBhvr>
                                        <p:cTn id="110" dur="166" decel="50000">
                                          <p:stCondLst>
                                            <p:cond delay="1834"/>
                                          </p:stCondLst>
                                        </p:cTn>
                                        <p:tgtEl>
                                          <p:spTgt spid="11"/>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wipe(down)">
                                      <p:cBhvr>
                                        <p:cTn id="115" dur="580">
                                          <p:stCondLst>
                                            <p:cond delay="0"/>
                                          </p:stCondLst>
                                        </p:cTn>
                                        <p:tgtEl>
                                          <p:spTgt spid="12"/>
                                        </p:tgtEl>
                                      </p:cBhvr>
                                    </p:animEffect>
                                    <p:anim calcmode="lin" valueType="num">
                                      <p:cBhvr>
                                        <p:cTn id="11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1" dur="26">
                                          <p:stCondLst>
                                            <p:cond delay="650"/>
                                          </p:stCondLst>
                                        </p:cTn>
                                        <p:tgtEl>
                                          <p:spTgt spid="12"/>
                                        </p:tgtEl>
                                      </p:cBhvr>
                                      <p:to x="100000" y="60000"/>
                                    </p:animScale>
                                    <p:animScale>
                                      <p:cBhvr>
                                        <p:cTn id="122" dur="166" decel="50000">
                                          <p:stCondLst>
                                            <p:cond delay="676"/>
                                          </p:stCondLst>
                                        </p:cTn>
                                        <p:tgtEl>
                                          <p:spTgt spid="12"/>
                                        </p:tgtEl>
                                      </p:cBhvr>
                                      <p:to x="100000" y="100000"/>
                                    </p:animScale>
                                    <p:animScale>
                                      <p:cBhvr>
                                        <p:cTn id="123" dur="26">
                                          <p:stCondLst>
                                            <p:cond delay="1312"/>
                                          </p:stCondLst>
                                        </p:cTn>
                                        <p:tgtEl>
                                          <p:spTgt spid="12"/>
                                        </p:tgtEl>
                                      </p:cBhvr>
                                      <p:to x="100000" y="80000"/>
                                    </p:animScale>
                                    <p:animScale>
                                      <p:cBhvr>
                                        <p:cTn id="124" dur="166" decel="50000">
                                          <p:stCondLst>
                                            <p:cond delay="1338"/>
                                          </p:stCondLst>
                                        </p:cTn>
                                        <p:tgtEl>
                                          <p:spTgt spid="12"/>
                                        </p:tgtEl>
                                      </p:cBhvr>
                                      <p:to x="100000" y="100000"/>
                                    </p:animScale>
                                    <p:animScale>
                                      <p:cBhvr>
                                        <p:cTn id="125" dur="26">
                                          <p:stCondLst>
                                            <p:cond delay="1642"/>
                                          </p:stCondLst>
                                        </p:cTn>
                                        <p:tgtEl>
                                          <p:spTgt spid="12"/>
                                        </p:tgtEl>
                                      </p:cBhvr>
                                      <p:to x="100000" y="90000"/>
                                    </p:animScale>
                                    <p:animScale>
                                      <p:cBhvr>
                                        <p:cTn id="126" dur="166" decel="50000">
                                          <p:stCondLst>
                                            <p:cond delay="1668"/>
                                          </p:stCondLst>
                                        </p:cTn>
                                        <p:tgtEl>
                                          <p:spTgt spid="12"/>
                                        </p:tgtEl>
                                      </p:cBhvr>
                                      <p:to x="100000" y="100000"/>
                                    </p:animScale>
                                    <p:animScale>
                                      <p:cBhvr>
                                        <p:cTn id="127" dur="26">
                                          <p:stCondLst>
                                            <p:cond delay="1808"/>
                                          </p:stCondLst>
                                        </p:cTn>
                                        <p:tgtEl>
                                          <p:spTgt spid="12"/>
                                        </p:tgtEl>
                                      </p:cBhvr>
                                      <p:to x="100000" y="95000"/>
                                    </p:animScale>
                                    <p:animScale>
                                      <p:cBhvr>
                                        <p:cTn id="128" dur="166" decel="50000">
                                          <p:stCondLst>
                                            <p:cond delay="1834"/>
                                          </p:stCondLst>
                                        </p:cTn>
                                        <p:tgtEl>
                                          <p:spTgt spid="12"/>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wipe(down)">
                                      <p:cBhvr>
                                        <p:cTn id="133" dur="580">
                                          <p:stCondLst>
                                            <p:cond delay="0"/>
                                          </p:stCondLst>
                                        </p:cTn>
                                        <p:tgtEl>
                                          <p:spTgt spid="13"/>
                                        </p:tgtEl>
                                      </p:cBhvr>
                                    </p:animEffect>
                                    <p:anim calcmode="lin" valueType="num">
                                      <p:cBhvr>
                                        <p:cTn id="13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9" dur="26">
                                          <p:stCondLst>
                                            <p:cond delay="650"/>
                                          </p:stCondLst>
                                        </p:cTn>
                                        <p:tgtEl>
                                          <p:spTgt spid="13"/>
                                        </p:tgtEl>
                                      </p:cBhvr>
                                      <p:to x="100000" y="60000"/>
                                    </p:animScale>
                                    <p:animScale>
                                      <p:cBhvr>
                                        <p:cTn id="140" dur="166" decel="50000">
                                          <p:stCondLst>
                                            <p:cond delay="676"/>
                                          </p:stCondLst>
                                        </p:cTn>
                                        <p:tgtEl>
                                          <p:spTgt spid="13"/>
                                        </p:tgtEl>
                                      </p:cBhvr>
                                      <p:to x="100000" y="100000"/>
                                    </p:animScale>
                                    <p:animScale>
                                      <p:cBhvr>
                                        <p:cTn id="141" dur="26">
                                          <p:stCondLst>
                                            <p:cond delay="1312"/>
                                          </p:stCondLst>
                                        </p:cTn>
                                        <p:tgtEl>
                                          <p:spTgt spid="13"/>
                                        </p:tgtEl>
                                      </p:cBhvr>
                                      <p:to x="100000" y="80000"/>
                                    </p:animScale>
                                    <p:animScale>
                                      <p:cBhvr>
                                        <p:cTn id="142" dur="166" decel="50000">
                                          <p:stCondLst>
                                            <p:cond delay="1338"/>
                                          </p:stCondLst>
                                        </p:cTn>
                                        <p:tgtEl>
                                          <p:spTgt spid="13"/>
                                        </p:tgtEl>
                                      </p:cBhvr>
                                      <p:to x="100000" y="100000"/>
                                    </p:animScale>
                                    <p:animScale>
                                      <p:cBhvr>
                                        <p:cTn id="143" dur="26">
                                          <p:stCondLst>
                                            <p:cond delay="1642"/>
                                          </p:stCondLst>
                                        </p:cTn>
                                        <p:tgtEl>
                                          <p:spTgt spid="13"/>
                                        </p:tgtEl>
                                      </p:cBhvr>
                                      <p:to x="100000" y="90000"/>
                                    </p:animScale>
                                    <p:animScale>
                                      <p:cBhvr>
                                        <p:cTn id="144" dur="166" decel="50000">
                                          <p:stCondLst>
                                            <p:cond delay="1668"/>
                                          </p:stCondLst>
                                        </p:cTn>
                                        <p:tgtEl>
                                          <p:spTgt spid="13"/>
                                        </p:tgtEl>
                                      </p:cBhvr>
                                      <p:to x="100000" y="100000"/>
                                    </p:animScale>
                                    <p:animScale>
                                      <p:cBhvr>
                                        <p:cTn id="145" dur="26">
                                          <p:stCondLst>
                                            <p:cond delay="1808"/>
                                          </p:stCondLst>
                                        </p:cTn>
                                        <p:tgtEl>
                                          <p:spTgt spid="13"/>
                                        </p:tgtEl>
                                      </p:cBhvr>
                                      <p:to x="100000" y="95000"/>
                                    </p:animScale>
                                    <p:animScale>
                                      <p:cBhvr>
                                        <p:cTn id="14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476672"/>
            <a:ext cx="3096344" cy="612068"/>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i="1" dirty="0">
                <a:solidFill>
                  <a:srgbClr val="C00000"/>
                </a:solidFill>
              </a:rPr>
              <a:t>BP26 </a:t>
            </a:r>
            <a:r>
              <a:rPr lang="en-US" sz="2400" b="1" dirty="0">
                <a:solidFill>
                  <a:srgbClr val="C00000"/>
                </a:solidFill>
              </a:rPr>
              <a:t>Discussion 1</a:t>
            </a:r>
            <a:r>
              <a:rPr lang="en-US" sz="2400" b="1" i="1" dirty="0">
                <a:solidFill>
                  <a:srgbClr val="C00000"/>
                </a:solidFill>
              </a:rPr>
              <a:t> </a:t>
            </a:r>
            <a:endParaRPr lang="en-GB" sz="2400" b="1" dirty="0">
              <a:solidFill>
                <a:srgbClr val="C00000"/>
              </a:solidFill>
            </a:endParaRPr>
          </a:p>
        </p:txBody>
      </p:sp>
      <p:sp>
        <p:nvSpPr>
          <p:cNvPr id="11" name="流程图: 文档 10"/>
          <p:cNvSpPr/>
          <p:nvPr/>
        </p:nvSpPr>
        <p:spPr bwMode="auto">
          <a:xfrm>
            <a:off x="603094" y="1484784"/>
            <a:ext cx="7929346" cy="1872208"/>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pPr>
              <a:lnSpc>
                <a:spcPct val="150000"/>
              </a:lnSpc>
            </a:pPr>
            <a:r>
              <a:rPr lang="en-US" sz="2400" b="1" dirty="0"/>
              <a:t>I agree with the author’s opinion. The exploration of space has brought us </a:t>
            </a:r>
            <a:r>
              <a:rPr lang="en-US" sz="2400" b="1" dirty="0" smtClean="0"/>
              <a:t>technologies </a:t>
            </a:r>
            <a:r>
              <a:rPr lang="en-US" sz="2400" b="1" dirty="0"/>
              <a:t>that we use in our everyday lives.</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0" name="流程图: 文档 9"/>
          <p:cNvSpPr/>
          <p:nvPr/>
        </p:nvSpPr>
        <p:spPr bwMode="auto">
          <a:xfrm>
            <a:off x="603094" y="3717032"/>
            <a:ext cx="7497298" cy="2376264"/>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pPr>
              <a:lnSpc>
                <a:spcPct val="150000"/>
              </a:lnSpc>
            </a:pPr>
            <a:r>
              <a:rPr lang="en-US" sz="2400" b="1" dirty="0"/>
              <a:t>I do not agree with the author’s opinion, because the focus should be on developing technology to keep the Earth and all its inhabitants safe and healthy</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476672"/>
            <a:ext cx="3096344" cy="612068"/>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i="1" dirty="0">
                <a:solidFill>
                  <a:srgbClr val="C00000"/>
                </a:solidFill>
              </a:rPr>
              <a:t>CP26 </a:t>
            </a:r>
            <a:r>
              <a:rPr lang="en-US" sz="2400" b="1" dirty="0">
                <a:solidFill>
                  <a:srgbClr val="C00000"/>
                </a:solidFill>
              </a:rPr>
              <a:t>Discussion 2</a:t>
            </a:r>
            <a:endParaRPr lang="en-GB" sz="2400" b="1" dirty="0">
              <a:solidFill>
                <a:srgbClr val="C00000"/>
              </a:solidFill>
            </a:endParaRPr>
          </a:p>
        </p:txBody>
      </p:sp>
      <p:sp>
        <p:nvSpPr>
          <p:cNvPr id="11" name="流程图: 文档 10"/>
          <p:cNvSpPr/>
          <p:nvPr/>
        </p:nvSpPr>
        <p:spPr bwMode="auto">
          <a:xfrm>
            <a:off x="395536" y="1484784"/>
            <a:ext cx="5121034" cy="1080120"/>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pPr>
              <a:lnSpc>
                <a:spcPct val="150000"/>
              </a:lnSpc>
            </a:pPr>
            <a:r>
              <a:rPr lang="en-US" sz="2400" b="1" dirty="0"/>
              <a:t>expand our understanding of our role as </a:t>
            </a:r>
            <a:r>
              <a:rPr lang="en-US" sz="2400" b="1" dirty="0" smtClean="0"/>
              <a:t>humans</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10" name="流程图: 文档 9"/>
          <p:cNvSpPr/>
          <p:nvPr/>
        </p:nvSpPr>
        <p:spPr bwMode="auto">
          <a:xfrm>
            <a:off x="395536" y="2708920"/>
            <a:ext cx="7497298" cy="1296144"/>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pPr>
              <a:lnSpc>
                <a:spcPct val="150000"/>
              </a:lnSpc>
            </a:pPr>
            <a:r>
              <a:rPr lang="en-US" sz="2400" b="1" dirty="0"/>
              <a:t>Past space exploration raised awareness of the need for global solutions to challenges.</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单圆角矩形 7"/>
          <p:cNvSpPr/>
          <p:nvPr/>
        </p:nvSpPr>
        <p:spPr bwMode="auto">
          <a:xfrm>
            <a:off x="395536" y="476672"/>
            <a:ext cx="3096344" cy="612068"/>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i="1" dirty="0">
                <a:solidFill>
                  <a:srgbClr val="C00000"/>
                </a:solidFill>
              </a:rPr>
              <a:t>CP26 </a:t>
            </a:r>
            <a:r>
              <a:rPr lang="en-US" sz="2400" b="1" dirty="0">
                <a:solidFill>
                  <a:srgbClr val="C00000"/>
                </a:solidFill>
              </a:rPr>
              <a:t>Discussion 2</a:t>
            </a:r>
            <a:endParaRPr lang="en-GB" sz="2400" b="1" dirty="0">
              <a:solidFill>
                <a:srgbClr val="C00000"/>
              </a:solidFill>
            </a:endParaRPr>
          </a:p>
        </p:txBody>
      </p:sp>
      <p:sp>
        <p:nvSpPr>
          <p:cNvPr id="5" name="流程图: 文档 4"/>
          <p:cNvSpPr/>
          <p:nvPr/>
        </p:nvSpPr>
        <p:spPr bwMode="auto">
          <a:xfrm>
            <a:off x="395536" y="1844824"/>
            <a:ext cx="6048672" cy="1008112"/>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pPr>
              <a:lnSpc>
                <a:spcPct val="150000"/>
              </a:lnSpc>
            </a:pPr>
            <a:r>
              <a:rPr lang="en-US" sz="2400" b="1" dirty="0"/>
              <a:t>space exploration requires global cooperation</a:t>
            </a:r>
            <a:endParaRPr lang="en-GB" sz="2400" b="1" dirty="0">
              <a:solidFill>
                <a:srgbClr val="0000FF"/>
              </a:solidFill>
              <a:latin typeface="Times New Roman" panose="02020603050405020304" pitchFamily="18" charset="0"/>
              <a:cs typeface="Times New Roman" panose="02020603050405020304" pitchFamily="18" charset="0"/>
            </a:endParaRPr>
          </a:p>
        </p:txBody>
      </p:sp>
      <p:sp>
        <p:nvSpPr>
          <p:cNvPr id="6" name="流程图: 文档 5"/>
          <p:cNvSpPr/>
          <p:nvPr/>
        </p:nvSpPr>
        <p:spPr bwMode="auto">
          <a:xfrm>
            <a:off x="395536" y="3233301"/>
            <a:ext cx="6719264" cy="2128424"/>
          </a:xfrm>
          <a:prstGeom prst="flowChartDocument">
            <a:avLst/>
          </a:prstGeom>
          <a:ln>
            <a:solidFill>
              <a:srgbClr val="2D91B9"/>
            </a:solidFill>
          </a:ln>
        </p:spPr>
        <p:style>
          <a:lnRef idx="1">
            <a:schemeClr val="dk1"/>
          </a:lnRef>
          <a:fillRef idx="2">
            <a:schemeClr val="dk1"/>
          </a:fillRef>
          <a:effectRef idx="1">
            <a:schemeClr val="dk1"/>
          </a:effectRef>
          <a:fontRef idx="minor">
            <a:schemeClr val="dk1"/>
          </a:fontRef>
        </p:style>
        <p:txBody>
          <a:bodyPr rtlCol="0" anchor="ctr"/>
          <a:lstStyle/>
          <a:p>
            <a:pPr>
              <a:lnSpc>
                <a:spcPct val="150000"/>
              </a:lnSpc>
            </a:pPr>
            <a:r>
              <a:rPr lang="en-US" sz="2400" b="1" dirty="0"/>
              <a:t>better understand the importance of working together to solve other problems on the Earth, such as poverty, hunger and war</a:t>
            </a:r>
            <a:endParaRPr lang="en-GB" sz="24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a:noFill/>
        </a:ln>
      </a:spPr>
      <a:bodyPr anchor="ctr"/>
      <a:lstStyle>
        <a:defPPr algn="ctr" eaLnBrk="1" hangingPunct="1">
          <a:lnSpc>
            <a:spcPct val="100000"/>
          </a:lnSpc>
          <a:spcBef>
            <a:spcPct val="0"/>
          </a:spcBef>
          <a:buFont typeface="Arial" panose="020B0604020202020204" pitchFamily="34" charset="0"/>
          <a:buNone/>
          <a:defRPr sz="1800">
            <a:solidFill>
              <a:srgbClr val="FFFFFF"/>
            </a:solidFill>
            <a:latin typeface="宋体" panose="02010600030101010101" pitchFamily="2" charset="-122"/>
            <a:sym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8750</Words>
  <Application>WPS 演示</Application>
  <PresentationFormat>全屏显示(4:3)</PresentationFormat>
  <Paragraphs>391</Paragraphs>
  <Slides>34</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34</vt:i4>
      </vt:variant>
    </vt:vector>
  </HeadingPairs>
  <TitlesOfParts>
    <vt:vector size="47" baseType="lpstr">
      <vt:lpstr>Arial</vt:lpstr>
      <vt:lpstr>宋体</vt:lpstr>
      <vt:lpstr>Wingdings</vt:lpstr>
      <vt:lpstr>Times New Roman</vt:lpstr>
      <vt:lpstr>楷体</vt:lpstr>
      <vt:lpstr>华文琥珀</vt:lpstr>
      <vt:lpstr>华文隶书</vt:lpstr>
      <vt:lpstr>Wingdings 3</vt:lpstr>
      <vt:lpstr>微软雅黑</vt:lpstr>
      <vt:lpstr>Arial Unicode MS</vt:lpstr>
      <vt:lpstr>Wingdings 2</vt:lpstr>
      <vt:lpstr>华文楷体</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DING Jing</cp:lastModifiedBy>
  <cp:revision>824</cp:revision>
  <dcterms:created xsi:type="dcterms:W3CDTF">2021-04-28T02:54:00Z</dcterms:created>
  <dcterms:modified xsi:type="dcterms:W3CDTF">2021-11-25T07:54:56Z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3A471447D4464DBC8E16CAD7BFA2ECA9</vt:lpwstr>
  </property>
</Properties>
</file>