
<file path=[Content_Types].xml><?xml version="1.0" encoding="utf-8"?>
<Types xmlns="http://schemas.openxmlformats.org/package/2006/content-types">
  <Default Extension="xml" ContentType="application/xml"/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emf" ContentType="image/x-emf"/>
  <Default Extension="jpeg" ContentType="image/jpeg"/>
  <Default Extension="JPG" ContentType="image/.jpg"/>
  <Default Extension="rels" ContentType="application/vnd.openxmlformats-package.relationships+xml"/>
  <Override PartName="/customXml/itemProps109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77" r:id="rId10"/>
    <p:sldId id="262" r:id="rId11"/>
    <p:sldId id="263" r:id="rId12"/>
    <p:sldId id="264" r:id="rId13"/>
    <p:sldId id="265" r:id="rId14"/>
    <p:sldId id="279" r:id="rId15"/>
    <p:sldId id="267" r:id="rId16"/>
    <p:sldId id="273" r:id="rId17"/>
    <p:sldId id="268" r:id="rId18"/>
    <p:sldId id="275" r:id="rId19"/>
    <p:sldId id="266" r:id="rId20"/>
    <p:sldId id="276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204"/>
        <p:guide pos="394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customXml" Target="../customXml/item1.xml"/><Relationship Id="rId26" Type="http://schemas.openxmlformats.org/officeDocument/2006/relationships/customXmlProps" Target="../customXml/itemProps109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 rtlCol="0">
            <a:normAutofit/>
          </a:bodyPr>
          <a:lstStyle/>
          <a:p>
            <a:pPr lvl="0"/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34A24-A3D8-407E-BC7A-5E83D8E23D80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3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8.xml"/><Relationship Id="rId3" Type="http://schemas.openxmlformats.org/officeDocument/2006/relationships/image" Target="../media/image15.png"/><Relationship Id="rId2" Type="http://schemas.openxmlformats.org/officeDocument/2006/relationships/image" Target="../media/image1.sv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2.xml"/><Relationship Id="rId5" Type="http://schemas.openxmlformats.org/officeDocument/2006/relationships/image" Target="../media/image17.emf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image" Target="../media/image16.png"/><Relationship Id="rId1" Type="http://schemas.openxmlformats.org/officeDocument/2006/relationships/tags" Target="../tags/tag79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3.xml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image" Target="../media/image20.png"/><Relationship Id="rId2" Type="http://schemas.openxmlformats.org/officeDocument/2006/relationships/tags" Target="../tags/tag85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92.xml"/><Relationship Id="rId1" Type="http://schemas.openxmlformats.org/officeDocument/2006/relationships/tags" Target="../tags/tag84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96.xml"/><Relationship Id="rId7" Type="http://schemas.openxmlformats.org/officeDocument/2006/relationships/image" Target="../media/image23.emf"/><Relationship Id="rId6" Type="http://schemas.openxmlformats.org/officeDocument/2006/relationships/package" Target="../embeddings/Document1.docx"/><Relationship Id="rId5" Type="http://schemas.openxmlformats.org/officeDocument/2006/relationships/tags" Target="../tags/tag95.xml"/><Relationship Id="rId4" Type="http://schemas.openxmlformats.org/officeDocument/2006/relationships/image" Target="../media/image22.png"/><Relationship Id="rId3" Type="http://schemas.openxmlformats.org/officeDocument/2006/relationships/tags" Target="../tags/tag94.xml"/><Relationship Id="rId2" Type="http://schemas.openxmlformats.org/officeDocument/2006/relationships/image" Target="../media/image21.png"/><Relationship Id="rId10" Type="http://schemas.openxmlformats.org/officeDocument/2006/relationships/vmlDrawing" Target="../drawings/vmlDrawing1.vml"/><Relationship Id="rId1" Type="http://schemas.openxmlformats.org/officeDocument/2006/relationships/tags" Target="../tags/tag93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06.xml"/><Relationship Id="rId1" Type="http://schemas.openxmlformats.org/officeDocument/2006/relationships/tags" Target="../tags/tag9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7.xml"/><Relationship Id="rId1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8.xml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4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6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210"/>
            <a:ext cx="4395470" cy="15208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470" y="0"/>
            <a:ext cx="2851785" cy="15500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0035"/>
            <a:ext cx="7837170" cy="46259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rcRect l="4548" t="16734" r="3989" b="4440"/>
          <a:stretch>
            <a:fillRect/>
          </a:stretch>
        </p:blipFill>
        <p:spPr>
          <a:xfrm>
            <a:off x="3723640" y="628650"/>
            <a:ext cx="8150225" cy="36068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8028996" y="4235556"/>
            <a:ext cx="14767124" cy="52197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sz="2800" i="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</a:t>
            </a:r>
            <a:r>
              <a:rPr lang="zh-CN" altLang="en-US" sz="2800" i="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可持续发展</a:t>
            </a:r>
            <a:endParaRPr lang="zh-CN" altLang="en-US" sz="2800" i="0" dirty="0">
              <a:solidFill>
                <a:srgbClr val="FF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028940" y="4757420"/>
            <a:ext cx="11720195" cy="206121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sz="3200" i="0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经济可持续发展、</a:t>
            </a:r>
            <a:endParaRPr lang="zh-CN" sz="3200" i="0" dirty="0"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l"/>
            <a:r>
              <a:rPr lang="zh-CN" sz="3200" i="0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社会可持续发展</a:t>
            </a:r>
            <a:endParaRPr lang="zh-CN" sz="3200" i="0" dirty="0"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l"/>
            <a:r>
              <a:rPr lang="zh-CN" sz="3200" i="0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资源可持续发展、</a:t>
            </a:r>
            <a:endParaRPr lang="zh-CN" sz="3200" i="0" dirty="0"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l"/>
            <a:r>
              <a:rPr lang="zh-CN" sz="3200" i="0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环境可持续发展</a:t>
            </a:r>
            <a:endParaRPr lang="zh-CN" sz="3200" i="0" dirty="0"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lum bright="-18000" contrast="36000"/>
          </a:blip>
          <a:srcRect l="21886" t="18333" r="19256" b="15000"/>
          <a:stretch>
            <a:fillRect/>
          </a:stretch>
        </p:blipFill>
        <p:spPr>
          <a:xfrm>
            <a:off x="137160" y="329565"/>
            <a:ext cx="11889740" cy="61220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文本框 13"/>
          <p:cNvSpPr txBox="1"/>
          <p:nvPr/>
        </p:nvSpPr>
        <p:spPr>
          <a:xfrm>
            <a:off x="290830" y="1149350"/>
            <a:ext cx="104222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K  Ca  Na  Mg  Al  Zn  Fe  Sn  Pb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H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Cu  Hg  Ag  Pt  Au</a:t>
            </a:r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365125" y="1699895"/>
            <a:ext cx="2990850" cy="19050"/>
          </a:xfrm>
          <a:prstGeom prst="line">
            <a:avLst/>
          </a:prstGeom>
          <a:ln w="50800" cmpd="sng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3775075" y="1699895"/>
            <a:ext cx="3981450" cy="19050"/>
          </a:xfrm>
          <a:prstGeom prst="line">
            <a:avLst/>
          </a:prstGeom>
          <a:ln w="50800" cmpd="sng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8080375" y="1699895"/>
            <a:ext cx="1181100" cy="19050"/>
          </a:xfrm>
          <a:prstGeom prst="line">
            <a:avLst/>
          </a:prstGeom>
          <a:ln w="50800" cmpd="sng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9547225" y="1699895"/>
            <a:ext cx="1181100" cy="19050"/>
          </a:xfrm>
          <a:prstGeom prst="line">
            <a:avLst/>
          </a:prstGeom>
          <a:ln w="50800" cmpd="sng">
            <a:solidFill>
              <a:schemeClr val="tx2">
                <a:lumMod val="90000"/>
                <a:lumOff val="1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069975" y="1718945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电解法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127625" y="1718945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chemeClr val="accent4">
                    <a:lumMod val="75000"/>
                  </a:schemeClr>
                </a:solidFill>
              </a:rPr>
              <a:t>热还原法</a:t>
            </a:r>
            <a:endParaRPr lang="zh-CN" altLang="en-US" sz="2800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889875" y="1718945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chemeClr val="accent3">
                    <a:lumMod val="75000"/>
                  </a:schemeClr>
                </a:solidFill>
              </a:rPr>
              <a:t>热分解法</a:t>
            </a:r>
            <a:endParaRPr lang="zh-CN" altLang="en-US" sz="2800" b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623425" y="1718945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chemeClr val="tx2">
                    <a:lumMod val="75000"/>
                    <a:lumOff val="25000"/>
                  </a:schemeClr>
                </a:solidFill>
              </a:rPr>
              <a:t>物理法</a:t>
            </a:r>
            <a:endParaRPr lang="zh-CN" altLang="en-US" sz="2800" b="1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9230" y="253683"/>
            <a:ext cx="2672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金属冶炼的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方法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86385" y="2409825"/>
            <a:ext cx="5974080" cy="460375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txBody>
          <a:bodyPr wrap="none" rtlCol="0">
            <a:spAutoFit/>
          </a:bodyPr>
          <a:p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你知道哪些金属的冶炼实例属于热还原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法。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1795" y="328485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高炉炼铁</a:t>
            </a:r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391795" y="393382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炼</a:t>
            </a:r>
            <a:r>
              <a:rPr lang="zh-CN" altLang="en-US" sz="2400"/>
              <a:t>铜</a:t>
            </a:r>
            <a:endParaRPr lang="zh-CN" altLang="en-US" sz="2400"/>
          </a:p>
        </p:txBody>
      </p:sp>
      <p:grpSp>
        <p:nvGrpSpPr>
          <p:cNvPr id="11" name="组合 10"/>
          <p:cNvGrpSpPr/>
          <p:nvPr/>
        </p:nvGrpSpPr>
        <p:grpSpPr>
          <a:xfrm>
            <a:off x="1915795" y="3252470"/>
            <a:ext cx="3903980" cy="492760"/>
            <a:chOff x="5417" y="6523"/>
            <a:chExt cx="6148" cy="776"/>
          </a:xfrm>
        </p:grpSpPr>
        <p:sp>
          <p:nvSpPr>
            <p:cNvPr id="8" name="文本框 7"/>
            <p:cNvSpPr txBox="1"/>
            <p:nvPr/>
          </p:nvSpPr>
          <p:spPr>
            <a:xfrm>
              <a:off x="5417" y="6575"/>
              <a:ext cx="614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2400"/>
                <a:t>3CO+Fe</a:t>
              </a:r>
              <a:r>
                <a:rPr lang="en-US" altLang="zh-CN" sz="2400" baseline="-25000"/>
                <a:t>2</a:t>
              </a:r>
              <a:r>
                <a:rPr lang="en-US" altLang="zh-CN" sz="2400"/>
                <a:t>O</a:t>
              </a:r>
              <a:r>
                <a:rPr lang="en-US" altLang="zh-CN" sz="2400" baseline="-25000"/>
                <a:t>3            </a:t>
              </a:r>
              <a:r>
                <a:rPr lang="en-US" altLang="zh-CN" sz="2400"/>
                <a:t>3CO</a:t>
              </a:r>
              <a:r>
                <a:rPr lang="en-US" altLang="zh-CN" sz="2400" baseline="-25000"/>
                <a:t>2</a:t>
              </a:r>
              <a:r>
                <a:rPr lang="en-US" altLang="zh-CN" sz="2400"/>
                <a:t>+2Fe</a:t>
              </a:r>
              <a:endParaRPr lang="en-US" altLang="zh-CN" sz="2400"/>
            </a:p>
          </p:txBody>
        </p:sp>
        <p:pic>
          <p:nvPicPr>
            <p:cNvPr id="10" name="61704547-3176-4FA0-AAD0-7DF1A1D1964B-1" descr="C:/Users/Administrator/AppData/Local/Temp/wpp.FtkmIhwpp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8166" y="6523"/>
              <a:ext cx="943" cy="486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lum bright="-66000" contrast="84000"/>
          </a:blip>
          <a:srcRect b="37066"/>
          <a:stretch>
            <a:fillRect/>
          </a:stretch>
        </p:blipFill>
        <p:spPr>
          <a:xfrm>
            <a:off x="67310" y="4331970"/>
            <a:ext cx="9780270" cy="233997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207135" y="4073525"/>
            <a:ext cx="77533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>
                <a:solidFill>
                  <a:srgbClr val="0070C0"/>
                </a:solidFill>
              </a:rPr>
              <a:t>P125</a:t>
            </a:r>
            <a:endParaRPr lang="en-US" altLang="zh-CN" sz="2000">
              <a:solidFill>
                <a:srgbClr val="0070C0"/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lum bright="-60000" contrast="78000"/>
          </a:blip>
          <a:srcRect l="4106" t="66173" r="35673"/>
          <a:stretch>
            <a:fillRect/>
          </a:stretch>
        </p:blipFill>
        <p:spPr>
          <a:xfrm>
            <a:off x="5182870" y="5192395"/>
            <a:ext cx="6717030" cy="143446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9746615" y="506539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solidFill>
                  <a:srgbClr val="C00000"/>
                </a:solidFill>
              </a:rPr>
              <a:t>溶液变蓝</a:t>
            </a:r>
            <a:endParaRPr lang="zh-CN" altLang="en-US" sz="2400">
              <a:solidFill>
                <a:srgbClr val="C00000"/>
              </a:solidFill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/>
      <p:bldP spid="3" grpId="0"/>
      <p:bldP spid="21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2" descr="4-2拆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7162" y="2335448"/>
            <a:ext cx="8850977" cy="218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5890642" y="2651655"/>
            <a:ext cx="3587115" cy="4603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kern="1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Fe</a:t>
            </a:r>
            <a:r>
              <a:rPr lang="zh-CN" altLang="zh-CN" kern="1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＋</a:t>
            </a:r>
            <a:r>
              <a:rPr lang="en-US" altLang="zh-CN" kern="1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CuSO</a:t>
            </a:r>
            <a:r>
              <a:rPr lang="en-US" altLang="zh-CN" kern="100" baseline="-250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4</a:t>
            </a:r>
            <a:r>
              <a:rPr lang="en-US" altLang="zh-CN" kern="100" spc="-8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==</a:t>
            </a:r>
            <a:r>
              <a:rPr lang="en-US" altLang="zh-CN" kern="1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=FeSO</a:t>
            </a:r>
            <a:r>
              <a:rPr lang="en-US" altLang="zh-CN" kern="100" baseline="-250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4</a:t>
            </a:r>
            <a:r>
              <a:rPr lang="zh-CN" altLang="zh-CN" kern="1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＋</a:t>
            </a:r>
            <a:r>
              <a:rPr lang="en-US" altLang="zh-CN" kern="1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Cu</a:t>
            </a:r>
            <a:endParaRPr lang="zh-CN" altLang="en-US">
              <a:latin typeface="Times New Roman" panose="02020603050405020304"/>
              <a:cs typeface="Times New Roman" panose="02020603050405020304" charset="0"/>
            </a:endParaRPr>
          </a:p>
        </p:txBody>
      </p:sp>
      <p:pic>
        <p:nvPicPr>
          <p:cNvPr id="2" name="图片 -1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934075" y="3620346"/>
            <a:ext cx="3902075" cy="83978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51205" y="999490"/>
            <a:ext cx="10582275" cy="1091565"/>
            <a:chOff x="458" y="1810"/>
            <a:chExt cx="16665" cy="1719"/>
          </a:xfrm>
        </p:grpSpPr>
        <p:sp>
          <p:nvSpPr>
            <p:cNvPr id="14" name="文本框 13"/>
            <p:cNvSpPr txBox="1"/>
            <p:nvPr/>
          </p:nvSpPr>
          <p:spPr>
            <a:xfrm>
              <a:off x="458" y="1810"/>
              <a:ext cx="16413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K  Ca  Na  Mg  Al  Zn  Fe  Sn  Pb </a:t>
              </a:r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（</a:t>
              </a:r>
              <a:r>
                <a:rPr lang="en-US" altLang="zh-CN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H</a:t>
              </a:r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）</a:t>
              </a:r>
              <a:r>
                <a:rPr lang="en-US" altLang="zh-CN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Cu  Hg  Ag  Pt  Au</a:t>
              </a:r>
              <a:endPara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 flipV="1">
              <a:off x="575" y="2677"/>
              <a:ext cx="4710" cy="30"/>
            </a:xfrm>
            <a:prstGeom prst="line">
              <a:avLst/>
            </a:prstGeom>
            <a:ln w="50800" cmpd="sng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V="1">
              <a:off x="5945" y="2677"/>
              <a:ext cx="6270" cy="30"/>
            </a:xfrm>
            <a:prstGeom prst="line">
              <a:avLst/>
            </a:prstGeom>
            <a:ln w="50800" cmpd="sng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V="1">
              <a:off x="12725" y="2677"/>
              <a:ext cx="1860" cy="30"/>
            </a:xfrm>
            <a:prstGeom prst="line">
              <a:avLst/>
            </a:prstGeom>
            <a:ln w="50800" cmpd="sng">
              <a:solidFill>
                <a:schemeClr val="accent3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15035" y="2677"/>
              <a:ext cx="1860" cy="30"/>
            </a:xfrm>
            <a:prstGeom prst="line">
              <a:avLst/>
            </a:prstGeom>
            <a:ln w="50800" cmpd="sng">
              <a:solidFill>
                <a:schemeClr val="tx2">
                  <a:lumMod val="90000"/>
                  <a:lumOff val="1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1685" y="2707"/>
              <a:ext cx="196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</a:rPr>
                <a:t>电解法</a:t>
              </a:r>
              <a:endParaRPr lang="zh-CN" altLang="en-US" sz="2800" b="1">
                <a:solidFill>
                  <a:srgbClr val="FF0000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075" y="2707"/>
              <a:ext cx="252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800" b="1">
                  <a:solidFill>
                    <a:schemeClr val="accent4">
                      <a:lumMod val="75000"/>
                    </a:schemeClr>
                  </a:solidFill>
                </a:rPr>
                <a:t>热还原法</a:t>
              </a:r>
              <a:endParaRPr lang="zh-CN" altLang="en-US" sz="2800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2425" y="2707"/>
              <a:ext cx="252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800" b="1">
                  <a:solidFill>
                    <a:schemeClr val="accent3">
                      <a:lumMod val="75000"/>
                    </a:schemeClr>
                  </a:solidFill>
                </a:rPr>
                <a:t>热分解法</a:t>
              </a:r>
              <a:endParaRPr lang="zh-CN" altLang="en-US" sz="2800" b="1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5155" y="2707"/>
              <a:ext cx="196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800" b="1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物理法</a:t>
              </a:r>
              <a:endParaRPr lang="zh-CN" altLang="en-US" sz="2800" b="1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文本框 13"/>
          <p:cNvSpPr txBox="1"/>
          <p:nvPr/>
        </p:nvSpPr>
        <p:spPr>
          <a:xfrm>
            <a:off x="290830" y="1149350"/>
            <a:ext cx="104222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K  Ca  Na  Mg  Al  Zn  Fe  Sn  Pb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H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Cu  Hg  Ag  Pt  Au</a:t>
            </a:r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365125" y="1699895"/>
            <a:ext cx="2990850" cy="19050"/>
          </a:xfrm>
          <a:prstGeom prst="line">
            <a:avLst/>
          </a:prstGeom>
          <a:ln w="50800" cmpd="sng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3775075" y="1699895"/>
            <a:ext cx="3981450" cy="19050"/>
          </a:xfrm>
          <a:prstGeom prst="line">
            <a:avLst/>
          </a:prstGeom>
          <a:ln w="50800" cmpd="sng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8080375" y="1699895"/>
            <a:ext cx="1181100" cy="19050"/>
          </a:xfrm>
          <a:prstGeom prst="line">
            <a:avLst/>
          </a:prstGeom>
          <a:ln w="50800" cmpd="sng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9547225" y="1699895"/>
            <a:ext cx="1181100" cy="19050"/>
          </a:xfrm>
          <a:prstGeom prst="line">
            <a:avLst/>
          </a:prstGeom>
          <a:ln w="50800" cmpd="sng">
            <a:solidFill>
              <a:schemeClr val="tx2">
                <a:lumMod val="90000"/>
                <a:lumOff val="1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069975" y="1718945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电解法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127625" y="1718945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chemeClr val="accent4">
                    <a:lumMod val="75000"/>
                  </a:schemeClr>
                </a:solidFill>
              </a:rPr>
              <a:t>热还原法</a:t>
            </a:r>
            <a:endParaRPr lang="zh-CN" altLang="en-US" sz="2800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889875" y="1718945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chemeClr val="accent3">
                    <a:lumMod val="75000"/>
                  </a:schemeClr>
                </a:solidFill>
              </a:rPr>
              <a:t>热分解法</a:t>
            </a:r>
            <a:endParaRPr lang="zh-CN" altLang="en-US" sz="2800" b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623425" y="1718945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chemeClr val="tx2">
                    <a:lumMod val="75000"/>
                    <a:lumOff val="25000"/>
                  </a:schemeClr>
                </a:solidFill>
              </a:rPr>
              <a:t>物理法</a:t>
            </a:r>
            <a:endParaRPr lang="zh-CN" altLang="en-US" sz="2800" b="1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9230" y="253683"/>
            <a:ext cx="2672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金属冶炼的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方法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4025" y="2681605"/>
            <a:ext cx="2316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</a:rPr>
              <a:t>铝热法冶炼金属</a:t>
            </a:r>
            <a:endParaRPr lang="zh-CN" altLang="en-US" sz="24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866390" y="2681605"/>
            <a:ext cx="919162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用金属铝做还原剂，冶炼活泼性不如铝且高熔点的金属（</a:t>
            </a:r>
            <a:r>
              <a:rPr lang="en-US" altLang="zh-CN" sz="2400"/>
              <a:t>Fe</a:t>
            </a:r>
            <a:r>
              <a:rPr lang="zh-CN" altLang="en-US" sz="2400"/>
              <a:t>、</a:t>
            </a:r>
            <a:r>
              <a:rPr lang="en-US" altLang="zh-CN" sz="2400"/>
              <a:t>Mn</a:t>
            </a:r>
            <a:r>
              <a:rPr lang="zh-CN" altLang="en-US" sz="2400"/>
              <a:t>、</a:t>
            </a:r>
            <a:endParaRPr lang="zh-CN" altLang="en-US" sz="2400"/>
          </a:p>
          <a:p>
            <a:r>
              <a:rPr lang="en-US" altLang="zh-CN" sz="2400"/>
              <a:t>V</a:t>
            </a:r>
            <a:r>
              <a:rPr lang="zh-CN" altLang="en-US" sz="2400"/>
              <a:t>、</a:t>
            </a:r>
            <a:r>
              <a:rPr lang="en-US" altLang="zh-CN" sz="2400"/>
              <a:t>Cr</a:t>
            </a:r>
            <a:r>
              <a:rPr lang="zh-CN" altLang="en-US" sz="2400"/>
              <a:t>等）</a:t>
            </a:r>
            <a:endParaRPr lang="zh-CN" altLang="en-US" sz="240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">
            <a:lum bright="-24000" contrast="36000"/>
          </a:blip>
          <a:stretch>
            <a:fillRect/>
          </a:stretch>
        </p:blipFill>
        <p:spPr>
          <a:xfrm>
            <a:off x="4479290" y="2979420"/>
            <a:ext cx="4782185" cy="84391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809625" y="4474210"/>
            <a:ext cx="4145280" cy="460375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txBody>
          <a:bodyPr wrap="none" rtlCol="0">
            <a:spAutoFit/>
          </a:bodyPr>
          <a:p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观察铝热实验，描述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实验现象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43610" y="5131435"/>
            <a:ext cx="3535680" cy="460375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none" rtlCol="0">
            <a:spAutoFit/>
          </a:bodyPr>
          <a:p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发强光、放大热、出铁水</a:t>
            </a:r>
            <a:endParaRPr lang="zh-CN" altLang="en-US" sz="24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54025" y="3659505"/>
            <a:ext cx="3230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solidFill>
                  <a:schemeClr val="tx1"/>
                </a:solidFill>
              </a:rPr>
              <a:t>铝热法应用：焊接钢轨</a:t>
            </a:r>
            <a:endParaRPr lang="zh-CN" altLang="en-US" sz="2400">
              <a:solidFill>
                <a:schemeClr val="tx1"/>
              </a:solidFill>
            </a:endParaRPr>
          </a:p>
        </p:txBody>
      </p:sp>
      <p:pic>
        <p:nvPicPr>
          <p:cNvPr id="17410" name="图片 17409" descr="pic_620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" b="14892"/>
          <a:stretch>
            <a:fillRect/>
          </a:stretch>
        </p:blipFill>
        <p:spPr bwMode="auto">
          <a:xfrm>
            <a:off x="7735570" y="3728085"/>
            <a:ext cx="432244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 bldLvl="0" animBg="1"/>
      <p:bldP spid="26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2672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zh-CN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【思考与交流】</a:t>
            </a:r>
            <a:endParaRPr lang="zh-CN" altLang="zh-CN" sz="28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5" name="Picture 2" descr="S18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0630" y="1807845"/>
            <a:ext cx="3061970" cy="272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391160" y="714375"/>
            <a:ext cx="7827645" cy="520700"/>
          </a:xfrm>
          <a:prstGeom prst="rect">
            <a:avLst/>
          </a:prstGeom>
        </p:spPr>
        <p:txBody>
          <a:bodyPr wrap="square" lIns="121869" tIns="60933" rIns="121869" bIns="60933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600" kern="100">
                <a:latin typeface="Times New Roman" panose="02020603050405020304" charset="0"/>
                <a:ea typeface="微软雅黑" panose="020B0503020204020204" charset="-122"/>
              </a:rPr>
              <a:t>1</a:t>
            </a:r>
            <a:r>
              <a:rPr lang="zh-CN" altLang="en-US" sz="2600" kern="100">
                <a:latin typeface="Times New Roman" panose="02020603050405020304" charset="0"/>
                <a:ea typeface="微软雅黑" panose="020B0503020204020204" charset="-122"/>
              </a:rPr>
              <a:t>、</a:t>
            </a:r>
            <a:r>
              <a:rPr lang="zh-CN" altLang="zh-CN" sz="2600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铝热反应需要高温条件，是否还需要持续加热？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391160" y="1312545"/>
            <a:ext cx="8400415" cy="1006475"/>
          </a:xfrm>
          <a:prstGeom prst="rect">
            <a:avLst/>
          </a:prstGeom>
        </p:spPr>
        <p:txBody>
          <a:bodyPr wrap="square" lIns="121869" tIns="60933" rIns="121869" bIns="60933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b="1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  </a:t>
            </a:r>
            <a:r>
              <a:rPr lang="zh-CN" altLang="zh-CN" b="1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铝热反应为放热反应，放出的热可以维持反应继续进行，因此不需要持续加热。</a:t>
            </a:r>
            <a:endParaRPr lang="zh-CN" altLang="zh-CN" b="1" kern="100">
              <a:solidFill>
                <a:srgbClr val="FF0000"/>
              </a:solidFill>
              <a:effectLst/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391160" y="2433320"/>
            <a:ext cx="8399780" cy="920750"/>
          </a:xfrm>
          <a:prstGeom prst="rect">
            <a:avLst/>
          </a:prstGeom>
        </p:spPr>
        <p:txBody>
          <a:bodyPr wrap="square" lIns="121869" tIns="60933" rIns="121869" bIns="60933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tabLst>
                <a:tab pos="2250440" algn="l"/>
              </a:tabLst>
            </a:pPr>
            <a:r>
              <a:rPr lang="en-US" altLang="zh-CN" sz="2600" kern="100">
                <a:latin typeface="Times New Roman" panose="02020603050405020304" charset="0"/>
                <a:ea typeface="微软雅黑" panose="020B0503020204020204" charset="-122"/>
              </a:rPr>
              <a:t>2</a:t>
            </a:r>
            <a:r>
              <a:rPr lang="zh-CN" altLang="en-US" sz="2600" kern="100">
                <a:latin typeface="Times New Roman" panose="02020603050405020304" charset="0"/>
                <a:ea typeface="微软雅黑" panose="020B0503020204020204" charset="-122"/>
              </a:rPr>
              <a:t>、</a:t>
            </a:r>
            <a:r>
              <a:rPr lang="zh-CN" altLang="zh-CN" sz="2600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实验中，镁条、氯酸钾的作用是什么？引发反应的操作是什么？</a:t>
            </a:r>
            <a:endParaRPr lang="zh-CN" altLang="zh-CN" sz="1050" kern="10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391160" y="3354070"/>
            <a:ext cx="8556625" cy="1558925"/>
          </a:xfrm>
          <a:prstGeom prst="rect">
            <a:avLst/>
          </a:prstGeom>
        </p:spPr>
        <p:txBody>
          <a:bodyPr wrap="square" lIns="121869" tIns="60933" rIns="121869" bIns="60933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600" b="1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  </a:t>
            </a:r>
            <a:r>
              <a:rPr lang="zh-CN" altLang="zh-CN" sz="2600" b="1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镁条是引燃剂，氯酸钾为助燃剂，点燃镁条，促使氯酸钾分解，释放出氧气，使镁条更剧烈燃烧，单位时间内放出更多热量，从而引发</a:t>
            </a:r>
            <a:r>
              <a:rPr lang="en-US" altLang="zh-CN" sz="2600" b="1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Al</a:t>
            </a:r>
            <a:r>
              <a:rPr lang="zh-CN" altLang="zh-CN" sz="2600" b="1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和</a:t>
            </a:r>
            <a:r>
              <a:rPr lang="en-US" altLang="zh-CN" sz="2600" b="1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Fe</a:t>
            </a:r>
            <a:r>
              <a:rPr lang="en-US" altLang="zh-CN" sz="2600" b="1" kern="100" baseline="-25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600" b="1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O</a:t>
            </a:r>
            <a:r>
              <a:rPr lang="en-US" altLang="zh-CN" sz="2600" b="1" kern="100" baseline="-25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sz="2600" b="1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发生反应。</a:t>
            </a:r>
            <a:endParaRPr lang="zh-CN" altLang="zh-CN" sz="2600" b="1" kern="100">
              <a:solidFill>
                <a:srgbClr val="FF0000"/>
              </a:solidFill>
              <a:effectLst/>
              <a:latin typeface="Times New Roman" panose="02020603050405020304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391160" y="4968875"/>
            <a:ext cx="6189345" cy="520700"/>
          </a:xfrm>
          <a:prstGeom prst="rect">
            <a:avLst/>
          </a:prstGeom>
        </p:spPr>
        <p:txBody>
          <a:bodyPr wrap="square" lIns="121869" tIns="60933" rIns="121869" bIns="60933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tabLst>
                <a:tab pos="2250440" algn="l"/>
              </a:tabLst>
            </a:pPr>
            <a:r>
              <a:rPr lang="en-US" altLang="zh-CN" sz="2600" kern="100">
                <a:latin typeface="Times New Roman" panose="02020603050405020304" charset="0"/>
                <a:ea typeface="微软雅黑" panose="020B0503020204020204" charset="-122"/>
              </a:rPr>
              <a:t>3</a:t>
            </a:r>
            <a:r>
              <a:rPr lang="zh-CN" altLang="en-US" sz="2600" kern="100" smtClean="0">
                <a:latin typeface="Times New Roman" panose="02020603050405020304" charset="0"/>
                <a:ea typeface="微软雅黑" panose="020B0503020204020204" charset="-122"/>
              </a:rPr>
              <a:t>、蒸</a:t>
            </a:r>
            <a:r>
              <a:rPr lang="zh-CN" altLang="zh-CN" sz="2600" kern="10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发皿</a:t>
            </a:r>
            <a:r>
              <a:rPr lang="zh-CN" altLang="zh-CN" sz="2600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中铺少量细沙的作用是什么？</a:t>
            </a:r>
            <a:endParaRPr lang="zh-CN" altLang="zh-CN" sz="1050" kern="10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>
            <p:custDataLst>
              <p:tags r:id="rId9"/>
            </p:custDataLst>
          </p:nvPr>
        </p:nvSpPr>
        <p:spPr>
          <a:xfrm>
            <a:off x="391160" y="5681345"/>
            <a:ext cx="7866380" cy="520700"/>
          </a:xfrm>
          <a:prstGeom prst="rect">
            <a:avLst/>
          </a:prstGeom>
        </p:spPr>
        <p:txBody>
          <a:bodyPr wrap="square" lIns="121869" tIns="60933" rIns="121869" bIns="60933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tabLst>
                <a:tab pos="2250440" algn="l"/>
              </a:tabLst>
            </a:pPr>
            <a:r>
              <a:rPr lang="zh-CN" altLang="zh-CN" sz="2600" b="1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一是防止蒸发皿炸裂，二是防止生成的熔融物溅出。</a:t>
            </a:r>
            <a:endParaRPr lang="zh-CN" altLang="zh-CN" sz="2600" b="1" kern="10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8590" y="0"/>
            <a:ext cx="9419590" cy="18561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9250" y="1856105"/>
            <a:ext cx="4542790" cy="21685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49250" y="4109085"/>
            <a:ext cx="11798300" cy="26765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400"/>
              <a:t>启示1.从铝土矿中制铝消耗的能量要远远高于回收后制铝消耗的能量，因而，在实际生产过程中必须要</a:t>
            </a:r>
            <a:r>
              <a:rPr lang="zh-CN" altLang="en-US" sz="24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考虑成本。</a:t>
            </a:r>
            <a:endParaRPr lang="zh-CN" altLang="en-US" sz="2400"/>
          </a:p>
          <a:p>
            <a:r>
              <a:rPr lang="zh-CN" altLang="en-US" sz="2400"/>
              <a:t>启示2.加强废旧金属的回收再利用是合理开发和利用金属资源的重要途径，树立</a:t>
            </a:r>
            <a:r>
              <a:rPr lang="zh-CN" altLang="en-US" sz="24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金属垃圾也是一种重要资源的理念</a:t>
            </a:r>
            <a:r>
              <a:rPr lang="zh-CN" altLang="en-US" sz="2400"/>
              <a:t>。在日常生活当中大力提倡垃圾分类回收再利用，养成珍惜自然资源，节约资源，爱护环境，保护环境的意识。</a:t>
            </a:r>
            <a:endParaRPr lang="zh-CN" altLang="en-US" sz="2400"/>
          </a:p>
          <a:p>
            <a:r>
              <a:rPr lang="zh-CN" altLang="en-US" sz="2400"/>
              <a:t>启示3.实际生产过程中，金属的冶炼过程是个复杂过程，在得到所需产品的同时也会产生废弃物。</a:t>
            </a:r>
            <a:r>
              <a:rPr lang="zh-CN" altLang="en-US" sz="24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必须考虑废弃物的处理和生产过程对环境的影响</a:t>
            </a:r>
            <a:r>
              <a:rPr lang="zh-CN" altLang="en-US" sz="2400"/>
              <a:t>。</a:t>
            </a:r>
            <a:endParaRPr lang="zh-CN" altLang="en-US" sz="2400"/>
          </a:p>
        </p:txBody>
      </p:sp>
      <p:sp>
        <p:nvSpPr>
          <p:cNvPr id="9" name="文本框 8"/>
          <p:cNvSpPr txBox="1"/>
          <p:nvPr/>
        </p:nvSpPr>
        <p:spPr>
          <a:xfrm>
            <a:off x="3819525" y="-317"/>
            <a:ext cx="4094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合理开发和利用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金属资源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664200" y="2345055"/>
          <a:ext cx="668210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" r:id="rId6" imgW="6911975" imgH="1191260" progId="Word.Document.12">
                  <p:embed/>
                </p:oleObj>
              </mc:Choice>
              <mc:Fallback>
                <p:oleObj name="" r:id="rId6" imgW="6911975" imgH="119126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rcRect l="3347"/>
                      <a:stretch>
                        <a:fillRect/>
                      </a:stretch>
                    </p:blipFill>
                    <p:spPr>
                      <a:xfrm>
                        <a:off x="5664200" y="2345055"/>
                        <a:ext cx="6682105" cy="119062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2"/>
          <p:cNvSpPr txBox="1"/>
          <p:nvPr>
            <p:custDataLst>
              <p:tags r:id="rId1"/>
            </p:custDataLst>
          </p:nvPr>
        </p:nvSpPr>
        <p:spPr>
          <a:xfrm>
            <a:off x="1618615" y="1230630"/>
            <a:ext cx="87998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latin typeface="微软雅黑" panose="020B0503020204020204" charset="-122"/>
              </a:rPr>
              <a:t>金属矿物资源有限，金属冶炼也会耗能，容易污染环境</a:t>
            </a:r>
            <a:endParaRPr lang="zh-CN" altLang="en-US" sz="2800" b="1">
              <a:latin typeface="微软雅黑" panose="020B0503020204020204" charset="-122"/>
            </a:endParaRPr>
          </a:p>
        </p:txBody>
      </p:sp>
      <p:sp>
        <p:nvSpPr>
          <p:cNvPr id="47107" name="Text Box 3"/>
          <p:cNvSpPr txBox="1"/>
          <p:nvPr>
            <p:custDataLst>
              <p:tags r:id="rId2"/>
            </p:custDataLst>
          </p:nvPr>
        </p:nvSpPr>
        <p:spPr>
          <a:xfrm>
            <a:off x="4199255" y="1962150"/>
            <a:ext cx="31819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latin typeface="微软雅黑" panose="020B0503020204020204" charset="-122"/>
              </a:rPr>
              <a:t>合理利用矿物资源</a:t>
            </a:r>
            <a:endParaRPr lang="zh-CN" altLang="en-US" sz="2800" b="1">
              <a:latin typeface="微软雅黑" panose="020B0503020204020204" charset="-122"/>
            </a:endParaRPr>
          </a:p>
        </p:txBody>
      </p:sp>
      <p:sp>
        <p:nvSpPr>
          <p:cNvPr id="47109" name="Text Box 5"/>
          <p:cNvSpPr txBox="1"/>
          <p:nvPr>
            <p:custDataLst>
              <p:tags r:id="rId3"/>
            </p:custDataLst>
          </p:nvPr>
        </p:nvSpPr>
        <p:spPr>
          <a:xfrm>
            <a:off x="1843405" y="4269105"/>
            <a:ext cx="9036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A50021"/>
                </a:solidFill>
                <a:latin typeface="微软雅黑" panose="020B0503020204020204" charset="-122"/>
              </a:rPr>
              <a:t>途径</a:t>
            </a:r>
            <a:endParaRPr lang="zh-CN" altLang="en-US" sz="2800" b="1">
              <a:solidFill>
                <a:srgbClr val="A50021"/>
              </a:solidFill>
              <a:latin typeface="微软雅黑" panose="020B0503020204020204" charset="-122"/>
            </a:endParaRPr>
          </a:p>
        </p:txBody>
      </p:sp>
      <p:sp>
        <p:nvSpPr>
          <p:cNvPr id="47110" name="Text Box 6"/>
          <p:cNvSpPr txBox="1"/>
          <p:nvPr>
            <p:custDataLst>
              <p:tags r:id="rId4"/>
            </p:custDataLst>
          </p:nvPr>
        </p:nvSpPr>
        <p:spPr>
          <a:xfrm>
            <a:off x="3237230" y="2926080"/>
            <a:ext cx="5561965" cy="52197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</a:rPr>
              <a:t>提高金属矿物的利用率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</a:endParaRPr>
          </a:p>
        </p:txBody>
      </p:sp>
      <p:sp>
        <p:nvSpPr>
          <p:cNvPr id="47111" name="Text Box 7"/>
          <p:cNvSpPr txBox="1"/>
          <p:nvPr>
            <p:custDataLst>
              <p:tags r:id="rId5"/>
            </p:custDataLst>
          </p:nvPr>
        </p:nvSpPr>
        <p:spPr>
          <a:xfrm>
            <a:off x="3237230" y="3821430"/>
            <a:ext cx="5561965" cy="52197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</a:rPr>
              <a:t>减少金属的使用量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</a:endParaRPr>
          </a:p>
        </p:txBody>
      </p:sp>
      <p:sp>
        <p:nvSpPr>
          <p:cNvPr id="47112" name="Text Box 8"/>
          <p:cNvSpPr txBox="1"/>
          <p:nvPr>
            <p:custDataLst>
              <p:tags r:id="rId6"/>
            </p:custDataLst>
          </p:nvPr>
        </p:nvSpPr>
        <p:spPr>
          <a:xfrm>
            <a:off x="3236913" y="4716463"/>
            <a:ext cx="5562600" cy="52197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</a:rPr>
              <a:t>加强金属资源的回收和再利用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</a:endParaRPr>
          </a:p>
        </p:txBody>
      </p:sp>
      <p:sp>
        <p:nvSpPr>
          <p:cNvPr id="47113" name="Text Box 9"/>
          <p:cNvSpPr txBox="1"/>
          <p:nvPr>
            <p:custDataLst>
              <p:tags r:id="rId7"/>
            </p:custDataLst>
          </p:nvPr>
        </p:nvSpPr>
        <p:spPr>
          <a:xfrm>
            <a:off x="3237230" y="5612130"/>
            <a:ext cx="5561965" cy="52197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</a:rPr>
              <a:t>使用其他材料代替金属材料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</a:endParaRPr>
          </a:p>
        </p:txBody>
      </p:sp>
      <p:sp>
        <p:nvSpPr>
          <p:cNvPr id="47114" name="AutoShape 10"/>
          <p:cNvSpPr/>
          <p:nvPr>
            <p:custDataLst>
              <p:tags r:id="rId8"/>
            </p:custDataLst>
          </p:nvPr>
        </p:nvSpPr>
        <p:spPr>
          <a:xfrm>
            <a:off x="2747010" y="2903855"/>
            <a:ext cx="391795" cy="3252470"/>
          </a:xfrm>
          <a:prstGeom prst="leftBrace">
            <a:avLst>
              <a:gd name="adj1" fmla="val 13635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 sz="2800">
              <a:latin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9"/>
            </p:custDataLst>
          </p:nvPr>
        </p:nvSpPr>
        <p:spPr>
          <a:xfrm>
            <a:off x="0" y="0"/>
            <a:ext cx="3738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zh-CN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三、合理利用金属资源</a:t>
            </a:r>
            <a:endParaRPr lang="zh-CN" altLang="zh-CN" sz="28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bldLvl="0" animBg="1"/>
      <p:bldP spid="47111" grpId="0" bldLvl="0" animBg="1"/>
      <p:bldP spid="47112" grpId="0" bldLvl="0" animBg="1"/>
      <p:bldP spid="4711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文本框 13"/>
          <p:cNvSpPr txBox="1"/>
          <p:nvPr/>
        </p:nvSpPr>
        <p:spPr>
          <a:xfrm>
            <a:off x="290830" y="1149350"/>
            <a:ext cx="104222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K  Ca  Na  Mg  Al  Zn  Fe  Sn  Pb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H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Cu  Hg  Ag  Pt  Au</a:t>
            </a:r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365125" y="1699895"/>
            <a:ext cx="2990850" cy="19050"/>
          </a:xfrm>
          <a:prstGeom prst="line">
            <a:avLst/>
          </a:prstGeom>
          <a:ln w="50800" cmpd="sng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3775075" y="1699895"/>
            <a:ext cx="3981450" cy="19050"/>
          </a:xfrm>
          <a:prstGeom prst="line">
            <a:avLst/>
          </a:prstGeom>
          <a:ln w="50800" cmpd="sng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8080375" y="1699895"/>
            <a:ext cx="1181100" cy="19050"/>
          </a:xfrm>
          <a:prstGeom prst="line">
            <a:avLst/>
          </a:prstGeom>
          <a:ln w="50800" cmpd="sng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9547225" y="1699895"/>
            <a:ext cx="1181100" cy="19050"/>
          </a:xfrm>
          <a:prstGeom prst="line">
            <a:avLst/>
          </a:prstGeom>
          <a:ln w="50800" cmpd="sng">
            <a:solidFill>
              <a:schemeClr val="tx2">
                <a:lumMod val="90000"/>
                <a:lumOff val="1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069975" y="1718945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电解法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127625" y="1718945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chemeClr val="accent4">
                    <a:lumMod val="75000"/>
                  </a:schemeClr>
                </a:solidFill>
              </a:rPr>
              <a:t>热还原法</a:t>
            </a:r>
            <a:endParaRPr lang="zh-CN" altLang="en-US" sz="2800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889875" y="1718945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chemeClr val="accent3">
                    <a:lumMod val="75000"/>
                  </a:schemeClr>
                </a:solidFill>
              </a:rPr>
              <a:t>热分解法</a:t>
            </a:r>
            <a:endParaRPr lang="zh-CN" altLang="en-US" sz="2800" b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623425" y="1718945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chemeClr val="tx2">
                    <a:lumMod val="75000"/>
                    <a:lumOff val="25000"/>
                  </a:schemeClr>
                </a:solidFill>
              </a:rPr>
              <a:t>物理法</a:t>
            </a:r>
            <a:endParaRPr lang="zh-CN" altLang="en-US" sz="2800" b="1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9230" y="253683"/>
            <a:ext cx="2672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金属冶炼的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方法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 l="17914" t="32894" r="10156" b="13659"/>
          <a:stretch>
            <a:fillRect/>
          </a:stretch>
        </p:blipFill>
        <p:spPr>
          <a:xfrm>
            <a:off x="934720" y="3048000"/>
            <a:ext cx="10638790" cy="359346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02260" y="2409825"/>
            <a:ext cx="11540490" cy="460375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txBody>
          <a:bodyPr wrap="none" rtlCol="0">
            <a:spAutoFit/>
          </a:bodyPr>
          <a:p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热还原法常用的还原剂：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lang="en-US" altLang="zh-CN" sz="24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Al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，试评价这几种还原剂在生产应用上的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优劣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634605" y="3556635"/>
            <a:ext cx="2926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</a:rPr>
              <a:t>产品纯度、</a:t>
            </a:r>
            <a:r>
              <a:rPr lang="zh-CN" altLang="en-US" sz="2400" b="1">
                <a:solidFill>
                  <a:srgbClr val="C00000"/>
                </a:solidFill>
              </a:rPr>
              <a:t>价格成本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03470" y="5125720"/>
            <a:ext cx="2926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</a:rPr>
              <a:t>产品纯度、</a:t>
            </a:r>
            <a:r>
              <a:rPr lang="zh-CN" altLang="en-US" sz="2400" b="1">
                <a:solidFill>
                  <a:srgbClr val="C00000"/>
                </a:solidFill>
              </a:rPr>
              <a:t>价格成本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71465" y="6212205"/>
            <a:ext cx="2926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rgbClr val="C00000"/>
                </a:solidFill>
              </a:rPr>
              <a:t>能量消耗、</a:t>
            </a:r>
            <a:r>
              <a:rPr lang="zh-CN" altLang="en-US" sz="2400" b="1">
                <a:solidFill>
                  <a:srgbClr val="C00000"/>
                </a:solidFill>
                <a:sym typeface="+mn-ea"/>
              </a:rPr>
              <a:t>价格</a:t>
            </a:r>
            <a:r>
              <a:rPr lang="zh-CN" altLang="en-US" sz="2400" b="1">
                <a:solidFill>
                  <a:srgbClr val="C00000"/>
                </a:solidFill>
              </a:rPr>
              <a:t>成本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lum bright="-18000" contrast="48000"/>
          </a:blip>
          <a:srcRect l="14308" t="18778" r="12467" b="9056"/>
          <a:stretch>
            <a:fillRect/>
          </a:stretch>
        </p:blipFill>
        <p:spPr>
          <a:xfrm>
            <a:off x="365760" y="360680"/>
            <a:ext cx="11666220" cy="61366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17145"/>
            <a:ext cx="1106233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金属矿物、海水资源</a:t>
            </a:r>
            <a:r>
              <a:rPr lang="zh-CN" altLang="en-US" sz="2400">
                <a:solidFill>
                  <a:schemeClr val="tx1"/>
                </a:solidFill>
              </a:rPr>
              <a:t>和</a:t>
            </a:r>
            <a:r>
              <a:rPr lang="zh-CN" altLang="en-US" sz="2400">
                <a:solidFill>
                  <a:srgbClr val="FF0000"/>
                </a:solidFill>
              </a:rPr>
              <a:t>化石燃料</a:t>
            </a:r>
            <a:r>
              <a:rPr lang="zh-CN" altLang="en-US" sz="2400"/>
              <a:t>的综合利用为例，认识化学的应用价值，了解与此有关的环境与发展问题。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187325" y="1049655"/>
            <a:ext cx="5161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金属的存在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（游离态和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化合态）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30505" y="1473200"/>
            <a:ext cx="7567295" cy="1888490"/>
            <a:chOff x="603" y="2560"/>
            <a:chExt cx="11917" cy="297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rcRect l="40940" t="62185" r="40522" b="3333"/>
            <a:stretch>
              <a:fillRect/>
            </a:stretch>
          </p:blipFill>
          <p:spPr>
            <a:xfrm>
              <a:off x="9002" y="2560"/>
              <a:ext cx="3518" cy="29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/>
            <a:srcRect l="28482" t="36444" r="55023" b="38519"/>
            <a:stretch>
              <a:fillRect/>
            </a:stretch>
          </p:blipFill>
          <p:spPr>
            <a:xfrm>
              <a:off x="603" y="2797"/>
              <a:ext cx="3967" cy="273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/>
            <a:srcRect l="51933" t="36444" r="29327" b="38519"/>
            <a:stretch>
              <a:fillRect/>
            </a:stretch>
          </p:blipFill>
          <p:spPr>
            <a:xfrm>
              <a:off x="4563" y="2797"/>
              <a:ext cx="4507" cy="2737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rcRect l="61343" t="69710" r="22391" b="2593"/>
          <a:stretch>
            <a:fillRect/>
          </a:stretch>
        </p:blipFill>
        <p:spPr>
          <a:xfrm>
            <a:off x="9431655" y="2478405"/>
            <a:ext cx="2455545" cy="1900555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212090" y="4556125"/>
            <a:ext cx="6734810" cy="2042160"/>
            <a:chOff x="300" y="5513"/>
            <a:chExt cx="10606" cy="321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rcRect l="25322" t="32222" r="60976" b="35961"/>
            <a:stretch>
              <a:fillRect/>
            </a:stretch>
          </p:blipFill>
          <p:spPr>
            <a:xfrm>
              <a:off x="300" y="5513"/>
              <a:ext cx="3047" cy="3216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rcRect l="43400" t="32222" r="22391" b="35961"/>
            <a:stretch>
              <a:fillRect/>
            </a:stretch>
          </p:blipFill>
          <p:spPr>
            <a:xfrm>
              <a:off x="3300" y="5513"/>
              <a:ext cx="7607" cy="3216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7069455" y="4556125"/>
            <a:ext cx="4817110" cy="1899920"/>
            <a:chOff x="11403" y="5647"/>
            <a:chExt cx="7586" cy="299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rcRect l="24242" t="69710" r="60375" b="2593"/>
            <a:stretch>
              <a:fillRect/>
            </a:stretch>
          </p:blipFill>
          <p:spPr>
            <a:xfrm>
              <a:off x="11403" y="5647"/>
              <a:ext cx="3657" cy="299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rcRect l="43045" t="69710" r="40437" b="2593"/>
            <a:stretch>
              <a:fillRect/>
            </a:stretch>
          </p:blipFill>
          <p:spPr>
            <a:xfrm>
              <a:off x="15063" y="5647"/>
              <a:ext cx="3927" cy="2993"/>
            </a:xfrm>
            <a:prstGeom prst="rect">
              <a:avLst/>
            </a:prstGeom>
          </p:spPr>
        </p:pic>
      </p:grpSp>
      <p:sp>
        <p:nvSpPr>
          <p:cNvPr id="17" name="文本框 16"/>
          <p:cNvSpPr txBox="1"/>
          <p:nvPr/>
        </p:nvSpPr>
        <p:spPr>
          <a:xfrm>
            <a:off x="7797800" y="1473200"/>
            <a:ext cx="14020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游离态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87325" y="4731385"/>
            <a:ext cx="14020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化合态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05" y="3585845"/>
            <a:ext cx="5619750" cy="6267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25190" y="3987800"/>
            <a:ext cx="22148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合理、高效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425190" y="665480"/>
            <a:ext cx="8717280" cy="58356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如何运用化学方法从金属矿物中获取金属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单质？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6" grpId="0"/>
      <p:bldP spid="3" grpId="0"/>
      <p:bldP spid="19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201420" y="1030923"/>
            <a:ext cx="33832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化合态金属矿物</a:t>
            </a:r>
            <a:endParaRPr lang="zh-CN" altLang="en-US" sz="36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25970" y="1030923"/>
            <a:ext cx="10972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金属</a:t>
            </a:r>
            <a:endParaRPr lang="zh-CN" altLang="en-US" sz="36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5" name="直接箭头连接符 4"/>
          <p:cNvCxnSpPr>
            <a:endCxn id="4" idx="1"/>
          </p:cNvCxnSpPr>
          <p:nvPr/>
        </p:nvCxnSpPr>
        <p:spPr>
          <a:xfrm flipV="1">
            <a:off x="4455160" y="1353820"/>
            <a:ext cx="2670810" cy="381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740910" y="1366520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chemeClr val="accent1">
                    <a:lumMod val="75000"/>
                  </a:schemeClr>
                </a:solidFill>
              </a:rPr>
              <a:t>还原反应</a:t>
            </a:r>
            <a:endParaRPr lang="zh-CN" altLang="en-US" sz="28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9230" y="253683"/>
            <a:ext cx="1960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金属的冶炼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 l="40432" t="25531" r="24231" b="12907"/>
          <a:stretch>
            <a:fillRect/>
          </a:stretch>
        </p:blipFill>
        <p:spPr>
          <a:xfrm>
            <a:off x="189230" y="2863850"/>
            <a:ext cx="4330065" cy="342963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89230" y="2182813"/>
            <a:ext cx="3383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金属冶炼的一般步骤</a:t>
            </a:r>
            <a:endParaRPr lang="zh-CN" altLang="en-US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78555" y="3669030"/>
            <a:ext cx="8742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  Ca  Na  Mg  Al  Zn  Fe  Sn  Pb 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Cu  Hg  Ag  Pt  Au</a:t>
            </a:r>
            <a:endParaRPr lang="en-US" alt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540240" y="2561590"/>
            <a:ext cx="1811655" cy="753110"/>
            <a:chOff x="15000" y="4414"/>
            <a:chExt cx="2853" cy="1186"/>
          </a:xfrm>
        </p:grpSpPr>
        <p:sp>
          <p:nvSpPr>
            <p:cNvPr id="11" name="圆角矩形标注 10"/>
            <p:cNvSpPr/>
            <p:nvPr/>
          </p:nvSpPr>
          <p:spPr>
            <a:xfrm>
              <a:off x="15000" y="4414"/>
              <a:ext cx="2776" cy="1186"/>
            </a:xfrm>
            <a:prstGeom prst="wedgeRoundRectCallout">
              <a:avLst>
                <a:gd name="adj1" fmla="val -39625"/>
                <a:gd name="adj2" fmla="val 98566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5001" y="4604"/>
              <a:ext cx="2852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4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约</a:t>
              </a:r>
              <a:r>
                <a:rPr lang="en-US" altLang="zh-CN" sz="24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5000</a:t>
              </a:r>
              <a:r>
                <a:rPr lang="zh-CN" altLang="en-US" sz="24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年前</a:t>
              </a:r>
              <a:endPara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739890" y="4392295"/>
            <a:ext cx="1811655" cy="753110"/>
            <a:chOff x="15000" y="4414"/>
            <a:chExt cx="2853" cy="1186"/>
          </a:xfrm>
        </p:grpSpPr>
        <p:sp>
          <p:nvSpPr>
            <p:cNvPr id="17" name="圆角矩形标注 16"/>
            <p:cNvSpPr/>
            <p:nvPr/>
          </p:nvSpPr>
          <p:spPr>
            <a:xfrm>
              <a:off x="15000" y="4414"/>
              <a:ext cx="2776" cy="1186"/>
            </a:xfrm>
            <a:prstGeom prst="wedgeRoundRectCallout">
              <a:avLst>
                <a:gd name="adj1" fmla="val -21685"/>
                <a:gd name="adj2" fmla="val -93676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5001" y="4604"/>
              <a:ext cx="2852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4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约</a:t>
              </a:r>
              <a:r>
                <a:rPr lang="en-US" altLang="zh-CN" sz="24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</a:t>
              </a:r>
              <a:r>
                <a:rPr lang="en-US" altLang="zh-CN" sz="24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000</a:t>
              </a:r>
              <a:r>
                <a:rPr lang="zh-CN" altLang="en-US" sz="24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年前</a:t>
              </a:r>
              <a:endPara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266055" y="2402205"/>
            <a:ext cx="1762760" cy="753110"/>
            <a:chOff x="15000" y="4414"/>
            <a:chExt cx="2776" cy="1186"/>
          </a:xfrm>
        </p:grpSpPr>
        <p:sp>
          <p:nvSpPr>
            <p:cNvPr id="21" name="圆角矩形标注 20"/>
            <p:cNvSpPr/>
            <p:nvPr/>
          </p:nvSpPr>
          <p:spPr>
            <a:xfrm>
              <a:off x="15000" y="4414"/>
              <a:ext cx="2776" cy="1186"/>
            </a:xfrm>
            <a:prstGeom prst="wedgeRoundRectCallout">
              <a:avLst>
                <a:gd name="adj1" fmla="val -6304"/>
                <a:gd name="adj2" fmla="val 116526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5001" y="4604"/>
              <a:ext cx="2571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4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约</a:t>
              </a:r>
              <a:r>
                <a:rPr lang="en-US" altLang="zh-CN" sz="24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r>
                <a:rPr lang="en-US" altLang="zh-CN" sz="24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00</a:t>
              </a:r>
              <a:r>
                <a:rPr lang="zh-CN" altLang="en-US" sz="24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年前</a:t>
              </a:r>
              <a:endPara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5560695" y="5334635"/>
            <a:ext cx="4493260" cy="460375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2400"/>
              <a:t>分析原因，可能和什么</a:t>
            </a:r>
            <a:r>
              <a:rPr lang="zh-CN" altLang="en-US" sz="2400"/>
              <a:t>因素相关</a:t>
            </a:r>
            <a:endParaRPr lang="zh-CN" altLang="en-US" sz="2400"/>
          </a:p>
        </p:txBody>
      </p:sp>
      <p:sp>
        <p:nvSpPr>
          <p:cNvPr id="24" name="文本框 23"/>
          <p:cNvSpPr txBox="1"/>
          <p:nvPr/>
        </p:nvSpPr>
        <p:spPr>
          <a:xfrm>
            <a:off x="5741670" y="5937250"/>
            <a:ext cx="4493260" cy="460375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accent1">
                    <a:lumMod val="75000"/>
                  </a:schemeClr>
                </a:solidFill>
              </a:rPr>
              <a:t>金属的活泼性越强，越难冶炼</a:t>
            </a:r>
            <a:endParaRPr lang="zh-CN" altLang="en-US" sz="2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426450" y="213995"/>
            <a:ext cx="351091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/>
              <a:t>      </a:t>
            </a:r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</a:rPr>
              <a:t>将其中的金属从其化合物中还原出来，用于生产各种金属材料，这一过程在工业上称为金属的冶炼。</a:t>
            </a:r>
            <a:endParaRPr lang="zh-CN" altLang="en-US" sz="24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84700" y="761365"/>
            <a:ext cx="22148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合理、高效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4" grpId="0"/>
      <p:bldP spid="7" grpId="0"/>
      <p:bldP spid="9" grpId="0"/>
      <p:bldP spid="23" grpId="0" animBg="1"/>
      <p:bldP spid="24" grpId="0"/>
      <p:bldP spid="10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189230" y="253683"/>
            <a:ext cx="2672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金属冶炼的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方法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22447" t="35636" r="57135" b="6451"/>
          <a:stretch>
            <a:fillRect/>
          </a:stretch>
        </p:blipFill>
        <p:spPr>
          <a:xfrm>
            <a:off x="323215" y="1042035"/>
            <a:ext cx="4273550" cy="55098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46807" t="31704" r="31040" b="48150"/>
          <a:stretch>
            <a:fillRect/>
          </a:stretch>
        </p:blipFill>
        <p:spPr>
          <a:xfrm>
            <a:off x="5401310" y="1690370"/>
            <a:ext cx="3947795" cy="16319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l="46807" t="52164" r="22702" b="18519"/>
          <a:stretch>
            <a:fillRect/>
          </a:stretch>
        </p:blipFill>
        <p:spPr>
          <a:xfrm>
            <a:off x="6334760" y="3328670"/>
            <a:ext cx="5433695" cy="23749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064760" y="885825"/>
            <a:ext cx="21691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、物理方法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189230" y="253683"/>
            <a:ext cx="2672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金属冶炼的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方法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5110" y="1190625"/>
            <a:ext cx="21691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化学方法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" name="图片 9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62700" y="1106170"/>
            <a:ext cx="5619750" cy="62674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134350" y="1838325"/>
            <a:ext cx="2562860" cy="582930"/>
            <a:chOff x="12810" y="2895"/>
            <a:chExt cx="4036" cy="918"/>
          </a:xfrm>
        </p:grpSpPr>
        <p:sp>
          <p:nvSpPr>
            <p:cNvPr id="11" name="文本框 10"/>
            <p:cNvSpPr txBox="1"/>
            <p:nvPr/>
          </p:nvSpPr>
          <p:spPr>
            <a:xfrm>
              <a:off x="12810" y="2895"/>
              <a:ext cx="1295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3200"/>
                <a:t>M</a:t>
              </a:r>
              <a:r>
                <a:rPr lang="en-US" altLang="zh-CN" sz="3200" baseline="30000"/>
                <a:t>n+</a:t>
              </a:r>
              <a:endParaRPr lang="en-US" altLang="zh-CN" sz="3200" baseline="3000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4160" y="2895"/>
              <a:ext cx="2686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3200"/>
                <a:t>+ne</a:t>
              </a:r>
              <a:r>
                <a:rPr lang="en-US" altLang="zh-CN" sz="3200" baseline="30000"/>
                <a:t>-</a:t>
              </a:r>
              <a:r>
                <a:rPr lang="en-US" altLang="zh-CN" sz="3200"/>
                <a:t>→</a:t>
              </a:r>
              <a:r>
                <a:rPr lang="en-US" altLang="zh-CN" sz="3200"/>
                <a:t>M</a:t>
              </a:r>
              <a:endParaRPr lang="en-US" altLang="zh-CN" sz="3200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781300" y="1190625"/>
            <a:ext cx="3383280" cy="521970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txBody>
          <a:bodyPr wrap="none" rtlCol="0">
            <a:spAutoFit/>
          </a:bodyPr>
          <a:p>
            <a:r>
              <a:rPr lang="zh-CN" altLang="en-US" sz="2800">
                <a:solidFill>
                  <a:schemeClr val="tx1"/>
                </a:solidFill>
              </a:rPr>
              <a:t>其原理依据是什么？</a:t>
            </a:r>
            <a:endParaRPr lang="zh-CN" altLang="en-US" sz="2800">
              <a:solidFill>
                <a:schemeClr val="tx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78205" y="2621280"/>
            <a:ext cx="10421620" cy="550545"/>
            <a:chOff x="1383" y="4128"/>
            <a:chExt cx="16412" cy="867"/>
          </a:xfrm>
        </p:grpSpPr>
        <p:sp>
          <p:nvSpPr>
            <p:cNvPr id="14" name="文本框 13"/>
            <p:cNvSpPr txBox="1"/>
            <p:nvPr/>
          </p:nvSpPr>
          <p:spPr>
            <a:xfrm>
              <a:off x="1383" y="4128"/>
              <a:ext cx="16413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K  Ca  Na  Mg  Al  Zn  Fe  Sn  Pb </a:t>
              </a:r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（</a:t>
              </a:r>
              <a:r>
                <a:rPr lang="en-US" altLang="zh-CN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H</a:t>
              </a:r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）</a:t>
              </a:r>
              <a:r>
                <a:rPr lang="en-US" altLang="zh-CN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Cu  Hg  Ag  Pt  Au</a:t>
              </a:r>
              <a:endPara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cxnSp>
          <p:nvCxnSpPr>
            <p:cNvPr id="15" name="直接箭头连接符 14"/>
            <p:cNvCxnSpPr/>
            <p:nvPr/>
          </p:nvCxnSpPr>
          <p:spPr>
            <a:xfrm>
              <a:off x="1515" y="4995"/>
              <a:ext cx="15840" cy="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本框 15"/>
          <p:cNvSpPr txBox="1"/>
          <p:nvPr/>
        </p:nvSpPr>
        <p:spPr>
          <a:xfrm>
            <a:off x="3590925" y="3209925"/>
            <a:ext cx="4754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金属活泼性减弱，失电子能力减弱</a:t>
            </a:r>
            <a:endParaRPr lang="zh-CN" altLang="en-US" sz="2400"/>
          </a:p>
        </p:txBody>
      </p:sp>
      <p:grpSp>
        <p:nvGrpSpPr>
          <p:cNvPr id="4" name="组合 3"/>
          <p:cNvGrpSpPr/>
          <p:nvPr/>
        </p:nvGrpSpPr>
        <p:grpSpPr>
          <a:xfrm>
            <a:off x="344805" y="3859530"/>
            <a:ext cx="11734800" cy="569595"/>
            <a:chOff x="543" y="6078"/>
            <a:chExt cx="18480" cy="897"/>
          </a:xfrm>
        </p:grpSpPr>
        <p:sp>
          <p:nvSpPr>
            <p:cNvPr id="17" name="文本框 16"/>
            <p:cNvSpPr txBox="1"/>
            <p:nvPr/>
          </p:nvSpPr>
          <p:spPr>
            <a:xfrm>
              <a:off x="543" y="6078"/>
              <a:ext cx="18480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en-US" altLang="zh-CN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K</a:t>
              </a:r>
              <a:r>
                <a:rPr lang="en-US" altLang="zh-CN" sz="2800" b="1" baseline="300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+</a:t>
              </a:r>
              <a:r>
                <a:rPr lang="en-US" altLang="zh-CN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 Ca</a:t>
              </a:r>
              <a:r>
                <a:rPr lang="en-US" altLang="zh-CN" sz="2800" b="1" baseline="300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2+</a:t>
              </a:r>
              <a:r>
                <a:rPr lang="en-US" altLang="zh-CN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 Na</a:t>
              </a:r>
              <a:r>
                <a:rPr lang="en-US" altLang="zh-CN" sz="2800" b="1" baseline="300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+</a:t>
              </a:r>
              <a:r>
                <a:rPr lang="en-US" altLang="zh-CN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 Mg</a:t>
              </a:r>
              <a:r>
                <a:rPr lang="en-US" altLang="zh-CN" sz="2800" b="1" baseline="300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2+</a:t>
              </a:r>
              <a:r>
                <a:rPr lang="en-US" altLang="zh-CN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 Al</a:t>
              </a:r>
              <a:r>
                <a:rPr lang="en-US" altLang="zh-CN" sz="2800" b="1" baseline="300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3+</a:t>
              </a:r>
              <a:r>
                <a:rPr lang="en-US" altLang="zh-CN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 Zn</a:t>
              </a:r>
              <a:r>
                <a:rPr lang="en-US" altLang="zh-CN" sz="2800" b="1" baseline="300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2+</a:t>
              </a:r>
              <a:r>
                <a:rPr lang="en-US" altLang="zh-CN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 Fe</a:t>
              </a:r>
              <a:r>
                <a:rPr lang="en-US" altLang="zh-CN" sz="2800" b="1" baseline="300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2+</a:t>
              </a:r>
              <a:r>
                <a:rPr lang="en-US" altLang="zh-CN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 Sn</a:t>
              </a:r>
              <a:r>
                <a:rPr lang="en-US" altLang="zh-CN" sz="2800" b="1" baseline="300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2+</a:t>
              </a:r>
              <a:r>
                <a:rPr lang="en-US" altLang="zh-CN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 Pb</a:t>
              </a:r>
              <a:r>
                <a:rPr lang="en-US" altLang="zh-CN" sz="2800" b="1" baseline="300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2+</a:t>
              </a:r>
              <a:r>
                <a:rPr lang="en-US" altLang="zh-CN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</a:t>
              </a:r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（</a:t>
              </a:r>
              <a:r>
                <a:rPr lang="en-US" altLang="zh-CN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H</a:t>
              </a:r>
              <a:r>
                <a:rPr lang="en-US" altLang="zh-CN" sz="2800" b="1" baseline="300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+</a:t>
              </a:r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）</a:t>
              </a:r>
              <a:r>
                <a:rPr lang="en-US" altLang="zh-CN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Cu</a:t>
              </a:r>
              <a:r>
                <a:rPr lang="en-US" altLang="zh-CN" sz="2800" b="1" baseline="300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2+</a:t>
              </a:r>
              <a:r>
                <a:rPr lang="en-US" altLang="zh-CN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 Hg</a:t>
              </a:r>
              <a:r>
                <a:rPr lang="en-US" altLang="zh-CN" sz="2800" b="1" baseline="300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2+</a:t>
              </a:r>
              <a:r>
                <a:rPr lang="en-US" altLang="zh-CN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 Ag</a:t>
              </a:r>
              <a:r>
                <a:rPr lang="en-US" altLang="zh-CN" sz="2800" b="1" baseline="300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+</a:t>
              </a:r>
              <a:r>
                <a:rPr lang="en-US" altLang="zh-CN" sz="28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</a:t>
              </a:r>
              <a:endPara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cxnSp>
          <p:nvCxnSpPr>
            <p:cNvPr id="19" name="直接箭头连接符 18"/>
            <p:cNvCxnSpPr/>
            <p:nvPr/>
          </p:nvCxnSpPr>
          <p:spPr>
            <a:xfrm flipV="1">
              <a:off x="705" y="6945"/>
              <a:ext cx="18076" cy="3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2933700" y="4486275"/>
            <a:ext cx="6228080" cy="521970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txBody>
          <a:bodyPr wrap="none" rtlCol="0">
            <a:spAutoFit/>
          </a:bodyPr>
          <a:p>
            <a:r>
              <a:rPr lang="zh-CN" altLang="en-US" sz="2800">
                <a:solidFill>
                  <a:schemeClr val="tx1"/>
                </a:solidFill>
              </a:rPr>
              <a:t>金属阳离子的</a:t>
            </a:r>
            <a:r>
              <a:rPr lang="zh-CN" altLang="en-US" sz="2800">
                <a:solidFill>
                  <a:schemeClr val="tx1"/>
                </a:solidFill>
              </a:rPr>
              <a:t>得电子能力有什么</a:t>
            </a:r>
            <a:r>
              <a:rPr lang="zh-CN" altLang="en-US" sz="2800">
                <a:solidFill>
                  <a:schemeClr val="tx1"/>
                </a:solidFill>
              </a:rPr>
              <a:t>规律？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771900" y="5095875"/>
            <a:ext cx="4145280" cy="460375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none" rtlCol="0">
            <a:spAutoFit/>
          </a:bodyPr>
          <a:p>
            <a:r>
              <a:rPr lang="zh-CN" altLang="en-US" sz="2400">
                <a:solidFill>
                  <a:srgbClr val="0070C0"/>
                </a:solidFill>
              </a:rPr>
              <a:t>金属阳离子的</a:t>
            </a:r>
            <a:r>
              <a:rPr lang="zh-CN" altLang="en-US" sz="2400">
                <a:solidFill>
                  <a:srgbClr val="0070C0"/>
                </a:solidFill>
              </a:rPr>
              <a:t>得电子能力增强</a:t>
            </a:r>
            <a:endParaRPr lang="zh-CN" altLang="en-US" sz="2400">
              <a:solidFill>
                <a:srgbClr val="0070C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076450" y="5534025"/>
            <a:ext cx="8006080" cy="521970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none" rtlCol="0">
            <a:spAutoFit/>
          </a:bodyPr>
          <a:p>
            <a:pPr algn="l"/>
            <a:r>
              <a:rPr lang="zh-CN" altLang="en-US" sz="2800">
                <a:solidFill>
                  <a:srgbClr val="C00000"/>
                </a:solidFill>
                <a:sym typeface="+mn-ea"/>
              </a:rPr>
              <a:t>金属阳离子</a:t>
            </a:r>
            <a:r>
              <a:rPr lang="zh-CN" altLang="en-US" sz="2800">
                <a:solidFill>
                  <a:srgbClr val="C00000"/>
                </a:solidFill>
              </a:rPr>
              <a:t>得电子能力不同，采取</a:t>
            </a:r>
            <a:r>
              <a:rPr lang="zh-CN" altLang="en-US" sz="2800">
                <a:solidFill>
                  <a:srgbClr val="C00000"/>
                </a:solidFill>
                <a:sym typeface="+mn-ea"/>
              </a:rPr>
              <a:t>的冶炼方法</a:t>
            </a:r>
            <a:r>
              <a:rPr lang="zh-CN" altLang="en-US" sz="2800">
                <a:solidFill>
                  <a:srgbClr val="C00000"/>
                </a:solidFill>
              </a:rPr>
              <a:t>不同</a:t>
            </a:r>
            <a:endParaRPr lang="zh-CN" altLang="en-US" sz="2800">
              <a:solidFill>
                <a:srgbClr val="C0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21" grpId="0" animBg="1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189230" y="253683"/>
            <a:ext cx="2672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金属冶炼的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方法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5110" y="1190625"/>
            <a:ext cx="21691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化学方法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" name="图片 9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00" y="1068070"/>
            <a:ext cx="5619750" cy="62674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438650" y="1800225"/>
            <a:ext cx="8223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/>
              <a:t>M</a:t>
            </a:r>
            <a:r>
              <a:rPr lang="en-US" altLang="zh-CN" sz="3200" baseline="30000"/>
              <a:t>n+</a:t>
            </a:r>
            <a:endParaRPr lang="en-US" altLang="zh-CN" sz="3200" baseline="30000"/>
          </a:p>
        </p:txBody>
      </p:sp>
      <p:sp>
        <p:nvSpPr>
          <p:cNvPr id="14" name="文本框 13"/>
          <p:cNvSpPr txBox="1"/>
          <p:nvPr/>
        </p:nvSpPr>
        <p:spPr>
          <a:xfrm>
            <a:off x="558800" y="3105785"/>
            <a:ext cx="104222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K  Ca  Na  Mg  Al  Zn  Fe  Sn  Pb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H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Cu  Hg  Ag  Pt  Au</a:t>
            </a:r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95900" y="1800225"/>
            <a:ext cx="17056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/>
              <a:t>+ne</a:t>
            </a:r>
            <a:r>
              <a:rPr lang="en-US" altLang="zh-CN" sz="3200" baseline="30000"/>
              <a:t>-</a:t>
            </a:r>
            <a:r>
              <a:rPr lang="en-US" altLang="zh-CN" sz="3200"/>
              <a:t>→</a:t>
            </a:r>
            <a:r>
              <a:rPr lang="en-US" altLang="zh-CN" sz="3200"/>
              <a:t>M</a:t>
            </a:r>
            <a:endParaRPr lang="en-US" altLang="zh-CN" sz="3200"/>
          </a:p>
        </p:txBody>
      </p:sp>
      <p:sp>
        <p:nvSpPr>
          <p:cNvPr id="13" name="文本框 12"/>
          <p:cNvSpPr txBox="1"/>
          <p:nvPr/>
        </p:nvSpPr>
        <p:spPr>
          <a:xfrm>
            <a:off x="868045" y="2479675"/>
            <a:ext cx="8045450" cy="521970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txBody>
          <a:bodyPr wrap="none" rtlCol="0">
            <a:spAutoFit/>
          </a:bodyPr>
          <a:p>
            <a:r>
              <a:rPr lang="zh-CN" altLang="en-US" sz="2800">
                <a:solidFill>
                  <a:schemeClr val="tx1"/>
                </a:solidFill>
              </a:rPr>
              <a:t>阅读教材</a:t>
            </a:r>
            <a:r>
              <a:rPr lang="en-US" altLang="zh-CN" sz="2800">
                <a:solidFill>
                  <a:schemeClr val="tx1"/>
                </a:solidFill>
              </a:rPr>
              <a:t>98</a:t>
            </a:r>
            <a:r>
              <a:rPr lang="zh-CN" altLang="en-US" sz="2800">
                <a:solidFill>
                  <a:schemeClr val="tx1"/>
                </a:solidFill>
              </a:rPr>
              <a:t>页，对照金属活动顺序表归纳</a:t>
            </a:r>
            <a:r>
              <a:rPr lang="zh-CN" altLang="en-US" sz="2800">
                <a:solidFill>
                  <a:schemeClr val="tx1"/>
                </a:solidFill>
              </a:rPr>
              <a:t>冶炼方法</a:t>
            </a:r>
            <a:endParaRPr lang="zh-CN" altLang="en-US" sz="2800">
              <a:solidFill>
                <a:schemeClr val="tx1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33095" y="3656330"/>
            <a:ext cx="2990850" cy="541020"/>
            <a:chOff x="997" y="5758"/>
            <a:chExt cx="4710" cy="852"/>
          </a:xfrm>
        </p:grpSpPr>
        <p:cxnSp>
          <p:nvCxnSpPr>
            <p:cNvPr id="4" name="直接连接符 3"/>
            <p:cNvCxnSpPr/>
            <p:nvPr/>
          </p:nvCxnSpPr>
          <p:spPr>
            <a:xfrm flipV="1">
              <a:off x="997" y="5758"/>
              <a:ext cx="4710" cy="30"/>
            </a:xfrm>
            <a:prstGeom prst="line">
              <a:avLst/>
            </a:prstGeom>
            <a:ln w="50800" cmpd="sng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2107" y="5788"/>
              <a:ext cx="196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</a:rPr>
                <a:t>电解法</a:t>
              </a:r>
              <a:endParaRPr lang="zh-CN" altLang="en-US" sz="2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043045" y="3656330"/>
            <a:ext cx="3981450" cy="541020"/>
            <a:chOff x="6367" y="5758"/>
            <a:chExt cx="6270" cy="852"/>
          </a:xfrm>
        </p:grpSpPr>
        <p:cxnSp>
          <p:nvCxnSpPr>
            <p:cNvPr id="5" name="直接连接符 4"/>
            <p:cNvCxnSpPr/>
            <p:nvPr/>
          </p:nvCxnSpPr>
          <p:spPr>
            <a:xfrm flipV="1">
              <a:off x="6367" y="5758"/>
              <a:ext cx="6270" cy="30"/>
            </a:xfrm>
            <a:prstGeom prst="line">
              <a:avLst/>
            </a:prstGeom>
            <a:ln w="50800" cmpd="sng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8497" y="5788"/>
              <a:ext cx="252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800" b="1">
                  <a:solidFill>
                    <a:schemeClr val="accent4">
                      <a:lumMod val="75000"/>
                    </a:schemeClr>
                  </a:solidFill>
                </a:rPr>
                <a:t>热还原法</a:t>
              </a:r>
              <a:endParaRPr lang="zh-CN" altLang="en-US" sz="2800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157845" y="3656330"/>
            <a:ext cx="1605280" cy="541020"/>
            <a:chOff x="12847" y="5758"/>
            <a:chExt cx="2528" cy="852"/>
          </a:xfrm>
        </p:grpSpPr>
        <p:cxnSp>
          <p:nvCxnSpPr>
            <p:cNvPr id="6" name="直接连接符 5"/>
            <p:cNvCxnSpPr/>
            <p:nvPr/>
          </p:nvCxnSpPr>
          <p:spPr>
            <a:xfrm flipV="1">
              <a:off x="13147" y="5758"/>
              <a:ext cx="1860" cy="30"/>
            </a:xfrm>
            <a:prstGeom prst="line">
              <a:avLst/>
            </a:prstGeom>
            <a:ln w="50800" cmpd="sng">
              <a:solidFill>
                <a:schemeClr val="accent3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12847" y="5788"/>
              <a:ext cx="252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800" b="1">
                  <a:solidFill>
                    <a:schemeClr val="accent3">
                      <a:lumMod val="75000"/>
                    </a:schemeClr>
                  </a:solidFill>
                </a:rPr>
                <a:t>热分解法</a:t>
              </a:r>
              <a:endParaRPr lang="zh-CN" altLang="en-US" sz="2800" b="1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815195" y="3656330"/>
            <a:ext cx="1325880" cy="541020"/>
            <a:chOff x="15457" y="5758"/>
            <a:chExt cx="2088" cy="852"/>
          </a:xfrm>
        </p:grpSpPr>
        <p:cxnSp>
          <p:nvCxnSpPr>
            <p:cNvPr id="9" name="直接连接符 8"/>
            <p:cNvCxnSpPr/>
            <p:nvPr/>
          </p:nvCxnSpPr>
          <p:spPr>
            <a:xfrm flipV="1">
              <a:off x="15457" y="5758"/>
              <a:ext cx="1860" cy="30"/>
            </a:xfrm>
            <a:prstGeom prst="line">
              <a:avLst/>
            </a:prstGeom>
            <a:ln w="50800" cmpd="sng">
              <a:solidFill>
                <a:schemeClr val="tx2">
                  <a:lumMod val="90000"/>
                  <a:lumOff val="1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15577" y="5788"/>
              <a:ext cx="196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800" b="1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物理法</a:t>
              </a:r>
              <a:endParaRPr lang="zh-CN" altLang="en-US" sz="2800" b="1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241300" y="6047740"/>
            <a:ext cx="117849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tx2">
                    <a:lumMod val="75000"/>
                    <a:lumOff val="25000"/>
                  </a:schemeClr>
                </a:solidFill>
              </a:rPr>
              <a:t>2</a:t>
            </a:r>
            <a:r>
              <a:rPr lang="zh-CN" altLang="en-US" sz="2400">
                <a:solidFill>
                  <a:schemeClr val="tx2">
                    <a:lumMod val="75000"/>
                    <a:lumOff val="25000"/>
                  </a:schemeClr>
                </a:solidFill>
              </a:rPr>
              <a:t>、金属盐或金属氧化物呈熔融状态</a:t>
            </a:r>
            <a:endParaRPr lang="zh-CN" altLang="en-US" sz="240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400">
                <a:solidFill>
                  <a:schemeClr val="tx2">
                    <a:lumMod val="75000"/>
                    <a:lumOff val="25000"/>
                  </a:schemeClr>
                </a:solidFill>
              </a:rPr>
              <a:t>3</a:t>
            </a:r>
            <a:r>
              <a:rPr lang="zh-CN" altLang="en-US" sz="2400">
                <a:solidFill>
                  <a:schemeClr val="tx2">
                    <a:lumMod val="75000"/>
                    <a:lumOff val="25000"/>
                  </a:schemeClr>
                </a:solidFill>
              </a:rPr>
              <a:t>、</a:t>
            </a:r>
            <a:r>
              <a:rPr lang="en-US" altLang="zh-CN" sz="2400">
                <a:solidFill>
                  <a:schemeClr val="tx2">
                    <a:lumMod val="75000"/>
                    <a:lumOff val="25000"/>
                  </a:schemeClr>
                </a:solidFill>
              </a:rPr>
              <a:t>AlCl</a:t>
            </a:r>
            <a:r>
              <a:rPr lang="en-US" altLang="zh-CN" sz="2400" baseline="-25000">
                <a:solidFill>
                  <a:schemeClr val="tx2">
                    <a:lumMod val="75000"/>
                    <a:lumOff val="25000"/>
                  </a:schemeClr>
                </a:solidFill>
              </a:rPr>
              <a:t>3</a:t>
            </a:r>
            <a:r>
              <a:rPr lang="zh-CN" altLang="en-US" sz="2400">
                <a:solidFill>
                  <a:schemeClr val="tx2">
                    <a:lumMod val="75000"/>
                    <a:lumOff val="25000"/>
                  </a:schemeClr>
                </a:solidFill>
              </a:rPr>
              <a:t>是共价化合物，熔融态不导电。冰晶石用于降低氧化铝的熔点，</a:t>
            </a:r>
            <a:r>
              <a:rPr lang="zh-CN" altLang="en-US" sz="2400">
                <a:solidFill>
                  <a:schemeClr val="tx2">
                    <a:lumMod val="75000"/>
                    <a:lumOff val="25000"/>
                  </a:schemeClr>
                </a:solidFill>
              </a:rPr>
              <a:t>减少耗能。</a:t>
            </a:r>
            <a:endParaRPr lang="zh-CN" altLang="en-US" sz="24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91795" y="4321810"/>
            <a:ext cx="10114915" cy="1568450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txBody>
          <a:bodyPr wrap="none" rtlCol="0">
            <a:spAutoFit/>
          </a:bodyPr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、古代炼丹术士葛洪在《抱朴子》中记载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丹砂烧之成水银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，其中丹砂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主要成分为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HgS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，用化学反应方程式表达该反应过程。</a:t>
            </a:r>
            <a:endParaRPr lang="en-US" altLang="zh-CN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、电解法冶炼金属时，为什么反应物均为熔融状态？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、电解法制铝为什么不用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AlCl</a:t>
            </a:r>
            <a:r>
              <a:rPr lang="en-US" altLang="zh-CN" sz="24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？冰晶石的作用是什么？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2672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zh-CN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【思考与交流】</a:t>
            </a:r>
            <a:endParaRPr lang="zh-CN" altLang="zh-CN" sz="28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296071" y="820486"/>
            <a:ext cx="11409358" cy="1006475"/>
          </a:xfrm>
          <a:prstGeom prst="rect">
            <a:avLst/>
          </a:prstGeom>
        </p:spPr>
        <p:txBody>
          <a:bodyPr wrap="square" lIns="121869" tIns="60933" rIns="121869" bIns="60933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Aft>
                <a:spcPct val="0"/>
              </a:spcAft>
            </a:pPr>
            <a:r>
              <a:rPr lang="en-US" altLang="zh-CN" b="1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1. </a:t>
            </a:r>
            <a:r>
              <a:rPr lang="zh-CN" altLang="zh-CN" b="1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为什么冶炼镁时电解</a:t>
            </a:r>
            <a:r>
              <a:rPr lang="en-US" altLang="zh-CN" b="1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MgCl</a:t>
            </a:r>
            <a:r>
              <a:rPr lang="en-US" altLang="zh-CN" b="1" kern="100" baseline="-250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</a:t>
            </a:r>
            <a:r>
              <a:rPr lang="zh-CN" altLang="zh-CN" b="1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而不是</a:t>
            </a:r>
            <a:r>
              <a:rPr lang="en-US" altLang="zh-CN" b="1" kern="100" err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MgO</a:t>
            </a:r>
            <a:r>
              <a:rPr lang="zh-CN" altLang="zh-CN" b="1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，冶炼铝时电解</a:t>
            </a:r>
            <a:r>
              <a:rPr lang="en-US" altLang="zh-CN" b="1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Al</a:t>
            </a:r>
            <a:r>
              <a:rPr lang="en-US" altLang="zh-CN" b="1" kern="100" baseline="-250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</a:t>
            </a:r>
            <a:r>
              <a:rPr lang="en-US" altLang="zh-CN" b="1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O</a:t>
            </a:r>
            <a:r>
              <a:rPr lang="en-US" altLang="zh-CN" b="1" kern="100" baseline="-250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3</a:t>
            </a:r>
            <a:r>
              <a:rPr lang="zh-CN" altLang="zh-CN" b="1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而不是</a:t>
            </a:r>
            <a:r>
              <a:rPr lang="en-US" altLang="zh-CN" b="1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AlCl</a:t>
            </a:r>
            <a:r>
              <a:rPr lang="en-US" altLang="zh-CN" b="1" kern="100" baseline="-250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3</a:t>
            </a:r>
            <a:r>
              <a:rPr lang="zh-CN" altLang="zh-CN" b="1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？</a:t>
            </a:r>
            <a:r>
              <a:rPr lang="en-US" altLang="zh-CN" b="1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(</a:t>
            </a:r>
            <a:r>
              <a:rPr lang="zh-CN" altLang="zh-CN" b="1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已知：</a:t>
            </a:r>
            <a:r>
              <a:rPr lang="en-US" altLang="zh-CN" b="1" kern="100" err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MgO</a:t>
            </a:r>
            <a:r>
              <a:rPr lang="zh-CN" altLang="zh-CN" b="1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的熔点为</a:t>
            </a:r>
            <a:r>
              <a:rPr lang="en-US" altLang="zh-CN" b="1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2 852 ℃</a:t>
            </a:r>
            <a:r>
              <a:rPr lang="zh-CN" altLang="zh-CN" b="1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，</a:t>
            </a:r>
            <a:r>
              <a:rPr lang="en-US" altLang="zh-CN" b="1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MgCl</a:t>
            </a:r>
            <a:r>
              <a:rPr lang="en-US" altLang="zh-CN" b="1" kern="100" baseline="-250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</a:t>
            </a:r>
            <a:r>
              <a:rPr lang="zh-CN" altLang="zh-CN" b="1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的熔点为</a:t>
            </a:r>
            <a:r>
              <a:rPr lang="en-US" altLang="zh-CN" b="1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118 ℃)</a:t>
            </a:r>
            <a:endParaRPr lang="zh-CN" altLang="zh-CN" b="1" kern="100">
              <a:effectLst/>
              <a:latin typeface="Times New Roman" panose="02020603050405020304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4" name="矩形 33"/>
          <p:cNvSpPr/>
          <p:nvPr>
            <p:custDataLst>
              <p:tags r:id="rId3"/>
            </p:custDataLst>
          </p:nvPr>
        </p:nvSpPr>
        <p:spPr>
          <a:xfrm>
            <a:off x="391321" y="1881476"/>
            <a:ext cx="11409358" cy="2336165"/>
          </a:xfrm>
          <a:prstGeom prst="rect">
            <a:avLst/>
          </a:prstGeom>
        </p:spPr>
        <p:txBody>
          <a:bodyPr wrap="square" lIns="121869" tIns="60933" rIns="121869" bIns="60933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b="1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  </a:t>
            </a:r>
            <a:r>
              <a:rPr lang="zh-CN" altLang="zh-CN" b="1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工业上采用电解法冶炼铝的材料是</a:t>
            </a:r>
            <a:r>
              <a:rPr lang="en-US" altLang="zh-CN" b="1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Al</a:t>
            </a:r>
            <a:r>
              <a:rPr lang="en-US" altLang="zh-CN" b="1" kern="100" baseline="-25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</a:t>
            </a:r>
            <a:r>
              <a:rPr lang="en-US" altLang="zh-CN" b="1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O</a:t>
            </a:r>
            <a:r>
              <a:rPr lang="en-US" altLang="zh-CN" b="1" kern="100" baseline="-25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3</a:t>
            </a:r>
            <a:r>
              <a:rPr lang="zh-CN" altLang="zh-CN" b="1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，而不是</a:t>
            </a:r>
            <a:r>
              <a:rPr lang="en-US" altLang="zh-CN" b="1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AlCl</a:t>
            </a:r>
            <a:r>
              <a:rPr lang="en-US" altLang="zh-CN" b="1" kern="100" baseline="-25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3</a:t>
            </a:r>
            <a:r>
              <a:rPr lang="zh-CN" altLang="zh-CN" b="1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，这是因为</a:t>
            </a:r>
            <a:r>
              <a:rPr lang="en-US" altLang="zh-CN" b="1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AlCl</a:t>
            </a:r>
            <a:r>
              <a:rPr lang="en-US" altLang="zh-CN" b="1" kern="100" baseline="-25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3</a:t>
            </a:r>
            <a:r>
              <a:rPr lang="zh-CN" altLang="zh-CN" b="1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是共价化合物，熔融时无法电离出自由移动的离子，不能导电；工业上采用电解法冶炼镁的材料是</a:t>
            </a:r>
            <a:r>
              <a:rPr lang="en-US" altLang="zh-CN" b="1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MgCl</a:t>
            </a:r>
            <a:r>
              <a:rPr lang="en-US" altLang="zh-CN" b="1" kern="100" baseline="-25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</a:t>
            </a:r>
            <a:r>
              <a:rPr lang="zh-CN" altLang="zh-CN" b="1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，而不是</a:t>
            </a:r>
            <a:r>
              <a:rPr lang="en-US" altLang="zh-CN" b="1" kern="100" err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MgO</a:t>
            </a:r>
            <a:r>
              <a:rPr lang="zh-CN" altLang="zh-CN" b="1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，这是因为</a:t>
            </a:r>
            <a:r>
              <a:rPr lang="en-US" altLang="zh-CN" b="1" kern="100" err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MgO</a:t>
            </a:r>
            <a:r>
              <a:rPr lang="zh-CN" altLang="zh-CN" b="1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虽是离子化合物，但其熔点太高，熔融时会消耗大量热能，成本较高。</a:t>
            </a:r>
            <a:endParaRPr lang="zh-CN" altLang="zh-CN" b="1" kern="100">
              <a:solidFill>
                <a:srgbClr val="FF0000"/>
              </a:solidFill>
              <a:effectLst/>
              <a:latin typeface="Times New Roman" panose="02020603050405020304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33" name="矩形 32"/>
          <p:cNvSpPr/>
          <p:nvPr>
            <p:custDataLst>
              <p:tags r:id="rId4"/>
            </p:custDataLst>
          </p:nvPr>
        </p:nvSpPr>
        <p:spPr>
          <a:xfrm>
            <a:off x="391321" y="4446406"/>
            <a:ext cx="11409358" cy="489585"/>
          </a:xfrm>
          <a:prstGeom prst="rect">
            <a:avLst/>
          </a:prstGeom>
        </p:spPr>
        <p:txBody>
          <a:bodyPr wrap="square" lIns="121869" tIns="60933" rIns="121869" bIns="60933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ct val="0"/>
              </a:spcAft>
            </a:pPr>
            <a:r>
              <a:rPr lang="en-US" altLang="zh-CN" b="1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2.</a:t>
            </a:r>
            <a:r>
              <a:rPr lang="zh-CN" altLang="zh-CN" b="1" kern="1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为什么越活泼的金属被人类利用越晚？</a:t>
            </a:r>
            <a:endParaRPr lang="zh-CN" altLang="zh-CN" b="1" kern="100">
              <a:effectLst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5" name="矩形 34"/>
          <p:cNvSpPr/>
          <p:nvPr>
            <p:custDataLst>
              <p:tags r:id="rId5"/>
            </p:custDataLst>
          </p:nvPr>
        </p:nvSpPr>
        <p:spPr>
          <a:xfrm>
            <a:off x="391321" y="4993585"/>
            <a:ext cx="11409358" cy="674370"/>
          </a:xfrm>
          <a:prstGeom prst="rect">
            <a:avLst/>
          </a:prstGeom>
        </p:spPr>
        <p:txBody>
          <a:bodyPr wrap="square" lIns="121869" tIns="60933" rIns="121869" bIns="60933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b="1" kern="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因为金属越活泼，其离子的氧化性越弱，就越难被还原，故制取和利用的时间越晚。</a:t>
            </a:r>
            <a:endParaRPr lang="zh-CN" altLang="zh-CN" b="1" kern="100">
              <a:solidFill>
                <a:srgbClr val="FF0000"/>
              </a:solidFill>
              <a:effectLst/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lum bright="-12000" contrast="36000"/>
          </a:blip>
          <a:srcRect l="21633" t="16667" r="22702" b="12963"/>
          <a:stretch>
            <a:fillRect/>
          </a:stretch>
        </p:blipFill>
        <p:spPr>
          <a:xfrm>
            <a:off x="945515" y="407670"/>
            <a:ext cx="10231120" cy="58788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8455" y="175260"/>
            <a:ext cx="9097645" cy="2851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lum bright="-36000" contrast="54000"/>
          </a:blip>
          <a:srcRect l="27800" t="47969" r="29206" b="30019"/>
          <a:stretch>
            <a:fillRect/>
          </a:stretch>
        </p:blipFill>
        <p:spPr>
          <a:xfrm>
            <a:off x="3282950" y="2722880"/>
            <a:ext cx="8663305" cy="20161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33350" y="3258820"/>
            <a:ext cx="351028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/>
              <a:t>例题、</a:t>
            </a:r>
            <a:r>
              <a:rPr lang="zh-CN" altLang="en-US" sz="2400"/>
              <a:t>铝是一种应用广泛的金属，工业上用Al</a:t>
            </a:r>
            <a:r>
              <a:rPr lang="en-US" altLang="zh-CN" sz="2400" baseline="-25000"/>
              <a:t>2</a:t>
            </a:r>
            <a:r>
              <a:rPr lang="zh-CN" altLang="en-US" sz="2400"/>
              <a:t>O</a:t>
            </a:r>
            <a:r>
              <a:rPr lang="zh-CN" altLang="en-US" sz="2400" baseline="-25000"/>
              <a:t>3</a:t>
            </a:r>
            <a:r>
              <a:rPr lang="zh-CN" altLang="en-US" sz="2400"/>
              <a:t>和冰晶石（Na</a:t>
            </a:r>
            <a:r>
              <a:rPr lang="en-US" altLang="zh-CN" sz="2400" baseline="-25000"/>
              <a:t>3</a:t>
            </a:r>
            <a:r>
              <a:rPr lang="zh-CN" altLang="en-US" sz="2400"/>
              <a:t>AlF</a:t>
            </a:r>
            <a:r>
              <a:rPr lang="zh-CN" altLang="en-US" sz="2400" baseline="-25000"/>
              <a:t>6</a:t>
            </a:r>
            <a:r>
              <a:rPr lang="zh-CN" altLang="en-US" sz="2400"/>
              <a:t>）混合熔融电解制得。</a:t>
            </a:r>
            <a:endParaRPr lang="zh-CN" altLang="en-US" sz="2400"/>
          </a:p>
          <a:p>
            <a:r>
              <a:rPr lang="zh-CN" altLang="en-US" sz="2400"/>
              <a:t>Ⅰ.铝土矿的主要成分是</a:t>
            </a:r>
            <a:r>
              <a:rPr lang="zh-CN" altLang="en-US" sz="2400">
                <a:sym typeface="+mn-ea"/>
              </a:rPr>
              <a:t>Al</a:t>
            </a:r>
            <a:r>
              <a:rPr lang="en-US" altLang="zh-CN" sz="2400" baseline="-25000">
                <a:sym typeface="+mn-ea"/>
              </a:rPr>
              <a:t>2</a:t>
            </a:r>
            <a:r>
              <a:rPr lang="zh-CN" altLang="en-US" sz="2400">
                <a:sym typeface="+mn-ea"/>
              </a:rPr>
              <a:t>O</a:t>
            </a:r>
            <a:r>
              <a:rPr lang="zh-CN" altLang="en-US" sz="2400" baseline="-25000">
                <a:sym typeface="+mn-ea"/>
              </a:rPr>
              <a:t>3</a:t>
            </a:r>
            <a:r>
              <a:rPr lang="zh-CN" altLang="en-US" sz="2400"/>
              <a:t>和SiO</a:t>
            </a:r>
            <a:r>
              <a:rPr lang="zh-CN" altLang="en-US" sz="2400" baseline="-25000"/>
              <a:t>2</a:t>
            </a:r>
            <a:r>
              <a:rPr lang="zh-CN" altLang="en-US" sz="2400"/>
              <a:t>，Fe</a:t>
            </a:r>
            <a:r>
              <a:rPr lang="en-US" altLang="zh-CN" sz="2400" baseline="-25000"/>
              <a:t>2</a:t>
            </a:r>
            <a:r>
              <a:rPr lang="zh-CN" altLang="en-US" sz="2400"/>
              <a:t>O</a:t>
            </a:r>
            <a:r>
              <a:rPr lang="en-US" altLang="zh-CN" sz="2400" baseline="-25000"/>
              <a:t>3</a:t>
            </a:r>
            <a:r>
              <a:rPr lang="zh-CN" altLang="en-US" sz="2400"/>
              <a:t>等。从铝土矿中提炼</a:t>
            </a:r>
            <a:r>
              <a:rPr lang="zh-CN" altLang="en-US" sz="2400">
                <a:sym typeface="+mn-ea"/>
              </a:rPr>
              <a:t>Al</a:t>
            </a:r>
            <a:r>
              <a:rPr lang="en-US" altLang="zh-CN" sz="2400" baseline="-25000">
                <a:sym typeface="+mn-ea"/>
              </a:rPr>
              <a:t>2</a:t>
            </a:r>
            <a:r>
              <a:rPr lang="zh-CN" altLang="en-US" sz="2400">
                <a:sym typeface="+mn-ea"/>
              </a:rPr>
              <a:t>O</a:t>
            </a:r>
            <a:r>
              <a:rPr lang="zh-CN" altLang="en-US" sz="2400" baseline="-25000">
                <a:sym typeface="+mn-ea"/>
              </a:rPr>
              <a:t>3</a:t>
            </a:r>
            <a:r>
              <a:rPr lang="zh-CN" altLang="en-US" sz="2400"/>
              <a:t>的流程如</a:t>
            </a:r>
            <a:r>
              <a:rPr lang="zh-CN" altLang="en-US" sz="2400"/>
              <a:t>右图∶</a:t>
            </a:r>
            <a:endParaRPr lang="zh-CN" altLang="en-US" sz="2400"/>
          </a:p>
        </p:txBody>
      </p:sp>
      <p:sp>
        <p:nvSpPr>
          <p:cNvPr id="8" name="文本框 7"/>
          <p:cNvSpPr txBox="1"/>
          <p:nvPr/>
        </p:nvSpPr>
        <p:spPr>
          <a:xfrm>
            <a:off x="3668395" y="5040630"/>
            <a:ext cx="812101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①反应1的化学方程是</a:t>
            </a:r>
            <a:endParaRPr lang="zh-CN" altLang="en-US" sz="2400"/>
          </a:p>
          <a:p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②</a:t>
            </a:r>
            <a:r>
              <a:rPr lang="zh-CN" altLang="en-US" sz="2400"/>
              <a:t>滤液I中加入CaO生成的沉淀是</a:t>
            </a:r>
            <a:endParaRPr lang="zh-CN" altLang="en-US" sz="2400"/>
          </a:p>
          <a:p>
            <a:r>
              <a:rPr lang="zh-CN" altLang="en-US" sz="2400"/>
              <a:t>反应2的离子方程式是</a:t>
            </a:r>
            <a:endParaRPr lang="zh-CN" altLang="en-US" sz="240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AS_UNIQUEID" val="28"/>
</p:tagLst>
</file>

<file path=ppt/tags/tag101.xml><?xml version="1.0" encoding="utf-8"?>
<p:tagLst xmlns:p="http://schemas.openxmlformats.org/presentationml/2006/main">
  <p:tag name="AS_UNIQUEID" val="29"/>
</p:tagLst>
</file>

<file path=ppt/tags/tag102.xml><?xml version="1.0" encoding="utf-8"?>
<p:tagLst xmlns:p="http://schemas.openxmlformats.org/presentationml/2006/main">
  <p:tag name="AS_UNIQUEID" val="30"/>
</p:tagLst>
</file>

<file path=ppt/tags/tag103.xml><?xml version="1.0" encoding="utf-8"?>
<p:tagLst xmlns:p="http://schemas.openxmlformats.org/presentationml/2006/main">
  <p:tag name="AS_UNIQUEID" val="31"/>
</p:tagLst>
</file>

<file path=ppt/tags/tag104.xml><?xml version="1.0" encoding="utf-8"?>
<p:tagLst xmlns:p="http://schemas.openxmlformats.org/presentationml/2006/main">
  <p:tag name="AS_UNIQUEID" val="32"/>
</p:tagLst>
</file>

<file path=ppt/tags/tag105.xml><?xml version="1.0" encoding="utf-8"?>
<p:tagLst xmlns:p="http://schemas.openxmlformats.org/presentationml/2006/main">
  <p:tag name="AS_UNIQUEID" val="33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20184567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AS_UNIQUEID" val="25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AS_UNIQUEID" val="255"/>
</p:tagLst>
</file>

<file path=ppt/tags/tag71.xml><?xml version="1.0" encoding="utf-8"?>
<p:tagLst xmlns:p="http://schemas.openxmlformats.org/presentationml/2006/main">
  <p:tag name="AS_UNIQUEID" val="256"/>
</p:tagLst>
</file>

<file path=ppt/tags/tag72.xml><?xml version="1.0" encoding="utf-8"?>
<p:tagLst xmlns:p="http://schemas.openxmlformats.org/presentationml/2006/main">
  <p:tag name="AS_UNIQUEID" val="257"/>
</p:tagLst>
</file>

<file path=ppt/tags/tag73.xml><?xml version="1.0" encoding="utf-8"?>
<p:tagLst xmlns:p="http://schemas.openxmlformats.org/presentationml/2006/main">
  <p:tag name="AS_UNIQUEID" val="258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67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AS_UNIQUEID" val="250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AS_UNIQUEID" val="251"/>
</p:tagLst>
</file>

<file path=ppt/tags/tag81.xml><?xml version="1.0" encoding="utf-8"?>
<p:tagLst xmlns:p="http://schemas.openxmlformats.org/presentationml/2006/main">
  <p:tag name="AS_UNIQUEID" val="252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67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AS_UNIQUEID" val="2"/>
</p:tagLst>
</file>

<file path=ppt/tags/tag85.xml><?xml version="1.0" encoding="utf-8"?>
<p:tagLst xmlns:p="http://schemas.openxmlformats.org/presentationml/2006/main">
  <p:tag name="AS_UNIQUEID" val="3"/>
</p:tagLst>
</file>

<file path=ppt/tags/tag86.xml><?xml version="1.0" encoding="utf-8"?>
<p:tagLst xmlns:p="http://schemas.openxmlformats.org/presentationml/2006/main">
  <p:tag name="AS_UNIQUEID" val="4"/>
</p:tagLst>
</file>

<file path=ppt/tags/tag87.xml><?xml version="1.0" encoding="utf-8"?>
<p:tagLst xmlns:p="http://schemas.openxmlformats.org/presentationml/2006/main">
  <p:tag name="AS_UNIQUEID" val="5"/>
</p:tagLst>
</file>

<file path=ppt/tags/tag88.xml><?xml version="1.0" encoding="utf-8"?>
<p:tagLst xmlns:p="http://schemas.openxmlformats.org/presentationml/2006/main">
  <p:tag name="AS_UNIQUEID" val="6"/>
</p:tagLst>
</file>

<file path=ppt/tags/tag89.xml><?xml version="1.0" encoding="utf-8"?>
<p:tagLst xmlns:p="http://schemas.openxmlformats.org/presentationml/2006/main">
  <p:tag name="AS_UNIQUEID" val="7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AS_UNIQUEID" val="8"/>
</p:tagLst>
</file>

<file path=ppt/tags/tag91.xml><?xml version="1.0" encoding="utf-8"?>
<p:tagLst xmlns:p="http://schemas.openxmlformats.org/presentationml/2006/main">
  <p:tag name="AS_UNIQUEID" val="9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67"/>
</p:tagLst>
</file>

<file path=ppt/tags/tag93.xml><?xml version="1.0" encoding="utf-8"?>
<p:tagLst xmlns:p="http://schemas.openxmlformats.org/presentationml/2006/main">
  <p:tag name="KSO_WM_UNIT_PLACING_PICTURE_USER_VIEWPORT" val="{&quot;height&quot;:2923,&quot;width&quot;:14834}"/>
</p:tagLst>
</file>

<file path=ppt/tags/tag94.xml><?xml version="1.0" encoding="utf-8"?>
<p:tagLst xmlns:p="http://schemas.openxmlformats.org/presentationml/2006/main">
  <p:tag name="KSO_WM_UNIT_PLACING_PICTURE_USER_VIEWPORT" val="{&quot;height&quot;:3885,&quot;width&quot;:7154}"/>
</p:tagLst>
</file>

<file path=ppt/tags/tag95.xml><?xml version="1.0" encoding="utf-8"?>
<p:tagLst xmlns:p="http://schemas.openxmlformats.org/presentationml/2006/main">
  <p:tag name="AS_UNIQUEID" val="17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AS_UNIQUEID" val="25"/>
</p:tagLst>
</file>

<file path=ppt/tags/tag98.xml><?xml version="1.0" encoding="utf-8"?>
<p:tagLst xmlns:p="http://schemas.openxmlformats.org/presentationml/2006/main">
  <p:tag name="AS_UNIQUEID" val="26"/>
</p:tagLst>
</file>

<file path=ppt/tags/tag99.xml><?xml version="1.0" encoding="utf-8"?>
<p:tagLst xmlns:p="http://schemas.openxmlformats.org/presentationml/2006/main">
  <p:tag name="AS_UNIQUEID" val="27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61704547-3176-4FA0-AAD0-7DF1A1D1964B-1">
      <extobjdata type="61704547-3176-4FA0-AAD0-7DF1A1D1964B" data="ewoJImV4cHJlc3Npb24iIDogIntcImNvbmZpZ1wiOntcImNvbG9yXCI6XCIjMDAwXCJ9LFwic291cmNlXCI6XCJXM3NpZEhsd1pTSTZJbXB2YVc1MElpd2laR0YwWVNJNmV5SjBiM0FpT2x0N0ltbGtJam9pTVRobFpqSTVOV0l0TVdJeVpDMDBZbU5oTFdFNU1UWXRPR001WldWbE5tVTFNVEprSWl3aWRIbHdaU0k2SW5SbGVIUWlMQ0pzWVdKbGJDSTZJdW1ybUNKOUxIc2lhV1FpT2lJNFpETmlaalUxTXkweFlqZzFMVFJpTldFdFlqVTBNeTFoWW1JeE5UUXhabUkxTjJJaUxDSjBlWEJsSWpvaWRHVjRkQ0lzSW14aFltVnNJam9pNXJpcEluMWRMQ0ppYjNSMGIyMGlPbHQ3SW5SNWNHVWlPaUowWlhoMElpd2liR0ZpWld3aU9pSW1ibUp6Y0RzaUxDSndiR0ZqWldodmJHUmxjaUk2ZEhKMVpTd2lhV1FpT2lJeU5tTTJORE16TVMxa01qSmtMVFE1TUdNdE9XTXpaQzFpWkRSa01tRXdZall6TnpnaWZWMTlMQ0pwWkNJNklqY3hORFZqT0RZd0xUTTRZamd0TkdZek9DMDVPREF5TFRnd1ltWmxOekF4TWpZMFl5SjlYUT09XCJ9IiwKCSJpbWFnZUJhc2U2NCIgOiAiUEhOMlp5Qm1iMjUwTFdaaGJXbHNlVDBpVkdsdFpYTWdUbVYzSUZKdmJXRnVJaUJvWldsbmFIUTlJalUwY0hnaUlIWnBaWGRDYjNnOUlqSXdJREV4SURZeUxqSXhPRGMxSURNeExqY3dNREF3TURjMk1qa3pPVFExTXlJZ2MzUjViR1U5SW5Ob1lYQmxMWEpsYm1SbGNtbHVaem9nWTNKcGMzQmxaR2RsY3pzaUlIaHRiRzV6UFNKb2RIUndPaTh2ZDNkM0xuY3pMbTl5Wnk4eU1EQXdMM04yWnlJK0NpQWdJQ0E4WkdWbWN5OCtQR2NnZUcxc2JuTTlJbWgwZEhBNkx5OTNkM2N1ZHpNdWIzSm5Mekl3TURBdmMzWm5JajQ4ZEdWNGRDQjRQU0l5T1NJZ2VUMGlNek1pSUdacGJHdzlJaU13TURBd01EQWlJSE4wZVd4bFBTSm1iMjUwTFhOcGVtVTZJREl4Y0hnN0lqN3BxNWc4TDNSbGVIUStQSFJsZUhRZ2VEMGlOVEV1TmpBNU16YzFJaUI1UFNJek15SWdabWxzYkQwaUl6QXdNREF3TUNJZ2MzUjViR1U5SW1admJuUXRjMmw2WlRvZ01qRndlRHNpUHVhNHFUd3ZkR1Y0ZEQ0OFp5QnpkSEp2YTJVOUlpTXdNREF3TURBaUlITjBlV3hsUFNKemRISnZhMlV0ZDJsa2RHZzZJREZ3ZURzaUlIUnlZVzV6Wm05eWJUMGliV0YwY21sNEtERXNNQ3d3TERFc01Dd3dLU0krUEhCaGRHZ2daRDBpVFNBeU1Dd3pPQzQzSUV3Z09ESXVNakU0TnpVc016Z3VOeUJOSURJd0xEUXlMamNnVENBNE1pNHlNVGczTlN3ME1pNDNJRm9pUGp3dmNHRjBhRDQ4TDJjK1BDOW5Qand2YzNablBnPT0iLAoJInR5cGUiIDogImNoZWNtaXN0cnlfZXF1YXRpb24iCn0K"/>
    </extobj>
  </extobjs>
</s:customData>
</file>

<file path=customXml/itemProps109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2305</Words>
  <Application>WPS 演示</Application>
  <PresentationFormat>宽屏</PresentationFormat>
  <Paragraphs>232</Paragraphs>
  <Slides>18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宋体</vt:lpstr>
      <vt:lpstr>Wingdings</vt:lpstr>
      <vt:lpstr>Wingdings</vt:lpstr>
      <vt:lpstr>黑体</vt:lpstr>
      <vt:lpstr>微软雅黑</vt:lpstr>
      <vt:lpstr>Times New Roman</vt:lpstr>
      <vt:lpstr>Times New Roman</vt:lpstr>
      <vt:lpstr>Courier New</vt:lpstr>
      <vt:lpstr>Arial Unicode MS</vt:lpstr>
      <vt:lpstr>Calibri</vt:lpstr>
      <vt:lpstr>Office 主题​​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丹丹</cp:lastModifiedBy>
  <cp:revision>162</cp:revision>
  <dcterms:created xsi:type="dcterms:W3CDTF">2019-06-19T02:08:00Z</dcterms:created>
  <dcterms:modified xsi:type="dcterms:W3CDTF">2022-05-06T04:29:50Z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2052-11.1.0.11691</vt:lpwstr>
  </property>
  <property fmtid="{D5CDD505-2E9C-101B-9397-08002B2CF9AE}" pid="3" name="ICV">
    <vt:lpwstr>8B0CB2323AB246DF8B2D61444B41B8BB</vt:lpwstr>
  </property>
</Properties>
</file>